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1"/>
  </p:sldMasterIdLst>
  <p:notesMasterIdLst>
    <p:notesMasterId r:id="rId208"/>
  </p:notesMasterIdLst>
  <p:handoutMasterIdLst>
    <p:handoutMasterId r:id="rId209"/>
  </p:handoutMasterIdLst>
  <p:sldIdLst>
    <p:sldId id="256" r:id="rId2"/>
    <p:sldId id="283" r:id="rId3"/>
    <p:sldId id="497" r:id="rId4"/>
    <p:sldId id="284" r:id="rId5"/>
    <p:sldId id="287" r:id="rId6"/>
    <p:sldId id="460" r:id="rId7"/>
    <p:sldId id="303" r:id="rId8"/>
    <p:sldId id="288" r:id="rId9"/>
    <p:sldId id="289" r:id="rId10"/>
    <p:sldId id="536" r:id="rId11"/>
    <p:sldId id="294" r:id="rId12"/>
    <p:sldId id="537" r:id="rId13"/>
    <p:sldId id="456" r:id="rId14"/>
    <p:sldId id="455" r:id="rId15"/>
    <p:sldId id="295" r:id="rId16"/>
    <p:sldId id="297" r:id="rId17"/>
    <p:sldId id="510" r:id="rId18"/>
    <p:sldId id="514" r:id="rId19"/>
    <p:sldId id="515" r:id="rId20"/>
    <p:sldId id="298" r:id="rId21"/>
    <p:sldId id="300" r:id="rId22"/>
    <p:sldId id="301" r:id="rId23"/>
    <p:sldId id="302" r:id="rId24"/>
    <p:sldId id="305" r:id="rId25"/>
    <p:sldId id="306" r:id="rId26"/>
    <p:sldId id="539" r:id="rId27"/>
    <p:sldId id="538" r:id="rId28"/>
    <p:sldId id="540" r:id="rId29"/>
    <p:sldId id="496" r:id="rId30"/>
    <p:sldId id="304" r:id="rId31"/>
    <p:sldId id="457" r:id="rId32"/>
    <p:sldId id="469" r:id="rId33"/>
    <p:sldId id="470" r:id="rId34"/>
    <p:sldId id="471" r:id="rId35"/>
    <p:sldId id="468" r:id="rId36"/>
    <p:sldId id="541" r:id="rId37"/>
    <p:sldId id="458" r:id="rId38"/>
    <p:sldId id="542" r:id="rId39"/>
    <p:sldId id="543" r:id="rId40"/>
    <p:sldId id="544" r:id="rId41"/>
    <p:sldId id="545" r:id="rId42"/>
    <p:sldId id="546" r:id="rId43"/>
    <p:sldId id="547" r:id="rId44"/>
    <p:sldId id="548" r:id="rId45"/>
    <p:sldId id="459" r:id="rId46"/>
    <p:sldId id="549" r:id="rId47"/>
    <p:sldId id="550" r:id="rId48"/>
    <p:sldId id="551" r:id="rId49"/>
    <p:sldId id="552" r:id="rId50"/>
    <p:sldId id="553" r:id="rId51"/>
    <p:sldId id="554" r:id="rId52"/>
    <p:sldId id="555" r:id="rId53"/>
    <p:sldId id="556" r:id="rId54"/>
    <p:sldId id="568" r:id="rId55"/>
    <p:sldId id="557" r:id="rId56"/>
    <p:sldId id="558" r:id="rId57"/>
    <p:sldId id="559" r:id="rId58"/>
    <p:sldId id="560" r:id="rId59"/>
    <p:sldId id="561" r:id="rId60"/>
    <p:sldId id="562" r:id="rId61"/>
    <p:sldId id="563" r:id="rId62"/>
    <p:sldId id="564" r:id="rId63"/>
    <p:sldId id="565" r:id="rId64"/>
    <p:sldId id="566" r:id="rId65"/>
    <p:sldId id="567" r:id="rId66"/>
    <p:sldId id="569" r:id="rId67"/>
    <p:sldId id="570" r:id="rId68"/>
    <p:sldId id="571" r:id="rId69"/>
    <p:sldId id="572" r:id="rId70"/>
    <p:sldId id="573" r:id="rId71"/>
    <p:sldId id="574" r:id="rId72"/>
    <p:sldId id="575" r:id="rId73"/>
    <p:sldId id="576" r:id="rId74"/>
    <p:sldId id="577" r:id="rId75"/>
    <p:sldId id="578" r:id="rId76"/>
    <p:sldId id="579" r:id="rId77"/>
    <p:sldId id="580" r:id="rId78"/>
    <p:sldId id="581" r:id="rId79"/>
    <p:sldId id="582" r:id="rId80"/>
    <p:sldId id="583" r:id="rId81"/>
    <p:sldId id="584" r:id="rId82"/>
    <p:sldId id="585" r:id="rId83"/>
    <p:sldId id="586" r:id="rId84"/>
    <p:sldId id="587" r:id="rId85"/>
    <p:sldId id="588" r:id="rId86"/>
    <p:sldId id="589" r:id="rId87"/>
    <p:sldId id="590" r:id="rId88"/>
    <p:sldId id="591" r:id="rId89"/>
    <p:sldId id="592" r:id="rId90"/>
    <p:sldId id="593" r:id="rId91"/>
    <p:sldId id="594" r:id="rId92"/>
    <p:sldId id="595" r:id="rId93"/>
    <p:sldId id="596" r:id="rId94"/>
    <p:sldId id="597" r:id="rId95"/>
    <p:sldId id="598" r:id="rId96"/>
    <p:sldId id="599" r:id="rId97"/>
    <p:sldId id="600" r:id="rId98"/>
    <p:sldId id="601" r:id="rId99"/>
    <p:sldId id="602" r:id="rId100"/>
    <p:sldId id="603" r:id="rId101"/>
    <p:sldId id="604" r:id="rId102"/>
    <p:sldId id="605" r:id="rId103"/>
    <p:sldId id="606" r:id="rId104"/>
    <p:sldId id="607" r:id="rId105"/>
    <p:sldId id="608" r:id="rId106"/>
    <p:sldId id="609" r:id="rId107"/>
    <p:sldId id="610" r:id="rId108"/>
    <p:sldId id="611" r:id="rId109"/>
    <p:sldId id="612" r:id="rId110"/>
    <p:sldId id="613" r:id="rId111"/>
    <p:sldId id="614" r:id="rId112"/>
    <p:sldId id="615" r:id="rId113"/>
    <p:sldId id="616" r:id="rId114"/>
    <p:sldId id="617" r:id="rId115"/>
    <p:sldId id="618" r:id="rId116"/>
    <p:sldId id="619" r:id="rId117"/>
    <p:sldId id="620" r:id="rId118"/>
    <p:sldId id="621" r:id="rId119"/>
    <p:sldId id="622" r:id="rId120"/>
    <p:sldId id="623" r:id="rId121"/>
    <p:sldId id="624" r:id="rId122"/>
    <p:sldId id="625" r:id="rId123"/>
    <p:sldId id="626" r:id="rId124"/>
    <p:sldId id="627" r:id="rId125"/>
    <p:sldId id="628" r:id="rId126"/>
    <p:sldId id="629" r:id="rId127"/>
    <p:sldId id="630" r:id="rId128"/>
    <p:sldId id="631" r:id="rId129"/>
    <p:sldId id="632" r:id="rId130"/>
    <p:sldId id="633" r:id="rId131"/>
    <p:sldId id="634" r:id="rId132"/>
    <p:sldId id="635" r:id="rId133"/>
    <p:sldId id="636" r:id="rId134"/>
    <p:sldId id="637" r:id="rId135"/>
    <p:sldId id="638" r:id="rId136"/>
    <p:sldId id="639" r:id="rId137"/>
    <p:sldId id="640" r:id="rId138"/>
    <p:sldId id="641" r:id="rId139"/>
    <p:sldId id="642" r:id="rId140"/>
    <p:sldId id="643" r:id="rId141"/>
    <p:sldId id="644" r:id="rId142"/>
    <p:sldId id="645" r:id="rId143"/>
    <p:sldId id="646" r:id="rId144"/>
    <p:sldId id="647" r:id="rId145"/>
    <p:sldId id="648" r:id="rId146"/>
    <p:sldId id="649" r:id="rId147"/>
    <p:sldId id="656" r:id="rId148"/>
    <p:sldId id="650" r:id="rId149"/>
    <p:sldId id="651" r:id="rId150"/>
    <p:sldId id="652" r:id="rId151"/>
    <p:sldId id="653" r:id="rId152"/>
    <p:sldId id="654" r:id="rId153"/>
    <p:sldId id="655" r:id="rId154"/>
    <p:sldId id="657" r:id="rId155"/>
    <p:sldId id="658" r:id="rId156"/>
    <p:sldId id="659" r:id="rId157"/>
    <p:sldId id="660" r:id="rId158"/>
    <p:sldId id="661" r:id="rId159"/>
    <p:sldId id="662" r:id="rId160"/>
    <p:sldId id="663" r:id="rId161"/>
    <p:sldId id="664" r:id="rId162"/>
    <p:sldId id="665" r:id="rId163"/>
    <p:sldId id="416" r:id="rId164"/>
    <p:sldId id="454" r:id="rId165"/>
    <p:sldId id="420" r:id="rId166"/>
    <p:sldId id="526" r:id="rId167"/>
    <p:sldId id="512" r:id="rId168"/>
    <p:sldId id="421" r:id="rId169"/>
    <p:sldId id="422" r:id="rId170"/>
    <p:sldId id="423" r:id="rId171"/>
    <p:sldId id="424" r:id="rId172"/>
    <p:sldId id="425" r:id="rId173"/>
    <p:sldId id="426" r:id="rId174"/>
    <p:sldId id="427" r:id="rId175"/>
    <p:sldId id="428" r:id="rId176"/>
    <p:sldId id="429" r:id="rId177"/>
    <p:sldId id="430" r:id="rId178"/>
    <p:sldId id="527" r:id="rId179"/>
    <p:sldId id="528" r:id="rId180"/>
    <p:sldId id="529" r:id="rId181"/>
    <p:sldId id="530" r:id="rId182"/>
    <p:sldId id="531" r:id="rId183"/>
    <p:sldId id="532" r:id="rId184"/>
    <p:sldId id="533" r:id="rId185"/>
    <p:sldId id="534" r:id="rId186"/>
    <p:sldId id="535" r:id="rId187"/>
    <p:sldId id="431" r:id="rId188"/>
    <p:sldId id="432" r:id="rId189"/>
    <p:sldId id="433" r:id="rId190"/>
    <p:sldId id="434" r:id="rId191"/>
    <p:sldId id="435" r:id="rId192"/>
    <p:sldId id="436" r:id="rId193"/>
    <p:sldId id="437" r:id="rId194"/>
    <p:sldId id="441" r:id="rId195"/>
    <p:sldId id="442" r:id="rId196"/>
    <p:sldId id="443" r:id="rId197"/>
    <p:sldId id="444" r:id="rId198"/>
    <p:sldId id="445" r:id="rId199"/>
    <p:sldId id="446" r:id="rId200"/>
    <p:sldId id="447" r:id="rId201"/>
    <p:sldId id="448" r:id="rId202"/>
    <p:sldId id="449" r:id="rId203"/>
    <p:sldId id="450" r:id="rId204"/>
    <p:sldId id="451" r:id="rId205"/>
    <p:sldId id="452" r:id="rId206"/>
    <p:sldId id="453" r:id="rId207"/>
  </p:sldIdLst>
  <p:sldSz cx="12192000" cy="6858000"/>
  <p:notesSz cx="6648450" cy="9782175"/>
  <p:defaultTextStyle>
    <a:defPPr>
      <a:defRPr lang="zh-CN"/>
    </a:defPPr>
    <a:lvl1pPr algn="l" rtl="0" eaLnBrk="0" fontAlgn="base" hangingPunct="0">
      <a:spcBef>
        <a:spcPct val="0"/>
      </a:spcBef>
      <a:spcAft>
        <a:spcPct val="0"/>
      </a:spcAft>
      <a:defRPr kern="1200">
        <a:solidFill>
          <a:schemeClr val="tx1"/>
        </a:solidFill>
        <a:latin typeface="Arial"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521415D9-36F7-43E2-AB2F-B90AF26B5E84}">
      <p14:sectionLst xmlns:p14="http://schemas.microsoft.com/office/powerpoint/2010/main">
        <p14:section name="默认节" id="{942B7260-28CA-4686-AB5C-4DC4E8A2381C}">
          <p14:sldIdLst>
            <p14:sldId id="256"/>
            <p14:sldId id="283"/>
            <p14:sldId id="497"/>
          </p14:sldIdLst>
        </p14:section>
        <p14:section name="HTML概述" id="{C4B3B53B-27F0-403D-B9CC-729054457740}">
          <p14:sldIdLst>
            <p14:sldId id="284"/>
            <p14:sldId id="287"/>
            <p14:sldId id="460"/>
            <p14:sldId id="303"/>
            <p14:sldId id="288"/>
            <p14:sldId id="289"/>
            <p14:sldId id="536"/>
            <p14:sldId id="294"/>
            <p14:sldId id="537"/>
            <p14:sldId id="456"/>
            <p14:sldId id="455"/>
            <p14:sldId id="295"/>
          </p14:sldIdLst>
        </p14:section>
        <p14:section name="HTML基本结构" id="{60E88FBD-8463-4014-9DCF-BD7F60FD5786}">
          <p14:sldIdLst>
            <p14:sldId id="297"/>
            <p14:sldId id="510"/>
            <p14:sldId id="514"/>
            <p14:sldId id="515"/>
            <p14:sldId id="298"/>
            <p14:sldId id="300"/>
            <p14:sldId id="301"/>
            <p14:sldId id="302"/>
            <p14:sldId id="305"/>
            <p14:sldId id="306"/>
            <p14:sldId id="539"/>
            <p14:sldId id="538"/>
            <p14:sldId id="540"/>
            <p14:sldId id="496"/>
            <p14:sldId id="304"/>
          </p14:sldIdLst>
        </p14:section>
        <p14:section name="页面结构" id="{5845841F-46D3-4199-9E8C-DFB6FFB9ECFF}">
          <p14:sldIdLst>
            <p14:sldId id="457"/>
            <p14:sldId id="469"/>
            <p14:sldId id="470"/>
            <p14:sldId id="471"/>
            <p14:sldId id="468"/>
            <p14:sldId id="541"/>
          </p14:sldIdLst>
        </p14:section>
        <p14:section name="内容结构" id="{83A9C76A-FA63-42CA-BE9B-D788E0801822}">
          <p14:sldIdLst>
            <p14:sldId id="458"/>
            <p14:sldId id="542"/>
            <p14:sldId id="543"/>
            <p14:sldId id="544"/>
            <p14:sldId id="545"/>
            <p14:sldId id="546"/>
            <p14:sldId id="547"/>
            <p14:sldId id="548"/>
          </p14:sldIdLst>
        </p14:section>
        <p14:section name="文本" id="{E1F2B613-A069-4375-BBDD-68767153136B}">
          <p14:sldIdLst>
            <p14:sldId id="459"/>
            <p14:sldId id="549"/>
            <p14:sldId id="550"/>
            <p14:sldId id="551"/>
            <p14:sldId id="552"/>
            <p14:sldId id="553"/>
            <p14:sldId id="554"/>
            <p14:sldId id="555"/>
            <p14:sldId id="556"/>
          </p14:sldIdLst>
        </p14:section>
        <p14:section name="列表" id="{FF621922-8291-40CE-B57F-47967888F1DD}">
          <p14:sldIdLst>
            <p14:sldId id="568"/>
            <p14:sldId id="557"/>
            <p14:sldId id="558"/>
            <p14:sldId id="559"/>
            <p14:sldId id="560"/>
            <p14:sldId id="561"/>
            <p14:sldId id="562"/>
            <p14:sldId id="563"/>
            <p14:sldId id="564"/>
            <p14:sldId id="565"/>
            <p14:sldId id="566"/>
            <p14:sldId id="567"/>
          </p14:sldIdLst>
        </p14:section>
        <p14:section name="表格" id="{6010408A-1181-4B6A-BA9D-50D5BCE52FF2}">
          <p14:sldIdLst>
            <p14:sldId id="569"/>
            <p14:sldId id="570"/>
            <p14:sldId id="571"/>
            <p14:sldId id="572"/>
            <p14:sldId id="573"/>
            <p14:sldId id="574"/>
            <p14:sldId id="575"/>
            <p14:sldId id="576"/>
            <p14:sldId id="577"/>
            <p14:sldId id="578"/>
            <p14:sldId id="579"/>
            <p14:sldId id="580"/>
            <p14:sldId id="581"/>
            <p14:sldId id="582"/>
            <p14:sldId id="583"/>
            <p14:sldId id="584"/>
            <p14:sldId id="585"/>
          </p14:sldIdLst>
        </p14:section>
        <p14:section name="超链接" id="{5B0AE12D-810C-4B4C-B74D-7B89B14A32E8}">
          <p14:sldIdLst>
            <p14:sldId id="586"/>
            <p14:sldId id="587"/>
            <p14:sldId id="588"/>
            <p14:sldId id="589"/>
            <p14:sldId id="590"/>
            <p14:sldId id="591"/>
            <p14:sldId id="592"/>
            <p14:sldId id="593"/>
            <p14:sldId id="594"/>
            <p14:sldId id="595"/>
            <p14:sldId id="596"/>
            <p14:sldId id="597"/>
            <p14:sldId id="598"/>
            <p14:sldId id="599"/>
            <p14:sldId id="600"/>
          </p14:sldIdLst>
        </p14:section>
        <p14:section name="元数据" id="{912D6615-89D1-4F4F-8182-A65E3DD168A0}">
          <p14:sldIdLst>
            <p14:sldId id="601"/>
            <p14:sldId id="602"/>
            <p14:sldId id="603"/>
            <p14:sldId id="604"/>
            <p14:sldId id="605"/>
            <p14:sldId id="606"/>
            <p14:sldId id="607"/>
            <p14:sldId id="608"/>
            <p14:sldId id="609"/>
            <p14:sldId id="610"/>
            <p14:sldId id="611"/>
            <p14:sldId id="612"/>
            <p14:sldId id="613"/>
            <p14:sldId id="614"/>
          </p14:sldIdLst>
        </p14:section>
        <p14:section name="表单" id="{CFBBFA91-0BF3-4F5D-983B-405DC17D499B}">
          <p14:sldIdLst>
            <p14:sldId id="615"/>
            <p14:sldId id="616"/>
            <p14:sldId id="617"/>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 id="642"/>
            <p14:sldId id="643"/>
            <p14:sldId id="644"/>
            <p14:sldId id="645"/>
            <p14:sldId id="646"/>
            <p14:sldId id="647"/>
            <p14:sldId id="648"/>
            <p14:sldId id="649"/>
          </p14:sldIdLst>
        </p14:section>
        <p14:section name="图像" id="{EB1A908D-E5E3-457F-B451-0455A939A7DE}">
          <p14:sldIdLst>
            <p14:sldId id="656"/>
            <p14:sldId id="650"/>
            <p14:sldId id="651"/>
            <p14:sldId id="652"/>
            <p14:sldId id="653"/>
            <p14:sldId id="654"/>
            <p14:sldId id="655"/>
          </p14:sldIdLst>
        </p14:section>
        <p14:section name="富语义数据" id="{2F51EBA4-51CF-468A-ACDA-0789239835A8}">
          <p14:sldIdLst>
            <p14:sldId id="657"/>
            <p14:sldId id="658"/>
            <p14:sldId id="659"/>
          </p14:sldIdLst>
        </p14:section>
        <p14:section name="HTML建议" id="{BFB19C69-69C0-4217-96EE-0F6F64443E7C}">
          <p14:sldIdLst>
            <p14:sldId id="660"/>
            <p14:sldId id="661"/>
            <p14:sldId id="662"/>
            <p14:sldId id="663"/>
            <p14:sldId id="664"/>
            <p14:sldId id="665"/>
          </p14:sldIdLst>
        </p14:section>
        <p14:section name="相关资源" id="{3975F4E7-9383-4007-9E94-DFD21F100BB7}">
          <p14:sldIdLst>
            <p14:sldId id="416"/>
            <p14:sldId id="454"/>
            <p14:sldId id="420"/>
            <p14:sldId id="526"/>
            <p14:sldId id="512"/>
            <p14:sldId id="421"/>
          </p14:sldIdLst>
        </p14:section>
        <p14:section name="附录：更多HTML概述" id="{DC99BD0B-8BC0-4AEF-9D52-23A79A55A15A}">
          <p14:sldIdLst>
            <p14:sldId id="422"/>
            <p14:sldId id="423"/>
            <p14:sldId id="424"/>
            <p14:sldId id="425"/>
            <p14:sldId id="426"/>
            <p14:sldId id="427"/>
            <p14:sldId id="428"/>
            <p14:sldId id="429"/>
            <p14:sldId id="430"/>
            <p14:sldId id="527"/>
            <p14:sldId id="528"/>
            <p14:sldId id="529"/>
            <p14:sldId id="530"/>
            <p14:sldId id="531"/>
            <p14:sldId id="532"/>
            <p14:sldId id="533"/>
            <p14:sldId id="534"/>
            <p14:sldId id="535"/>
            <p14:sldId id="431"/>
            <p14:sldId id="432"/>
            <p14:sldId id="433"/>
            <p14:sldId id="434"/>
            <p14:sldId id="435"/>
            <p14:sldId id="436"/>
            <p14:sldId id="437"/>
          </p14:sldIdLst>
        </p14:section>
        <p14:section name="附录：框架" id="{ACC62DED-4CD2-4CEB-A749-CA4B6987859E}">
          <p14:sldIdLst>
            <p14:sldId id="441"/>
            <p14:sldId id="442"/>
            <p14:sldId id="443"/>
            <p14:sldId id="444"/>
            <p14:sldId id="445"/>
            <p14:sldId id="446"/>
            <p14:sldId id="447"/>
            <p14:sldId id="448"/>
            <p14:sldId id="449"/>
            <p14:sldId id="450"/>
            <p14:sldId id="451"/>
            <p14:sldId id="452"/>
            <p14:sldId id="45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81">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030305"/>
    <a:srgbClr val="EA20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3821" autoAdjust="0"/>
    <p:restoredTop sz="73241" autoAdjust="0"/>
  </p:normalViewPr>
  <p:slideViewPr>
    <p:cSldViewPr>
      <p:cViewPr varScale="1">
        <p:scale>
          <a:sx n="77" d="100"/>
          <a:sy n="77" d="100"/>
        </p:scale>
        <p:origin x="1348" y="72"/>
      </p:cViewPr>
      <p:guideLst>
        <p:guide orient="horz" pos="2160"/>
        <p:guide pos="384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 r:id="rId72" collapse="1"/>
      <p:sld r:id="rId73" collapse="1"/>
      <p:sld r:id="rId74" collapse="1"/>
      <p:sld r:id="rId75" collapse="1"/>
      <p:sld r:id="rId76" collapse="1"/>
      <p:sld r:id="rId77" collapse="1"/>
      <p:sld r:id="rId78" collapse="1"/>
      <p:sld r:id="rId79" collapse="1"/>
      <p:sld r:id="rId80" collapse="1"/>
      <p:sld r:id="rId81" collapse="1"/>
      <p:sld r:id="rId82" collapse="1"/>
      <p:sld r:id="rId83" collapse="1"/>
      <p:sld r:id="rId84" collapse="1"/>
      <p:sld r:id="rId85" collapse="1"/>
      <p:sld r:id="rId86" collapse="1"/>
      <p:sld r:id="rId87" collapse="1"/>
      <p:sld r:id="rId88" collapse="1"/>
      <p:sld r:id="rId89" collapse="1"/>
    </p:sldLst>
  </p:outlineViewPr>
  <p:notesTextViewPr>
    <p:cViewPr>
      <p:scale>
        <a:sx n="3" d="2"/>
        <a:sy n="3" d="2"/>
      </p:scale>
      <p:origin x="0" y="0"/>
    </p:cViewPr>
  </p:notesTextViewPr>
  <p:sorterViewPr>
    <p:cViewPr varScale="1">
      <p:scale>
        <a:sx n="1" d="1"/>
        <a:sy n="1" d="1"/>
      </p:scale>
      <p:origin x="0" y="-61748"/>
    </p:cViewPr>
  </p:sorterViewPr>
  <p:notesViewPr>
    <p:cSldViewPr>
      <p:cViewPr varScale="1">
        <p:scale>
          <a:sx n="76" d="100"/>
          <a:sy n="76" d="100"/>
        </p:scale>
        <p:origin x="3412" y="48"/>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handoutMaster" Target="handoutMasters/handoutMaster1.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presProps" Target="pres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theme" Target="theme/theme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s>
</file>

<file path=ppt/_rels/viewProps.xml.rels><?xml version="1.0" encoding="UTF-8" standalone="yes"?>
<Relationships xmlns="http://schemas.openxmlformats.org/package/2006/relationships"><Relationship Id="rId26" Type="http://schemas.openxmlformats.org/officeDocument/2006/relationships/slide" Target="slides/slide86.xml"/><Relationship Id="rId21" Type="http://schemas.openxmlformats.org/officeDocument/2006/relationships/slide" Target="slides/slide79.xml"/><Relationship Id="rId42" Type="http://schemas.openxmlformats.org/officeDocument/2006/relationships/slide" Target="slides/slide106.xml"/><Relationship Id="rId47" Type="http://schemas.openxmlformats.org/officeDocument/2006/relationships/slide" Target="slides/slide116.xml"/><Relationship Id="rId63" Type="http://schemas.openxmlformats.org/officeDocument/2006/relationships/slide" Target="slides/slide152.xml"/><Relationship Id="rId68" Type="http://schemas.openxmlformats.org/officeDocument/2006/relationships/slide" Target="slides/slide174.xml"/><Relationship Id="rId84" Type="http://schemas.openxmlformats.org/officeDocument/2006/relationships/slide" Target="slides/slide201.xml"/><Relationship Id="rId89" Type="http://schemas.openxmlformats.org/officeDocument/2006/relationships/slide" Target="slides/slide206.xml"/><Relationship Id="rId16" Type="http://schemas.openxmlformats.org/officeDocument/2006/relationships/slide" Target="slides/slide68.xml"/><Relationship Id="rId11" Type="http://schemas.openxmlformats.org/officeDocument/2006/relationships/slide" Target="slides/slide60.xml"/><Relationship Id="rId32" Type="http://schemas.openxmlformats.org/officeDocument/2006/relationships/slide" Target="slides/slide95.xml"/><Relationship Id="rId37" Type="http://schemas.openxmlformats.org/officeDocument/2006/relationships/slide" Target="slides/slide101.xml"/><Relationship Id="rId53" Type="http://schemas.openxmlformats.org/officeDocument/2006/relationships/slide" Target="slides/slide123.xml"/><Relationship Id="rId58" Type="http://schemas.openxmlformats.org/officeDocument/2006/relationships/slide" Target="slides/slide146.xml"/><Relationship Id="rId74" Type="http://schemas.openxmlformats.org/officeDocument/2006/relationships/slide" Target="slides/slide189.xml"/><Relationship Id="rId79" Type="http://schemas.openxmlformats.org/officeDocument/2006/relationships/slide" Target="slides/slide196.xml"/><Relationship Id="rId5" Type="http://schemas.openxmlformats.org/officeDocument/2006/relationships/slide" Target="slides/slide46.xml"/><Relationship Id="rId14" Type="http://schemas.openxmlformats.org/officeDocument/2006/relationships/slide" Target="slides/slide63.xml"/><Relationship Id="rId22" Type="http://schemas.openxmlformats.org/officeDocument/2006/relationships/slide" Target="slides/slide80.xml"/><Relationship Id="rId27" Type="http://schemas.openxmlformats.org/officeDocument/2006/relationships/slide" Target="slides/slide87.xml"/><Relationship Id="rId30" Type="http://schemas.openxmlformats.org/officeDocument/2006/relationships/slide" Target="slides/slide93.xml"/><Relationship Id="rId35" Type="http://schemas.openxmlformats.org/officeDocument/2006/relationships/slide" Target="slides/slide99.xml"/><Relationship Id="rId43" Type="http://schemas.openxmlformats.org/officeDocument/2006/relationships/slide" Target="slides/slide107.xml"/><Relationship Id="rId48" Type="http://schemas.openxmlformats.org/officeDocument/2006/relationships/slide" Target="slides/slide118.xml"/><Relationship Id="rId56" Type="http://schemas.openxmlformats.org/officeDocument/2006/relationships/slide" Target="slides/slide134.xml"/><Relationship Id="rId64" Type="http://schemas.openxmlformats.org/officeDocument/2006/relationships/slide" Target="slides/slide153.xml"/><Relationship Id="rId69" Type="http://schemas.openxmlformats.org/officeDocument/2006/relationships/slide" Target="slides/slide175.xml"/><Relationship Id="rId77" Type="http://schemas.openxmlformats.org/officeDocument/2006/relationships/slide" Target="slides/slide192.xml"/><Relationship Id="rId8" Type="http://schemas.openxmlformats.org/officeDocument/2006/relationships/slide" Target="slides/slide56.xml"/><Relationship Id="rId51" Type="http://schemas.openxmlformats.org/officeDocument/2006/relationships/slide" Target="slides/slide121.xml"/><Relationship Id="rId72" Type="http://schemas.openxmlformats.org/officeDocument/2006/relationships/slide" Target="slides/slide187.xml"/><Relationship Id="rId80" Type="http://schemas.openxmlformats.org/officeDocument/2006/relationships/slide" Target="slides/slide197.xml"/><Relationship Id="rId85" Type="http://schemas.openxmlformats.org/officeDocument/2006/relationships/slide" Target="slides/slide202.xml"/><Relationship Id="rId3" Type="http://schemas.openxmlformats.org/officeDocument/2006/relationships/slide" Target="slides/slide24.xml"/><Relationship Id="rId12" Type="http://schemas.openxmlformats.org/officeDocument/2006/relationships/slide" Target="slides/slide61.xml"/><Relationship Id="rId17" Type="http://schemas.openxmlformats.org/officeDocument/2006/relationships/slide" Target="slides/slide69.xml"/><Relationship Id="rId25" Type="http://schemas.openxmlformats.org/officeDocument/2006/relationships/slide" Target="slides/slide85.xml"/><Relationship Id="rId33" Type="http://schemas.openxmlformats.org/officeDocument/2006/relationships/slide" Target="slides/slide96.xml"/><Relationship Id="rId38" Type="http://schemas.openxmlformats.org/officeDocument/2006/relationships/slide" Target="slides/slide102.xml"/><Relationship Id="rId46" Type="http://schemas.openxmlformats.org/officeDocument/2006/relationships/slide" Target="slides/slide115.xml"/><Relationship Id="rId59" Type="http://schemas.openxmlformats.org/officeDocument/2006/relationships/slide" Target="slides/slide148.xml"/><Relationship Id="rId67" Type="http://schemas.openxmlformats.org/officeDocument/2006/relationships/slide" Target="slides/slide172.xml"/><Relationship Id="rId20" Type="http://schemas.openxmlformats.org/officeDocument/2006/relationships/slide" Target="slides/slide77.xml"/><Relationship Id="rId41" Type="http://schemas.openxmlformats.org/officeDocument/2006/relationships/slide" Target="slides/slide105.xml"/><Relationship Id="rId54" Type="http://schemas.openxmlformats.org/officeDocument/2006/relationships/slide" Target="slides/slide130.xml"/><Relationship Id="rId62" Type="http://schemas.openxmlformats.org/officeDocument/2006/relationships/slide" Target="slides/slide151.xml"/><Relationship Id="rId70" Type="http://schemas.openxmlformats.org/officeDocument/2006/relationships/slide" Target="slides/slide180.xml"/><Relationship Id="rId75" Type="http://schemas.openxmlformats.org/officeDocument/2006/relationships/slide" Target="slides/slide190.xml"/><Relationship Id="rId83" Type="http://schemas.openxmlformats.org/officeDocument/2006/relationships/slide" Target="slides/slide200.xml"/><Relationship Id="rId88" Type="http://schemas.openxmlformats.org/officeDocument/2006/relationships/slide" Target="slides/slide205.xml"/><Relationship Id="rId1" Type="http://schemas.openxmlformats.org/officeDocument/2006/relationships/slide" Target="slides/slide1.xml"/><Relationship Id="rId6" Type="http://schemas.openxmlformats.org/officeDocument/2006/relationships/slide" Target="slides/slide49.xml"/><Relationship Id="rId15" Type="http://schemas.openxmlformats.org/officeDocument/2006/relationships/slide" Target="slides/slide67.xml"/><Relationship Id="rId23" Type="http://schemas.openxmlformats.org/officeDocument/2006/relationships/slide" Target="slides/slide81.xml"/><Relationship Id="rId28" Type="http://schemas.openxmlformats.org/officeDocument/2006/relationships/slide" Target="slides/slide90.xml"/><Relationship Id="rId36" Type="http://schemas.openxmlformats.org/officeDocument/2006/relationships/slide" Target="slides/slide100.xml"/><Relationship Id="rId49" Type="http://schemas.openxmlformats.org/officeDocument/2006/relationships/slide" Target="slides/slide119.xml"/><Relationship Id="rId57" Type="http://schemas.openxmlformats.org/officeDocument/2006/relationships/slide" Target="slides/slide136.xml"/><Relationship Id="rId10" Type="http://schemas.openxmlformats.org/officeDocument/2006/relationships/slide" Target="slides/slide59.xml"/><Relationship Id="rId31" Type="http://schemas.openxmlformats.org/officeDocument/2006/relationships/slide" Target="slides/slide94.xml"/><Relationship Id="rId44" Type="http://schemas.openxmlformats.org/officeDocument/2006/relationships/slide" Target="slides/slide108.xml"/><Relationship Id="rId52" Type="http://schemas.openxmlformats.org/officeDocument/2006/relationships/slide" Target="slides/slide122.xml"/><Relationship Id="rId60" Type="http://schemas.openxmlformats.org/officeDocument/2006/relationships/slide" Target="slides/slide149.xml"/><Relationship Id="rId65" Type="http://schemas.openxmlformats.org/officeDocument/2006/relationships/slide" Target="slides/slide170.xml"/><Relationship Id="rId73" Type="http://schemas.openxmlformats.org/officeDocument/2006/relationships/slide" Target="slides/slide188.xml"/><Relationship Id="rId78" Type="http://schemas.openxmlformats.org/officeDocument/2006/relationships/slide" Target="slides/slide195.xml"/><Relationship Id="rId81" Type="http://schemas.openxmlformats.org/officeDocument/2006/relationships/slide" Target="slides/slide198.xml"/><Relationship Id="rId86" Type="http://schemas.openxmlformats.org/officeDocument/2006/relationships/slide" Target="slides/slide203.xml"/><Relationship Id="rId4" Type="http://schemas.openxmlformats.org/officeDocument/2006/relationships/slide" Target="slides/slide25.xml"/><Relationship Id="rId9" Type="http://schemas.openxmlformats.org/officeDocument/2006/relationships/slide" Target="slides/slide58.xml"/><Relationship Id="rId13" Type="http://schemas.openxmlformats.org/officeDocument/2006/relationships/slide" Target="slides/slide62.xml"/><Relationship Id="rId18" Type="http://schemas.openxmlformats.org/officeDocument/2006/relationships/slide" Target="slides/slide71.xml"/><Relationship Id="rId39" Type="http://schemas.openxmlformats.org/officeDocument/2006/relationships/slide" Target="slides/slide103.xml"/><Relationship Id="rId34" Type="http://schemas.openxmlformats.org/officeDocument/2006/relationships/slide" Target="slides/slide97.xml"/><Relationship Id="rId50" Type="http://schemas.openxmlformats.org/officeDocument/2006/relationships/slide" Target="slides/slide120.xml"/><Relationship Id="rId55" Type="http://schemas.openxmlformats.org/officeDocument/2006/relationships/slide" Target="slides/slide131.xml"/><Relationship Id="rId76" Type="http://schemas.openxmlformats.org/officeDocument/2006/relationships/slide" Target="slides/slide191.xml"/><Relationship Id="rId7" Type="http://schemas.openxmlformats.org/officeDocument/2006/relationships/slide" Target="slides/slide55.xml"/><Relationship Id="rId71" Type="http://schemas.openxmlformats.org/officeDocument/2006/relationships/slide" Target="slides/slide181.xml"/><Relationship Id="rId2" Type="http://schemas.openxmlformats.org/officeDocument/2006/relationships/slide" Target="slides/slide9.xml"/><Relationship Id="rId29" Type="http://schemas.openxmlformats.org/officeDocument/2006/relationships/slide" Target="slides/slide91.xml"/><Relationship Id="rId24" Type="http://schemas.openxmlformats.org/officeDocument/2006/relationships/slide" Target="slides/slide84.xml"/><Relationship Id="rId40" Type="http://schemas.openxmlformats.org/officeDocument/2006/relationships/slide" Target="slides/slide104.xml"/><Relationship Id="rId45" Type="http://schemas.openxmlformats.org/officeDocument/2006/relationships/slide" Target="slides/slide109.xml"/><Relationship Id="rId66" Type="http://schemas.openxmlformats.org/officeDocument/2006/relationships/slide" Target="slides/slide171.xml"/><Relationship Id="rId87" Type="http://schemas.openxmlformats.org/officeDocument/2006/relationships/slide" Target="slides/slide204.xml"/><Relationship Id="rId61" Type="http://schemas.openxmlformats.org/officeDocument/2006/relationships/slide" Target="slides/slide150.xml"/><Relationship Id="rId82" Type="http://schemas.openxmlformats.org/officeDocument/2006/relationships/slide" Target="slides/slide199.xml"/><Relationship Id="rId19" Type="http://schemas.openxmlformats.org/officeDocument/2006/relationships/slide" Target="slides/slide7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881313" cy="48895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765550" y="0"/>
            <a:ext cx="2881313" cy="488950"/>
          </a:xfrm>
          <a:prstGeom prst="rect">
            <a:avLst/>
          </a:prstGeom>
        </p:spPr>
        <p:txBody>
          <a:bodyPr vert="horz" lIns="91440" tIns="45720" rIns="91440" bIns="45720" rtlCol="0"/>
          <a:lstStyle>
            <a:lvl1pPr algn="r">
              <a:defRPr sz="1200"/>
            </a:lvl1pPr>
          </a:lstStyle>
          <a:p>
            <a:fld id="{94DE15C0-662C-4D7A-BE8E-ED7498DDF067}" type="datetimeFigureOut">
              <a:rPr lang="zh-CN" altLang="en-US" smtClean="0"/>
              <a:t>2022/2/21</a:t>
            </a:fld>
            <a:endParaRPr lang="zh-CN" altLang="en-US"/>
          </a:p>
        </p:txBody>
      </p:sp>
      <p:sp>
        <p:nvSpPr>
          <p:cNvPr id="4" name="页脚占位符 3"/>
          <p:cNvSpPr>
            <a:spLocks noGrp="1"/>
          </p:cNvSpPr>
          <p:nvPr>
            <p:ph type="ftr" sz="quarter" idx="2"/>
          </p:nvPr>
        </p:nvSpPr>
        <p:spPr>
          <a:xfrm>
            <a:off x="0" y="9291638"/>
            <a:ext cx="2881313" cy="48895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765550" y="9291638"/>
            <a:ext cx="2881313" cy="488950"/>
          </a:xfrm>
          <a:prstGeom prst="rect">
            <a:avLst/>
          </a:prstGeom>
        </p:spPr>
        <p:txBody>
          <a:bodyPr vert="horz" lIns="91440" tIns="45720" rIns="91440" bIns="45720" rtlCol="0" anchor="b"/>
          <a:lstStyle>
            <a:lvl1pPr algn="r">
              <a:defRPr sz="1200"/>
            </a:lvl1pPr>
          </a:lstStyle>
          <a:p>
            <a:fld id="{045024F3-7B34-415E-BBCB-F6F113F75153}" type="slidenum">
              <a:rPr lang="zh-CN" altLang="en-US" smtClean="0"/>
              <a:t>‹#›</a:t>
            </a:fld>
            <a:endParaRPr lang="zh-CN" altLang="en-US"/>
          </a:p>
        </p:txBody>
      </p:sp>
    </p:spTree>
    <p:extLst>
      <p:ext uri="{BB962C8B-B14F-4D97-AF65-F5344CB8AC3E}">
        <p14:creationId xmlns:p14="http://schemas.microsoft.com/office/powerpoint/2010/main" val="26192616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kumimoji="1" sz="1200" smtClean="0">
                <a:latin typeface="Tahoma" pitchFamily="34" charset="0"/>
              </a:defRPr>
            </a:lvl1pPr>
          </a:lstStyle>
          <a:p>
            <a:pPr>
              <a:defRPr/>
            </a:pPr>
            <a:endParaRPr lang="en-US" altLang="zh-CN"/>
          </a:p>
        </p:txBody>
      </p:sp>
      <p:sp>
        <p:nvSpPr>
          <p:cNvPr id="7171" name="Rectangle 3"/>
          <p:cNvSpPr>
            <a:spLocks noGrp="1" noChangeArrowheads="1"/>
          </p:cNvSpPr>
          <p:nvPr>
            <p:ph type="dt"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kumimoji="1" sz="1200" smtClean="0">
                <a:latin typeface="Tahoma" pitchFamily="34" charset="0"/>
              </a:defRPr>
            </a:lvl1pPr>
          </a:lstStyle>
          <a:p>
            <a:pPr>
              <a:defRPr/>
            </a:pPr>
            <a:endParaRPr lang="en-US" altLang="zh-CN"/>
          </a:p>
        </p:txBody>
      </p:sp>
      <p:sp>
        <p:nvSpPr>
          <p:cNvPr id="26628" name="Rectangle 4"/>
          <p:cNvSpPr>
            <a:spLocks noGrp="1" noRot="1" noChangeAspect="1" noChangeArrowheads="1" noTextEdit="1"/>
          </p:cNvSpPr>
          <p:nvPr>
            <p:ph type="sldImg" idx="2"/>
          </p:nvPr>
        </p:nvSpPr>
        <p:spPr bwMode="auto">
          <a:xfrm>
            <a:off x="65088" y="733425"/>
            <a:ext cx="6519862" cy="3668713"/>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173" name="Rectangle 5"/>
          <p:cNvSpPr>
            <a:spLocks noGrp="1" noChangeArrowheads="1"/>
          </p:cNvSpPr>
          <p:nvPr>
            <p:ph type="body" sz="quarter" idx="3"/>
          </p:nvPr>
        </p:nvSpPr>
        <p:spPr bwMode="auto">
          <a:xfrm>
            <a:off x="885825" y="4646613"/>
            <a:ext cx="4876800" cy="4402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7174" name="Rectangle 6"/>
          <p:cNvSpPr>
            <a:spLocks noGrp="1" noChangeArrowheads="1"/>
          </p:cNvSpPr>
          <p:nvPr>
            <p:ph type="ftr" sz="quarter" idx="4"/>
          </p:nvPr>
        </p:nvSpPr>
        <p:spPr bwMode="auto">
          <a:xfrm>
            <a:off x="0" y="9293225"/>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kumimoji="1" sz="1200" smtClean="0">
                <a:latin typeface="Tahoma" pitchFamily="34" charset="0"/>
              </a:defRPr>
            </a:lvl1pPr>
          </a:lstStyle>
          <a:p>
            <a:pPr>
              <a:defRPr/>
            </a:pPr>
            <a:endParaRPr lang="en-US" altLang="zh-CN"/>
          </a:p>
        </p:txBody>
      </p:sp>
      <p:sp>
        <p:nvSpPr>
          <p:cNvPr id="7175" name="Rectangle 7"/>
          <p:cNvSpPr>
            <a:spLocks noGrp="1" noChangeArrowheads="1"/>
          </p:cNvSpPr>
          <p:nvPr>
            <p:ph type="sldNum" sz="quarter" idx="5"/>
          </p:nvPr>
        </p:nvSpPr>
        <p:spPr bwMode="auto">
          <a:xfrm>
            <a:off x="3767138" y="9293225"/>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1" sz="1200" smtClean="0">
                <a:latin typeface="Tahoma" pitchFamily="34" charset="0"/>
              </a:defRPr>
            </a:lvl1pPr>
          </a:lstStyle>
          <a:p>
            <a:pPr>
              <a:defRPr/>
            </a:pPr>
            <a:fld id="{44192EF7-8FAB-4DBB-ABF4-5586931266FD}" type="slidenum">
              <a:rPr lang="en-US" altLang="zh-CN"/>
              <a:pPr>
                <a:defRPr/>
              </a:pPr>
              <a:t>‹#›</a:t>
            </a:fld>
            <a:endParaRPr lang="en-US" altLang="zh-CN"/>
          </a:p>
        </p:txBody>
      </p:sp>
    </p:spTree>
    <p:extLst>
      <p:ext uri="{BB962C8B-B14F-4D97-AF65-F5344CB8AC3E}">
        <p14:creationId xmlns:p14="http://schemas.microsoft.com/office/powerpoint/2010/main" val="15388667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9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3" Type="http://schemas.openxmlformats.org/officeDocument/2006/relationships/hyperlink" Target="https://html.spec.whatwg.org/multipage/" TargetMode="External"/><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en.wikipedia.org/wiki/Lorem_ipsum"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fld id="{A3A8806F-00E4-4B0F-8129-1EF3D61F8955}" type="slidenum">
              <a:rPr lang="en-US" altLang="zh-CN">
                <a:latin typeface="Tahoma" pitchFamily="34" charset="0"/>
              </a:rPr>
              <a:pPr/>
              <a:t>1</a:t>
            </a:fld>
            <a:endParaRPr lang="en-US" altLang="zh-CN" dirty="0">
              <a:latin typeface="Tahoma" pitchFamily="34" charset="0"/>
            </a:endParaRPr>
          </a:p>
        </p:txBody>
      </p:sp>
      <p:sp>
        <p:nvSpPr>
          <p:cNvPr id="27651" name="Rectangle 2"/>
          <p:cNvSpPr>
            <a:spLocks noGrp="1" noRot="1" noChangeAspect="1" noChangeArrowheads="1" noTextEdit="1"/>
          </p:cNvSpPr>
          <p:nvPr>
            <p:ph type="sldImg"/>
          </p:nvPr>
        </p:nvSpPr>
        <p:spPr>
          <a:xfrm>
            <a:off x="65088" y="733425"/>
            <a:ext cx="6519862" cy="3668713"/>
          </a:xfrm>
          <a:ln/>
        </p:spPr>
      </p:sp>
      <p:sp>
        <p:nvSpPr>
          <p:cNvPr id="27652" name="Rectangle 3"/>
          <p:cNvSpPr>
            <a:spLocks noGrp="1" noChangeArrowheads="1"/>
          </p:cNvSpPr>
          <p:nvPr>
            <p:ph type="body" idx="1"/>
          </p:nvPr>
        </p:nvSpPr>
        <p:spPr>
          <a:noFill/>
        </p:spPr>
        <p:txBody>
          <a:bodyPr/>
          <a:lstStyle/>
          <a:p>
            <a:pPr eaLnBrk="1" hangingPunct="1"/>
            <a:endParaRPr lang="zh-CN" altLang="zh-CN" dirty="0" smtClean="0"/>
          </a:p>
        </p:txBody>
      </p:sp>
    </p:spTree>
    <p:extLst>
      <p:ext uri="{BB962C8B-B14F-4D97-AF65-F5344CB8AC3E}">
        <p14:creationId xmlns:p14="http://schemas.microsoft.com/office/powerpoint/2010/main" val="3500153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900" kern="1200" dirty="0" smtClean="0">
                <a:solidFill>
                  <a:schemeClr val="tx1"/>
                </a:solidFill>
                <a:effectLst/>
                <a:latin typeface="Times New Roman" pitchFamily="18" charset="0"/>
                <a:ea typeface="宋体" pitchFamily="2" charset="-122"/>
                <a:cs typeface="+mn-cs"/>
              </a:rPr>
              <a:t>前面我们介绍了</a:t>
            </a:r>
            <a:r>
              <a:rPr lang="en-US" altLang="zh-CN" sz="900" kern="1200" dirty="0" smtClean="0">
                <a:solidFill>
                  <a:schemeClr val="tx1"/>
                </a:solidFill>
                <a:effectLst/>
                <a:latin typeface="Times New Roman" pitchFamily="18" charset="0"/>
                <a:ea typeface="宋体" pitchFamily="2" charset="-122"/>
                <a:cs typeface="+mn-cs"/>
              </a:rPr>
              <a:t>HTML</a:t>
            </a:r>
            <a:r>
              <a:rPr lang="zh-CN" altLang="en-US" sz="900" kern="1200" dirty="0" smtClean="0">
                <a:solidFill>
                  <a:schemeClr val="tx1"/>
                </a:solidFill>
                <a:effectLst/>
                <a:latin typeface="Times New Roman" pitchFamily="18" charset="0"/>
                <a:ea typeface="宋体" pitchFamily="2" charset="-122"/>
                <a:cs typeface="+mn-cs"/>
              </a:rPr>
              <a:t>，按说</a:t>
            </a:r>
            <a:r>
              <a:rPr lang="en-US" altLang="zh-CN" sz="900" kern="1200" dirty="0" smtClean="0">
                <a:solidFill>
                  <a:schemeClr val="tx1"/>
                </a:solidFill>
                <a:effectLst/>
                <a:latin typeface="Times New Roman" pitchFamily="18" charset="0"/>
                <a:ea typeface="宋体" pitchFamily="2" charset="-122"/>
                <a:cs typeface="+mn-cs"/>
              </a:rPr>
              <a:t>HTML5</a:t>
            </a:r>
            <a:r>
              <a:rPr lang="zh-CN" altLang="en-US" sz="900" kern="1200" dirty="0" smtClean="0">
                <a:solidFill>
                  <a:schemeClr val="tx1"/>
                </a:solidFill>
                <a:effectLst/>
                <a:latin typeface="Times New Roman" pitchFamily="18" charset="0"/>
                <a:ea typeface="宋体" pitchFamily="2" charset="-122"/>
                <a:cs typeface="+mn-cs"/>
              </a:rPr>
              <a:t>看起来就是</a:t>
            </a:r>
            <a:r>
              <a:rPr lang="en-US" altLang="zh-CN" sz="900" kern="1200" dirty="0" smtClean="0">
                <a:solidFill>
                  <a:schemeClr val="tx1"/>
                </a:solidFill>
                <a:effectLst/>
                <a:latin typeface="Times New Roman" pitchFamily="18" charset="0"/>
                <a:ea typeface="宋体" pitchFamily="2" charset="-122"/>
                <a:cs typeface="+mn-cs"/>
              </a:rPr>
              <a:t>HTML</a:t>
            </a:r>
            <a:r>
              <a:rPr lang="zh-CN" altLang="en-US" sz="900" kern="1200" dirty="0" smtClean="0">
                <a:solidFill>
                  <a:schemeClr val="tx1"/>
                </a:solidFill>
                <a:effectLst/>
                <a:latin typeface="Times New Roman" pitchFamily="18" charset="0"/>
                <a:ea typeface="宋体" pitchFamily="2" charset="-122"/>
                <a:cs typeface="+mn-cs"/>
              </a:rPr>
              <a:t>的一个版本号，但是其外延内涵超出了</a:t>
            </a:r>
            <a:r>
              <a:rPr lang="en-US" altLang="zh-CN" sz="900" kern="1200" dirty="0" smtClean="0">
                <a:solidFill>
                  <a:schemeClr val="tx1"/>
                </a:solidFill>
                <a:effectLst/>
                <a:latin typeface="Times New Roman" pitchFamily="18" charset="0"/>
                <a:ea typeface="宋体" pitchFamily="2" charset="-122"/>
                <a:cs typeface="+mn-cs"/>
              </a:rPr>
              <a:t>HTML</a:t>
            </a:r>
            <a:r>
              <a:rPr lang="zh-CN" altLang="en-US" sz="900" kern="1200" dirty="0" smtClean="0">
                <a:solidFill>
                  <a:schemeClr val="tx1"/>
                </a:solidFill>
                <a:effectLst/>
                <a:latin typeface="Times New Roman" pitchFamily="18" charset="0"/>
                <a:ea typeface="宋体" pitchFamily="2" charset="-122"/>
                <a:cs typeface="+mn-cs"/>
              </a:rPr>
              <a:t>本身</a:t>
            </a:r>
            <a:endParaRPr lang="en-US" altLang="zh-CN" sz="900" kern="1200" dirty="0" smtClean="0">
              <a:solidFill>
                <a:schemeClr val="tx1"/>
              </a:solidFill>
              <a:effectLst/>
              <a:latin typeface="Times New Roman" pitchFamily="18" charset="0"/>
              <a:ea typeface="宋体"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900" kern="1200" dirty="0" smtClean="0">
              <a:solidFill>
                <a:schemeClr val="tx1"/>
              </a:solidFill>
              <a:effectLst/>
              <a:latin typeface="Times New Roman" pitchFamily="18" charset="0"/>
              <a:ea typeface="宋体"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900" kern="1200" dirty="0" smtClean="0">
                <a:solidFill>
                  <a:schemeClr val="tx1"/>
                </a:solidFill>
                <a:effectLst/>
                <a:latin typeface="Times New Roman" pitchFamily="18" charset="0"/>
                <a:ea typeface="宋体" pitchFamily="2" charset="-122"/>
                <a:cs typeface="+mn-cs"/>
              </a:rPr>
              <a:t>The term "HTML5" is widely used as a buzzword to refer to modern web technologies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900" kern="1200" dirty="0" smtClean="0">
              <a:solidFill>
                <a:schemeClr val="tx1"/>
              </a:solidFill>
              <a:effectLst/>
              <a:latin typeface="Times New Roman" pitchFamily="18" charset="0"/>
              <a:ea typeface="宋体"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900" b="0" i="0" kern="1200" dirty="0" smtClean="0">
                <a:solidFill>
                  <a:schemeClr val="tx1"/>
                </a:solidFill>
                <a:effectLst/>
                <a:latin typeface="Times New Roman" pitchFamily="18" charset="0"/>
                <a:ea typeface="宋体" pitchFamily="2" charset="-122"/>
                <a:cs typeface="+mn-cs"/>
              </a:rPr>
              <a:t>This specification defines a big part of the Web platform, in lots of detail. Its place in the Web platform specification stack relative to other specifications can be best summed up as follows</a:t>
            </a:r>
            <a:endParaRPr lang="en-US" altLang="zh-CN" sz="900" kern="1200" dirty="0" smtClean="0">
              <a:solidFill>
                <a:schemeClr val="tx1"/>
              </a:solidFill>
              <a:effectLst/>
              <a:latin typeface="Times New Roman" pitchFamily="18" charset="0"/>
              <a:ea typeface="宋体"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900" kern="1200" dirty="0" smtClean="0">
              <a:solidFill>
                <a:schemeClr val="tx1"/>
              </a:solidFill>
              <a:effectLst/>
              <a:latin typeface="Times New Roman" pitchFamily="18" charset="0"/>
              <a:ea typeface="宋体" pitchFamily="2" charset="-122"/>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11</a:t>
            </a:fld>
            <a:endParaRPr lang="en-US" altLang="zh-CN"/>
          </a:p>
        </p:txBody>
      </p:sp>
    </p:spTree>
    <p:extLst>
      <p:ext uri="{BB962C8B-B14F-4D97-AF65-F5344CB8AC3E}">
        <p14:creationId xmlns:p14="http://schemas.microsoft.com/office/powerpoint/2010/main" val="13368123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这两个程序唯一的差别在于</a:t>
            </a:r>
            <a:r>
              <a:rPr lang="en-US" altLang="zh-CN" dirty="0" smtClean="0"/>
              <a:t>method</a:t>
            </a:r>
            <a:r>
              <a:rPr lang="zh-CN" altLang="en-US" dirty="0" smtClean="0"/>
              <a:t>方法不同，一个是</a:t>
            </a:r>
            <a:r>
              <a:rPr lang="en-US" altLang="zh-CN" dirty="0" smtClean="0"/>
              <a:t>get</a:t>
            </a:r>
            <a:r>
              <a:rPr lang="zh-CN" altLang="en-US" dirty="0" smtClean="0"/>
              <a:t>，一个是</a:t>
            </a:r>
            <a:r>
              <a:rPr lang="en-US" altLang="zh-CN" dirty="0" smtClean="0"/>
              <a:t>post</a:t>
            </a:r>
          </a:p>
          <a:p>
            <a:r>
              <a:rPr lang="en-US" altLang="zh-CN" dirty="0" smtClean="0"/>
              <a:t>GET</a:t>
            </a:r>
            <a:r>
              <a:rPr lang="zh-CN" altLang="en-US" dirty="0" smtClean="0"/>
              <a:t>方法的话，可以在浏览器地址栏看到刚刚提交的数据</a:t>
            </a:r>
            <a:endParaRPr lang="en-US" altLang="zh-CN" dirty="0" smtClean="0"/>
          </a:p>
          <a:p>
            <a:endParaRPr lang="en-US" altLang="zh-CN" dirty="0" smtClean="0"/>
          </a:p>
          <a:p>
            <a:r>
              <a:rPr lang="zh-CN" altLang="en-US" dirty="0" smtClean="0"/>
              <a:t>注意：要想运行本部分的程序，需要服务器端的支持。使用</a:t>
            </a:r>
            <a:r>
              <a:rPr lang="en-US" altLang="zh-CN" dirty="0" smtClean="0"/>
              <a:t>windows</a:t>
            </a:r>
            <a:r>
              <a:rPr lang="zh-CN" altLang="en-US" dirty="0" smtClean="0"/>
              <a:t>的话，最简单的方法就是打开</a:t>
            </a:r>
            <a:r>
              <a:rPr lang="en-US" altLang="zh-CN" dirty="0" smtClean="0"/>
              <a:t>IIS</a:t>
            </a:r>
            <a:r>
              <a:rPr lang="zh-CN" altLang="en-US" dirty="0" smtClean="0"/>
              <a:t>服务，并且允许执行</a:t>
            </a:r>
            <a:r>
              <a:rPr lang="en-US" altLang="zh-CN" dirty="0" smtClean="0"/>
              <a:t>asp</a:t>
            </a:r>
            <a:r>
              <a:rPr lang="zh-CN" altLang="en-US" dirty="0" smtClean="0"/>
              <a:t>。这个时候会在</a:t>
            </a:r>
            <a:r>
              <a:rPr lang="en-US" altLang="zh-CN" dirty="0" smtClean="0"/>
              <a:t>C</a:t>
            </a:r>
            <a:r>
              <a:rPr lang="zh-CN" altLang="en-US" dirty="0" smtClean="0"/>
              <a:t>盘根目录下增加一个</a:t>
            </a:r>
            <a:r>
              <a:rPr lang="en-US" altLang="zh-CN" dirty="0" err="1" smtClean="0"/>
              <a:t>inetpub</a:t>
            </a:r>
            <a:r>
              <a:rPr lang="zh-CN" altLang="en-US" dirty="0" smtClean="0"/>
              <a:t>目录，下面有个</a:t>
            </a:r>
            <a:r>
              <a:rPr lang="en-US" altLang="zh-CN" dirty="0" err="1" smtClean="0"/>
              <a:t>wwwroot</a:t>
            </a:r>
            <a:r>
              <a:rPr lang="zh-CN" altLang="en-US" dirty="0" smtClean="0"/>
              <a:t>目录，在这个目录下面建个</a:t>
            </a:r>
            <a:r>
              <a:rPr lang="en-US" altLang="zh-CN" dirty="0" err="1" smtClean="0"/>
              <a:t>zdl</a:t>
            </a:r>
            <a:r>
              <a:rPr lang="zh-CN" altLang="en-US" dirty="0" smtClean="0"/>
              <a:t>目录，把压缩包里两个</a:t>
            </a:r>
            <a:r>
              <a:rPr lang="en-US" altLang="zh-CN" dirty="0" smtClean="0"/>
              <a:t>asp</a:t>
            </a:r>
            <a:r>
              <a:rPr lang="zh-CN" altLang="en-US" dirty="0" smtClean="0"/>
              <a:t>文件拷贝进去即可。</a:t>
            </a:r>
            <a:endParaRPr lang="en-US" altLang="zh-CN" dirty="0" smtClean="0"/>
          </a:p>
          <a:p>
            <a:endParaRPr lang="en-US" altLang="zh-CN" dirty="0" smtClean="0"/>
          </a:p>
          <a:p>
            <a:r>
              <a:rPr lang="zh-CN" altLang="en-US" dirty="0" smtClean="0"/>
              <a:t>这个时候，当提交表单的时候，</a:t>
            </a:r>
            <a:r>
              <a:rPr lang="en-US" altLang="zh-CN" dirty="0" smtClean="0"/>
              <a:t>asp</a:t>
            </a:r>
            <a:r>
              <a:rPr lang="zh-CN" altLang="en-US" dirty="0" smtClean="0"/>
              <a:t>文件会给你个简单的回显，显示服务器端看到客户端提交的是什么</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116</a:t>
            </a:fld>
            <a:endParaRPr lang="en-US" altLang="zh-CN"/>
          </a:p>
        </p:txBody>
      </p:sp>
    </p:spTree>
    <p:extLst>
      <p:ext uri="{BB962C8B-B14F-4D97-AF65-F5344CB8AC3E}">
        <p14:creationId xmlns:p14="http://schemas.microsoft.com/office/powerpoint/2010/main" val="159823710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大部分控件都通过</a:t>
            </a:r>
            <a:r>
              <a:rPr lang="en-US" altLang="zh-CN" dirty="0" smtClean="0"/>
              <a:t>input</a:t>
            </a:r>
            <a:r>
              <a:rPr lang="zh-CN" altLang="en-US" dirty="0" smtClean="0"/>
              <a:t>定义，只是</a:t>
            </a:r>
            <a:r>
              <a:rPr lang="en-US" altLang="zh-CN" dirty="0" smtClean="0"/>
              <a:t>type</a:t>
            </a:r>
            <a:r>
              <a:rPr lang="zh-CN" altLang="en-US" dirty="0" smtClean="0"/>
              <a:t>不同</a:t>
            </a:r>
            <a:endParaRPr lang="en-US" altLang="zh-CN" dirty="0" smtClean="0"/>
          </a:p>
          <a:p>
            <a:r>
              <a:rPr lang="zh-CN" altLang="en-US" dirty="0" smtClean="0"/>
              <a:t>由于历史的原因，并没有所有的控件都定义为</a:t>
            </a:r>
            <a:r>
              <a:rPr lang="en-US" altLang="zh-CN" dirty="0" smtClean="0"/>
              <a:t>input</a:t>
            </a:r>
            <a:r>
              <a:rPr lang="zh-CN" altLang="en-US" dirty="0" smtClean="0"/>
              <a:t>元素</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117</a:t>
            </a:fld>
            <a:endParaRPr lang="en-US" altLang="zh-CN"/>
          </a:p>
        </p:txBody>
      </p:sp>
    </p:spTree>
    <p:extLst>
      <p:ext uri="{BB962C8B-B14F-4D97-AF65-F5344CB8AC3E}">
        <p14:creationId xmlns:p14="http://schemas.microsoft.com/office/powerpoint/2010/main" val="257131243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这个是大部分控件都有且交互过程中需用到的特性，也是传统</a:t>
            </a:r>
            <a:r>
              <a:rPr lang="en-US" altLang="zh-CN" dirty="0" smtClean="0"/>
              <a:t>HTML</a:t>
            </a:r>
            <a:r>
              <a:rPr lang="zh-CN" altLang="en-US" dirty="0" smtClean="0"/>
              <a:t>在现代</a:t>
            </a:r>
            <a:r>
              <a:rPr lang="en-US" altLang="zh-CN" dirty="0" smtClean="0"/>
              <a:t>HTML</a:t>
            </a:r>
            <a:r>
              <a:rPr lang="zh-CN" altLang="en-US" dirty="0" smtClean="0"/>
              <a:t>中为数不多的残留痕迹（在</a:t>
            </a:r>
            <a:r>
              <a:rPr lang="en-US" altLang="zh-CN" dirty="0" smtClean="0"/>
              <a:t>name</a:t>
            </a:r>
            <a:r>
              <a:rPr lang="zh-CN" altLang="en-US" dirty="0" smtClean="0"/>
              <a:t>基本被</a:t>
            </a:r>
            <a:r>
              <a:rPr lang="en-US" altLang="zh-CN" dirty="0" smtClean="0"/>
              <a:t>id</a:t>
            </a:r>
            <a:r>
              <a:rPr lang="zh-CN" altLang="en-US" dirty="0" smtClean="0"/>
              <a:t>取代的当下）</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118</a:t>
            </a:fld>
            <a:endParaRPr lang="en-US" altLang="zh-CN"/>
          </a:p>
        </p:txBody>
      </p:sp>
    </p:spTree>
    <p:extLst>
      <p:ext uri="{BB962C8B-B14F-4D97-AF65-F5344CB8AC3E}">
        <p14:creationId xmlns:p14="http://schemas.microsoft.com/office/powerpoint/2010/main" val="164307654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在移动</a:t>
            </a:r>
            <a:r>
              <a:rPr lang="en-US" altLang="zh-CN" dirty="0" smtClean="0"/>
              <a:t>Web</a:t>
            </a:r>
            <a:r>
              <a:rPr lang="zh-CN" altLang="en-US" dirty="0" smtClean="0"/>
              <a:t>时代，对于</a:t>
            </a:r>
            <a:r>
              <a:rPr lang="en-US" altLang="zh-CN" dirty="0" smtClean="0"/>
              <a:t>password</a:t>
            </a:r>
            <a:r>
              <a:rPr lang="zh-CN" altLang="en-US" dirty="0" smtClean="0"/>
              <a:t>类</a:t>
            </a:r>
            <a:r>
              <a:rPr lang="en-US" altLang="zh-CN" dirty="0" smtClean="0"/>
              <a:t>input</a:t>
            </a:r>
            <a:r>
              <a:rPr lang="zh-CN" altLang="en-US" dirty="0" smtClean="0"/>
              <a:t>框该如何显示，是一个有意思和长期争论的话题。</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122</a:t>
            </a:fld>
            <a:endParaRPr lang="en-US" altLang="zh-CN"/>
          </a:p>
        </p:txBody>
      </p:sp>
    </p:spTree>
    <p:extLst>
      <p:ext uri="{BB962C8B-B14F-4D97-AF65-F5344CB8AC3E}">
        <p14:creationId xmlns:p14="http://schemas.microsoft.com/office/powerpoint/2010/main" val="152850556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对于文本区的处理是个复杂的问题，系统默认提供的文本区往往难以满足用户的需求，需要用户自定义开发控件。</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123</a:t>
            </a:fld>
            <a:endParaRPr lang="en-US" altLang="zh-CN"/>
          </a:p>
        </p:txBody>
      </p:sp>
    </p:spTree>
    <p:extLst>
      <p:ext uri="{BB962C8B-B14F-4D97-AF65-F5344CB8AC3E}">
        <p14:creationId xmlns:p14="http://schemas.microsoft.com/office/powerpoint/2010/main" val="403390253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在某些平台上</a:t>
            </a:r>
            <a:r>
              <a:rPr lang="en-US" altLang="zh-CN" dirty="0" smtClean="0"/>
              <a:t>search</a:t>
            </a:r>
            <a:r>
              <a:rPr lang="zh-CN" altLang="en-US" dirty="0" smtClean="0"/>
              <a:t>框的样式会有所不同，同时更有语义，对残疾人更为友好</a:t>
            </a:r>
            <a:endParaRPr lang="en-US" altLang="zh-CN" dirty="0" smtClean="0"/>
          </a:p>
          <a:p>
            <a:r>
              <a:rPr lang="zh-CN" altLang="en-US" dirty="0" smtClean="0"/>
              <a:t>更为重要的是可以为移动端的输入做相应优化</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124</a:t>
            </a:fld>
            <a:endParaRPr lang="en-US" altLang="zh-CN"/>
          </a:p>
        </p:txBody>
      </p:sp>
    </p:spTree>
    <p:extLst>
      <p:ext uri="{BB962C8B-B14F-4D97-AF65-F5344CB8AC3E}">
        <p14:creationId xmlns:p14="http://schemas.microsoft.com/office/powerpoint/2010/main" val="395046234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相应的键盘优化，</a:t>
            </a:r>
            <a:r>
              <a:rPr lang="en-US" altLang="zh-CN" dirty="0" err="1" smtClean="0"/>
              <a:t>iphone</a:t>
            </a:r>
            <a:r>
              <a:rPr lang="zh-CN" altLang="en-US" dirty="0" smtClean="0"/>
              <a:t>平台，从左到右：</a:t>
            </a:r>
            <a:r>
              <a:rPr lang="en-US" altLang="zh-CN" dirty="0" smtClean="0"/>
              <a:t>text</a:t>
            </a:r>
            <a:r>
              <a:rPr lang="zh-CN" altLang="en-US" dirty="0" smtClean="0"/>
              <a:t>、</a:t>
            </a:r>
            <a:r>
              <a:rPr lang="en-US" altLang="zh-CN" dirty="0" smtClean="0"/>
              <a:t>email</a:t>
            </a:r>
            <a:r>
              <a:rPr lang="zh-CN" altLang="en-US" dirty="0" smtClean="0"/>
              <a:t>、</a:t>
            </a:r>
            <a:r>
              <a:rPr lang="en-US" altLang="zh-CN" dirty="0" err="1" smtClean="0"/>
              <a:t>url</a:t>
            </a:r>
            <a:r>
              <a:rPr lang="zh-CN" altLang="en-US" dirty="0" smtClean="0"/>
              <a:t>、</a:t>
            </a:r>
            <a:r>
              <a:rPr lang="en-US" altLang="zh-CN" dirty="0" smtClean="0"/>
              <a:t>phone</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125</a:t>
            </a:fld>
            <a:endParaRPr lang="en-US" altLang="zh-CN"/>
          </a:p>
        </p:txBody>
      </p:sp>
    </p:spTree>
    <p:extLst>
      <p:ext uri="{BB962C8B-B14F-4D97-AF65-F5344CB8AC3E}">
        <p14:creationId xmlns:p14="http://schemas.microsoft.com/office/powerpoint/2010/main" val="204699259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select</a:t>
            </a:r>
            <a:r>
              <a:rPr lang="zh-CN" altLang="en-US" dirty="0" smtClean="0"/>
              <a:t>元素因为不大好指定样式，是</a:t>
            </a:r>
            <a:r>
              <a:rPr lang="en-US" altLang="zh-CN" dirty="0" smtClean="0"/>
              <a:t>CSS</a:t>
            </a:r>
            <a:r>
              <a:rPr lang="zh-CN" altLang="en-US" dirty="0" smtClean="0"/>
              <a:t>排版的大敌</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131</a:t>
            </a:fld>
            <a:endParaRPr lang="en-US" altLang="zh-CN"/>
          </a:p>
        </p:txBody>
      </p:sp>
    </p:spTree>
    <p:extLst>
      <p:ext uri="{BB962C8B-B14F-4D97-AF65-F5344CB8AC3E}">
        <p14:creationId xmlns:p14="http://schemas.microsoft.com/office/powerpoint/2010/main" val="420362950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因为有的平台仅仅根据后缀名来区分文件类型</a:t>
            </a:r>
            <a:endParaRPr lang="en-US" altLang="zh-CN" dirty="0" smtClean="0"/>
          </a:p>
          <a:p>
            <a:r>
              <a:rPr lang="en-US" altLang="zh-CN" dirty="0" smtClean="0"/>
              <a:t>file</a:t>
            </a:r>
            <a:r>
              <a:rPr lang="zh-CN" altLang="en-US" dirty="0" smtClean="0"/>
              <a:t>类型控件和</a:t>
            </a:r>
            <a:r>
              <a:rPr lang="en-US" altLang="zh-CN" dirty="0" smtClean="0"/>
              <a:t>select</a:t>
            </a:r>
            <a:r>
              <a:rPr lang="zh-CN" altLang="en-US" dirty="0" smtClean="0"/>
              <a:t>控件一样无法直接指定样式，是</a:t>
            </a:r>
            <a:r>
              <a:rPr lang="en-US" altLang="zh-CN" dirty="0" smtClean="0"/>
              <a:t>CSS</a:t>
            </a:r>
            <a:r>
              <a:rPr lang="zh-CN" altLang="en-US" dirty="0" smtClean="0"/>
              <a:t>排版的大敌</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134</a:t>
            </a:fld>
            <a:endParaRPr lang="en-US" altLang="zh-CN"/>
          </a:p>
        </p:txBody>
      </p:sp>
    </p:spTree>
    <p:extLst>
      <p:ext uri="{BB962C8B-B14F-4D97-AF65-F5344CB8AC3E}">
        <p14:creationId xmlns:p14="http://schemas.microsoft.com/office/powerpoint/2010/main" val="386406607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很多特性往往要跟</a:t>
            </a:r>
            <a:r>
              <a:rPr lang="en-US" altLang="zh-CN" dirty="0" smtClean="0"/>
              <a:t>JavaScript</a:t>
            </a:r>
            <a:r>
              <a:rPr lang="zh-CN" altLang="en-US" dirty="0" smtClean="0"/>
              <a:t>一起配合使用，所以本讲中不会花太多时间详细介绍</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139</a:t>
            </a:fld>
            <a:endParaRPr lang="en-US" altLang="zh-CN"/>
          </a:p>
        </p:txBody>
      </p:sp>
    </p:spTree>
    <p:extLst>
      <p:ext uri="{BB962C8B-B14F-4D97-AF65-F5344CB8AC3E}">
        <p14:creationId xmlns:p14="http://schemas.microsoft.com/office/powerpoint/2010/main" val="1100944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新增的结构元素大部分是语义元素，也就是说不做任何具体的事情，但是对非人类阅读者有很重要的作用</a:t>
            </a:r>
            <a:endParaRPr lang="en-US" altLang="zh-CN" dirty="0" smtClean="0"/>
          </a:p>
          <a:p>
            <a:r>
              <a:rPr lang="zh-CN" altLang="en-US" dirty="0" smtClean="0"/>
              <a:t>从</a:t>
            </a:r>
            <a:r>
              <a:rPr lang="en-US" altLang="zh-CN" dirty="0" smtClean="0"/>
              <a:t>MVC</a:t>
            </a:r>
            <a:r>
              <a:rPr lang="zh-CN" altLang="en-US" dirty="0" smtClean="0"/>
              <a:t>角度看，</a:t>
            </a:r>
            <a:r>
              <a:rPr lang="en-US" altLang="zh-CN" dirty="0" smtClean="0"/>
              <a:t>HTML</a:t>
            </a:r>
            <a:r>
              <a:rPr lang="zh-CN" altLang="en-US" smtClean="0"/>
              <a:t>主要是定义了资源模型，所以语义描述比表示性描述更重要</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900" kern="1200" smtClean="0">
              <a:solidFill>
                <a:schemeClr val="tx1"/>
              </a:solidFill>
              <a:effectLst/>
              <a:latin typeface="Times New Roman" pitchFamily="18" charset="0"/>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900" kern="1200" dirty="0" smtClean="0">
                <a:solidFill>
                  <a:schemeClr val="tx1"/>
                </a:solidFill>
                <a:effectLst/>
                <a:latin typeface="Times New Roman" pitchFamily="18" charset="0"/>
                <a:ea typeface="宋体" pitchFamily="2" charset="-122"/>
                <a:cs typeface="+mn-cs"/>
              </a:rPr>
              <a:t>HTML5</a:t>
            </a:r>
            <a:r>
              <a:rPr lang="zh-CN" altLang="zh-CN" sz="900" kern="1200" dirty="0" smtClean="0">
                <a:solidFill>
                  <a:schemeClr val="tx1"/>
                </a:solidFill>
                <a:effectLst/>
                <a:latin typeface="Times New Roman" pitchFamily="18" charset="0"/>
                <a:ea typeface="宋体" pitchFamily="2" charset="-122"/>
                <a:cs typeface="+mn-cs"/>
              </a:rPr>
              <a:t>是下一代或者说新型</a:t>
            </a:r>
            <a:r>
              <a:rPr lang="en-US" altLang="zh-CN" sz="900" kern="1200" dirty="0" smtClean="0">
                <a:solidFill>
                  <a:schemeClr val="tx1"/>
                </a:solidFill>
                <a:effectLst/>
                <a:latin typeface="Times New Roman" pitchFamily="18" charset="0"/>
                <a:ea typeface="宋体" pitchFamily="2" charset="-122"/>
                <a:cs typeface="+mn-cs"/>
              </a:rPr>
              <a:t>Web</a:t>
            </a:r>
            <a:r>
              <a:rPr lang="zh-CN" altLang="zh-CN" sz="900" kern="1200" dirty="0" smtClean="0">
                <a:solidFill>
                  <a:schemeClr val="tx1"/>
                </a:solidFill>
                <a:effectLst/>
                <a:latin typeface="Times New Roman" pitchFamily="18" charset="0"/>
                <a:ea typeface="宋体" pitchFamily="2" charset="-122"/>
                <a:cs typeface="+mn-cs"/>
              </a:rPr>
              <a:t>应用所需基础技术的总和，包括了</a:t>
            </a:r>
            <a:r>
              <a:rPr lang="en-US" altLang="zh-CN" sz="900" kern="1200" dirty="0" smtClean="0">
                <a:solidFill>
                  <a:schemeClr val="tx1"/>
                </a:solidFill>
                <a:effectLst/>
                <a:latin typeface="Times New Roman" pitchFamily="18" charset="0"/>
                <a:ea typeface="宋体" pitchFamily="2" charset="-122"/>
                <a:cs typeface="+mn-cs"/>
              </a:rPr>
              <a:t>HTML</a:t>
            </a:r>
            <a:r>
              <a:rPr lang="zh-CN" altLang="zh-CN" sz="900" kern="1200" dirty="0" smtClean="0">
                <a:solidFill>
                  <a:schemeClr val="tx1"/>
                </a:solidFill>
                <a:effectLst/>
                <a:latin typeface="Times New Roman" pitchFamily="18" charset="0"/>
                <a:ea typeface="宋体" pitchFamily="2" charset="-122"/>
                <a:cs typeface="+mn-cs"/>
              </a:rPr>
              <a:t>元素、</a:t>
            </a:r>
            <a:r>
              <a:rPr lang="en-US" altLang="zh-CN" sz="900" kern="1200" dirty="0" smtClean="0">
                <a:solidFill>
                  <a:schemeClr val="tx1"/>
                </a:solidFill>
                <a:effectLst/>
                <a:latin typeface="Times New Roman" pitchFamily="18" charset="0"/>
                <a:ea typeface="宋体" pitchFamily="2" charset="-122"/>
                <a:cs typeface="+mn-cs"/>
              </a:rPr>
              <a:t>HTML</a:t>
            </a:r>
            <a:r>
              <a:rPr lang="zh-CN" altLang="zh-CN" sz="900" kern="1200" dirty="0" smtClean="0">
                <a:solidFill>
                  <a:schemeClr val="tx1"/>
                </a:solidFill>
                <a:effectLst/>
                <a:latin typeface="Times New Roman" pitchFamily="18" charset="0"/>
                <a:ea typeface="宋体" pitchFamily="2" charset="-122"/>
                <a:cs typeface="+mn-cs"/>
              </a:rPr>
              <a:t>与</a:t>
            </a:r>
            <a:r>
              <a:rPr lang="en-US" altLang="zh-CN" sz="900" kern="1200" dirty="0" smtClean="0">
                <a:solidFill>
                  <a:schemeClr val="tx1"/>
                </a:solidFill>
                <a:effectLst/>
                <a:latin typeface="Times New Roman" pitchFamily="18" charset="0"/>
                <a:ea typeface="宋体" pitchFamily="2" charset="-122"/>
                <a:cs typeface="+mn-cs"/>
              </a:rPr>
              <a:t>CSS</a:t>
            </a:r>
            <a:r>
              <a:rPr lang="zh-CN" altLang="zh-CN" sz="900" kern="1200" dirty="0" smtClean="0">
                <a:solidFill>
                  <a:schemeClr val="tx1"/>
                </a:solidFill>
                <a:effectLst/>
                <a:latin typeface="Times New Roman" pitchFamily="18" charset="0"/>
                <a:ea typeface="宋体" pitchFamily="2" charset="-122"/>
                <a:cs typeface="+mn-cs"/>
              </a:rPr>
              <a:t>接口（所以</a:t>
            </a:r>
            <a:r>
              <a:rPr lang="en-US" altLang="zh-CN" sz="900" kern="1200" dirty="0" smtClean="0">
                <a:solidFill>
                  <a:schemeClr val="tx1"/>
                </a:solidFill>
                <a:effectLst/>
                <a:latin typeface="Times New Roman" pitchFamily="18" charset="0"/>
                <a:ea typeface="宋体" pitchFamily="2" charset="-122"/>
                <a:cs typeface="+mn-cs"/>
              </a:rPr>
              <a:t>HTML5</a:t>
            </a:r>
            <a:r>
              <a:rPr lang="zh-CN" altLang="zh-CN" sz="900" kern="1200" dirty="0" smtClean="0">
                <a:solidFill>
                  <a:schemeClr val="tx1"/>
                </a:solidFill>
                <a:effectLst/>
                <a:latin typeface="Times New Roman" pitchFamily="18" charset="0"/>
                <a:ea typeface="宋体" pitchFamily="2" charset="-122"/>
                <a:cs typeface="+mn-cs"/>
              </a:rPr>
              <a:t>与</a:t>
            </a:r>
            <a:r>
              <a:rPr lang="en-US" altLang="zh-CN" sz="900" kern="1200" dirty="0" smtClean="0">
                <a:solidFill>
                  <a:schemeClr val="tx1"/>
                </a:solidFill>
                <a:effectLst/>
                <a:latin typeface="Times New Roman" pitchFamily="18" charset="0"/>
                <a:ea typeface="宋体" pitchFamily="2" charset="-122"/>
                <a:cs typeface="+mn-cs"/>
              </a:rPr>
              <a:t>CSS3</a:t>
            </a:r>
            <a:r>
              <a:rPr lang="zh-CN" altLang="zh-CN" sz="900" kern="1200" dirty="0" smtClean="0">
                <a:solidFill>
                  <a:schemeClr val="tx1"/>
                </a:solidFill>
                <a:effectLst/>
                <a:latin typeface="Times New Roman" pitchFamily="18" charset="0"/>
                <a:ea typeface="宋体" pitchFamily="2" charset="-122"/>
                <a:cs typeface="+mn-cs"/>
              </a:rPr>
              <a:t>一般同时提到）、为</a:t>
            </a:r>
            <a:r>
              <a:rPr lang="en-US" altLang="zh-CN" sz="900" kern="1200" dirty="0" smtClean="0">
                <a:solidFill>
                  <a:schemeClr val="tx1"/>
                </a:solidFill>
                <a:effectLst/>
                <a:latin typeface="Times New Roman" pitchFamily="18" charset="0"/>
                <a:ea typeface="宋体" pitchFamily="2" charset="-122"/>
                <a:cs typeface="+mn-cs"/>
              </a:rPr>
              <a:t>JS</a:t>
            </a:r>
            <a:r>
              <a:rPr lang="zh-CN" altLang="zh-CN" sz="900" kern="1200" dirty="0" smtClean="0">
                <a:solidFill>
                  <a:schemeClr val="tx1"/>
                </a:solidFill>
                <a:effectLst/>
                <a:latin typeface="Times New Roman" pitchFamily="18" charset="0"/>
                <a:ea typeface="宋体" pitchFamily="2" charset="-122"/>
                <a:cs typeface="+mn-cs"/>
              </a:rPr>
              <a:t>定义的一批标准</a:t>
            </a:r>
            <a:r>
              <a:rPr lang="en-US" altLang="zh-CN" sz="900" kern="1200" dirty="0" smtClean="0">
                <a:solidFill>
                  <a:schemeClr val="tx1"/>
                </a:solidFill>
                <a:effectLst/>
                <a:latin typeface="Times New Roman" pitchFamily="18" charset="0"/>
                <a:ea typeface="宋体" pitchFamily="2" charset="-122"/>
                <a:cs typeface="+mn-cs"/>
              </a:rPr>
              <a:t>API</a:t>
            </a:r>
            <a:r>
              <a:rPr lang="zh-CN" altLang="zh-CN" sz="900" kern="1200" dirty="0" smtClean="0">
                <a:solidFill>
                  <a:schemeClr val="tx1"/>
                </a:solidFill>
                <a:effectLst/>
                <a:latin typeface="Times New Roman" pitchFamily="18" charset="0"/>
                <a:ea typeface="宋体" pitchFamily="2" charset="-122"/>
                <a:cs typeface="+mn-cs"/>
              </a:rPr>
              <a:t>接口，然后有部分内容是定义在外面的，比如</a:t>
            </a:r>
            <a:r>
              <a:rPr lang="en-US" altLang="zh-CN" sz="900" kern="1200" dirty="0" smtClean="0">
                <a:solidFill>
                  <a:schemeClr val="tx1"/>
                </a:solidFill>
                <a:effectLst/>
                <a:latin typeface="Times New Roman" pitchFamily="18" charset="0"/>
                <a:ea typeface="宋体" pitchFamily="2" charset="-122"/>
                <a:cs typeface="+mn-cs"/>
              </a:rPr>
              <a:t>DOM</a:t>
            </a:r>
            <a:r>
              <a:rPr lang="zh-CN" altLang="zh-CN" sz="900" kern="1200" dirty="0" smtClean="0">
                <a:solidFill>
                  <a:schemeClr val="tx1"/>
                </a:solidFill>
                <a:effectLst/>
                <a:latin typeface="Times New Roman" pitchFamily="18" charset="0"/>
                <a:ea typeface="宋体" pitchFamily="2" charset="-122"/>
                <a:cs typeface="+mn-cs"/>
              </a:rPr>
              <a:t>，比如</a:t>
            </a:r>
            <a:r>
              <a:rPr lang="en-US" altLang="zh-CN" sz="900" kern="1200" dirty="0" smtClean="0">
                <a:solidFill>
                  <a:schemeClr val="tx1"/>
                </a:solidFill>
                <a:effectLst/>
                <a:latin typeface="Times New Roman" pitchFamily="18" charset="0"/>
                <a:ea typeface="宋体" pitchFamily="2" charset="-122"/>
                <a:cs typeface="+mn-cs"/>
              </a:rPr>
              <a:t>CSS3</a:t>
            </a:r>
            <a:r>
              <a:rPr lang="zh-CN" altLang="zh-CN" sz="900" kern="1200" dirty="0" smtClean="0">
                <a:solidFill>
                  <a:schemeClr val="tx1"/>
                </a:solidFill>
                <a:effectLst/>
                <a:latin typeface="Times New Roman" pitchFamily="18" charset="0"/>
                <a:ea typeface="宋体" pitchFamily="2" charset="-122"/>
                <a:cs typeface="+mn-cs"/>
              </a:rPr>
              <a:t>，比如</a:t>
            </a:r>
            <a:r>
              <a:rPr lang="en-US" altLang="zh-CN" sz="900" kern="1200" dirty="0" smtClean="0">
                <a:solidFill>
                  <a:schemeClr val="tx1"/>
                </a:solidFill>
                <a:effectLst/>
                <a:latin typeface="Times New Roman" pitchFamily="18" charset="0"/>
                <a:ea typeface="宋体" pitchFamily="2" charset="-122"/>
                <a:cs typeface="+mn-cs"/>
              </a:rPr>
              <a:t>Geolocation</a:t>
            </a:r>
            <a:endParaRPr lang="zh-CN" altLang="zh-CN" sz="900" dirty="0" smtClean="0">
              <a:effectLst/>
            </a:endParaRPr>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12</a:t>
            </a:fld>
            <a:endParaRPr lang="en-US" altLang="zh-CN"/>
          </a:p>
        </p:txBody>
      </p:sp>
    </p:spTree>
    <p:extLst>
      <p:ext uri="{BB962C8B-B14F-4D97-AF65-F5344CB8AC3E}">
        <p14:creationId xmlns:p14="http://schemas.microsoft.com/office/powerpoint/2010/main" val="4749818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在前面的部分中，我们接触到的内容元素都把具体内容直接写在</a:t>
            </a:r>
            <a:r>
              <a:rPr lang="en-US" altLang="zh-CN" dirty="0" smtClean="0"/>
              <a:t>HTML</a:t>
            </a:r>
            <a:r>
              <a:rPr lang="zh-CN" altLang="en-US" dirty="0" smtClean="0"/>
              <a:t>文件中，我们前面讲过，这类元素叫做非替换元素。</a:t>
            </a:r>
            <a:endParaRPr lang="en-US" altLang="zh-CN" dirty="0" smtClean="0"/>
          </a:p>
          <a:p>
            <a:r>
              <a:rPr lang="zh-CN" altLang="en-US" dirty="0" smtClean="0"/>
              <a:t>在本部分中，我们将介绍一种替换内容元素，图像。</a:t>
            </a:r>
            <a:r>
              <a:rPr lang="en-US" altLang="zh-CN" dirty="0" smtClean="0"/>
              <a:t>HTML</a:t>
            </a:r>
            <a:r>
              <a:rPr lang="zh-CN" altLang="en-US" dirty="0" smtClean="0"/>
              <a:t>中的替换内容元素其实是很多的，更多内容我们将在多媒体这个</a:t>
            </a:r>
            <a:r>
              <a:rPr lang="en-US" altLang="zh-CN" dirty="0" smtClean="0"/>
              <a:t>lecture</a:t>
            </a:r>
            <a:r>
              <a:rPr lang="zh-CN" altLang="en-US" dirty="0" smtClean="0"/>
              <a:t>中介绍</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147</a:t>
            </a:fld>
            <a:endParaRPr lang="en-US" altLang="zh-CN"/>
          </a:p>
        </p:txBody>
      </p:sp>
    </p:spTree>
    <p:extLst>
      <p:ext uri="{BB962C8B-B14F-4D97-AF65-F5344CB8AC3E}">
        <p14:creationId xmlns:p14="http://schemas.microsoft.com/office/powerpoint/2010/main" val="154319543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EFDF97-576A-475F-937F-4C2CC4EBD270}" type="slidenum">
              <a:rPr lang="en-US" altLang="zh-CN"/>
              <a:pPr/>
              <a:t>148</a:t>
            </a:fld>
            <a:endParaRPr lang="en-US" altLang="zh-CN"/>
          </a:p>
        </p:txBody>
      </p:sp>
      <p:sp>
        <p:nvSpPr>
          <p:cNvPr id="1202178" name="Rectangle 2"/>
          <p:cNvSpPr>
            <a:spLocks noGrp="1" noRot="1" noChangeAspect="1" noChangeArrowheads="1" noTextEdit="1"/>
          </p:cNvSpPr>
          <p:nvPr>
            <p:ph type="sldImg"/>
          </p:nvPr>
        </p:nvSpPr>
        <p:spPr>
          <a:xfrm>
            <a:off x="65088" y="733425"/>
            <a:ext cx="6519862" cy="3668713"/>
          </a:xfrm>
          <a:ln/>
        </p:spPr>
      </p:sp>
      <p:sp>
        <p:nvSpPr>
          <p:cNvPr id="1202179" name="Rectangle 3"/>
          <p:cNvSpPr>
            <a:spLocks noGrp="1" noChangeArrowheads="1"/>
          </p:cNvSpPr>
          <p:nvPr>
            <p:ph type="body" idx="1"/>
          </p:nvPr>
        </p:nvSpPr>
        <p:spPr/>
        <p:txBody>
          <a:bodyPr/>
          <a:lstStyle/>
          <a:p>
            <a:r>
              <a:rPr lang="zh-CN" altLang="en-US" dirty="0" smtClean="0"/>
              <a:t>图像是</a:t>
            </a:r>
            <a:r>
              <a:rPr lang="en-US" altLang="zh-CN" dirty="0"/>
              <a:t>W</a:t>
            </a:r>
            <a:r>
              <a:rPr lang="en-US" altLang="zh-CN" dirty="0" smtClean="0"/>
              <a:t>eb</a:t>
            </a:r>
            <a:r>
              <a:rPr lang="zh-CN" altLang="en-US" dirty="0"/>
              <a:t>上最常见的也是最早出现</a:t>
            </a:r>
            <a:r>
              <a:rPr lang="zh-CN" altLang="en-US" dirty="0" smtClean="0"/>
              <a:t>的、同时也</a:t>
            </a:r>
            <a:r>
              <a:rPr lang="zh-CN" altLang="en-US" dirty="0"/>
              <a:t>是现在支持最好的多媒体</a:t>
            </a:r>
            <a:r>
              <a:rPr lang="zh-CN" altLang="en-US" dirty="0" smtClean="0"/>
              <a:t>内容</a:t>
            </a:r>
            <a:r>
              <a:rPr lang="zh-CN" altLang="en-US" dirty="0"/>
              <a:t>。</a:t>
            </a:r>
            <a:r>
              <a:rPr lang="zh-CN" altLang="en-US" dirty="0" smtClean="0"/>
              <a:t>后面</a:t>
            </a:r>
            <a:r>
              <a:rPr lang="zh-CN" altLang="en-US" dirty="0"/>
              <a:t>我们会</a:t>
            </a:r>
            <a:r>
              <a:rPr lang="zh-CN" altLang="en-US" dirty="0" smtClean="0"/>
              <a:t>看到</a:t>
            </a:r>
            <a:r>
              <a:rPr lang="zh-CN" altLang="en-US" dirty="0"/>
              <a:t>，</a:t>
            </a:r>
            <a:r>
              <a:rPr lang="zh-CN" altLang="en-US" dirty="0" smtClean="0"/>
              <a:t>她</a:t>
            </a:r>
            <a:r>
              <a:rPr lang="zh-CN" altLang="en-US" dirty="0"/>
              <a:t>属于直接插入式</a:t>
            </a:r>
            <a:r>
              <a:rPr lang="zh-CN" altLang="en-US" dirty="0" smtClean="0"/>
              <a:t>多媒体元素</a:t>
            </a:r>
            <a:endParaRPr lang="en-US" altLang="zh-CN" dirty="0" smtClean="0"/>
          </a:p>
          <a:p>
            <a:endParaRPr lang="en-US" altLang="zh-CN" dirty="0" smtClean="0"/>
          </a:p>
          <a:p>
            <a:r>
              <a:rPr lang="zh-CN" altLang="en-US" dirty="0" smtClean="0"/>
              <a:t>值得一提的是，图像</a:t>
            </a:r>
            <a:r>
              <a:rPr lang="zh-CN" altLang="en-US" dirty="0"/>
              <a:t>和图形还是有一些区别</a:t>
            </a:r>
            <a:r>
              <a:rPr lang="zh-CN" altLang="en-US" dirty="0" smtClean="0"/>
              <a:t>的</a:t>
            </a:r>
            <a:r>
              <a:rPr lang="zh-CN" altLang="en-US" dirty="0"/>
              <a:t>：</a:t>
            </a:r>
            <a:r>
              <a:rPr lang="zh-CN" altLang="en-US" dirty="0" smtClean="0"/>
              <a:t>图形</a:t>
            </a:r>
            <a:r>
              <a:rPr lang="zh-CN" altLang="en-US" dirty="0"/>
              <a:t>是指用几何元素构成的</a:t>
            </a:r>
            <a:r>
              <a:rPr lang="zh-CN" altLang="en-US" dirty="0" smtClean="0"/>
              <a:t>图片</a:t>
            </a:r>
            <a:r>
              <a:rPr lang="zh-CN" altLang="en-US" dirty="0"/>
              <a:t>，</a:t>
            </a:r>
            <a:r>
              <a:rPr lang="zh-CN" altLang="en-US" dirty="0" smtClean="0"/>
              <a:t>而</a:t>
            </a:r>
            <a:r>
              <a:rPr lang="zh-CN" altLang="en-US" dirty="0"/>
              <a:t>图像是复杂的</a:t>
            </a:r>
            <a:r>
              <a:rPr lang="zh-CN" altLang="en-US" dirty="0" smtClean="0"/>
              <a:t>图片，不一定能很</a:t>
            </a:r>
            <a:r>
              <a:rPr lang="zh-CN" altLang="en-US" dirty="0"/>
              <a:t>直接的划分为若干</a:t>
            </a:r>
            <a:r>
              <a:rPr lang="zh-CN" altLang="en-US" dirty="0" smtClean="0"/>
              <a:t>几何图形；另外，很多时候图像</a:t>
            </a:r>
            <a:r>
              <a:rPr lang="zh-CN" altLang="en-US" dirty="0"/>
              <a:t>还可以指动态的</a:t>
            </a:r>
            <a:r>
              <a:rPr lang="zh-CN" altLang="en-US" dirty="0" smtClean="0"/>
              <a:t>图片</a:t>
            </a:r>
            <a:r>
              <a:rPr lang="zh-CN" altLang="en-US" dirty="0"/>
              <a:t>，</a:t>
            </a:r>
            <a:r>
              <a:rPr lang="zh-CN" altLang="en-US" dirty="0" smtClean="0"/>
              <a:t>比如</a:t>
            </a:r>
            <a:r>
              <a:rPr lang="zh-CN" altLang="en-US" dirty="0"/>
              <a:t>动态</a:t>
            </a:r>
            <a:r>
              <a:rPr lang="en-US" altLang="zh-CN" dirty="0" smtClean="0"/>
              <a:t>GIF</a:t>
            </a:r>
            <a:r>
              <a:rPr lang="zh-CN" altLang="en-US" dirty="0" smtClean="0"/>
              <a:t>，但是</a:t>
            </a:r>
            <a:r>
              <a:rPr lang="zh-CN" altLang="en-US" dirty="0"/>
              <a:t>图形一定是静态</a:t>
            </a:r>
            <a:r>
              <a:rPr lang="zh-CN" altLang="en-US" dirty="0" smtClean="0"/>
              <a:t>的。</a:t>
            </a:r>
            <a:endParaRPr lang="en-US" altLang="zh-CN" dirty="0" smtClean="0"/>
          </a:p>
          <a:p>
            <a:endParaRPr lang="en-US" altLang="zh-CN" dirty="0" smtClean="0"/>
          </a:p>
          <a:p>
            <a:r>
              <a:rPr lang="zh-CN" altLang="en-US" dirty="0" smtClean="0"/>
              <a:t>当然，在有些资料中这</a:t>
            </a:r>
            <a:r>
              <a:rPr lang="zh-CN" altLang="en-US" dirty="0"/>
              <a:t>两个</a:t>
            </a:r>
            <a:r>
              <a:rPr lang="zh-CN" altLang="en-US" dirty="0" smtClean="0"/>
              <a:t>概念也被混用了，所以要根据上下文来判断</a:t>
            </a:r>
            <a:endParaRPr lang="zh-CN" altLang="en-US" dirty="0"/>
          </a:p>
        </p:txBody>
      </p:sp>
    </p:spTree>
    <p:extLst>
      <p:ext uri="{BB962C8B-B14F-4D97-AF65-F5344CB8AC3E}">
        <p14:creationId xmlns:p14="http://schemas.microsoft.com/office/powerpoint/2010/main" val="295278132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2639049-DB9C-4D2B-BE74-34E2D1504DEC}" type="slidenum">
              <a:rPr lang="en-US" altLang="zh-CN"/>
              <a:pPr/>
              <a:t>150</a:t>
            </a:fld>
            <a:endParaRPr lang="en-US" altLang="zh-CN"/>
          </a:p>
        </p:txBody>
      </p:sp>
      <p:sp>
        <p:nvSpPr>
          <p:cNvPr id="1212418" name="Rectangle 2"/>
          <p:cNvSpPr>
            <a:spLocks noGrp="1" noRot="1" noChangeAspect="1" noChangeArrowheads="1" noTextEdit="1"/>
          </p:cNvSpPr>
          <p:nvPr>
            <p:ph type="sldImg"/>
          </p:nvPr>
        </p:nvSpPr>
        <p:spPr>
          <a:xfrm>
            <a:off x="65088" y="733425"/>
            <a:ext cx="6519862" cy="3668713"/>
          </a:xfrm>
          <a:ln/>
        </p:spPr>
      </p:sp>
      <p:sp>
        <p:nvSpPr>
          <p:cNvPr id="1212419" name="Rectangle 3"/>
          <p:cNvSpPr>
            <a:spLocks noGrp="1" noChangeArrowheads="1"/>
          </p:cNvSpPr>
          <p:nvPr>
            <p:ph type="body" idx="1"/>
          </p:nvPr>
        </p:nvSpPr>
        <p:spPr/>
        <p:txBody>
          <a:bodyPr/>
          <a:lstStyle/>
          <a:p>
            <a:r>
              <a:rPr lang="zh-CN" altLang="en-US"/>
              <a:t>可以选择无损压缩以及压缩比</a:t>
            </a:r>
          </a:p>
        </p:txBody>
      </p:sp>
    </p:spTree>
    <p:extLst>
      <p:ext uri="{BB962C8B-B14F-4D97-AF65-F5344CB8AC3E}">
        <p14:creationId xmlns:p14="http://schemas.microsoft.com/office/powerpoint/2010/main" val="344668160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BAD261-231B-422F-AA59-3A4B2E04CBCC}" type="slidenum">
              <a:rPr lang="en-US" altLang="zh-CN"/>
              <a:pPr/>
              <a:t>152</a:t>
            </a:fld>
            <a:endParaRPr lang="en-US" altLang="zh-CN"/>
          </a:p>
        </p:txBody>
      </p:sp>
      <p:sp>
        <p:nvSpPr>
          <p:cNvPr id="1217538" name="Rectangle 2"/>
          <p:cNvSpPr>
            <a:spLocks noGrp="1" noRot="1" noChangeAspect="1" noChangeArrowheads="1" noTextEdit="1"/>
          </p:cNvSpPr>
          <p:nvPr>
            <p:ph type="sldImg"/>
          </p:nvPr>
        </p:nvSpPr>
        <p:spPr>
          <a:xfrm>
            <a:off x="65088" y="733425"/>
            <a:ext cx="6519862" cy="3668713"/>
          </a:xfrm>
          <a:ln/>
        </p:spPr>
      </p:sp>
      <p:sp>
        <p:nvSpPr>
          <p:cNvPr id="1217539" name="Rectangle 3"/>
          <p:cNvSpPr>
            <a:spLocks noGrp="1" noChangeArrowheads="1"/>
          </p:cNvSpPr>
          <p:nvPr>
            <p:ph type="body" idx="1"/>
          </p:nvPr>
        </p:nvSpPr>
        <p:spPr/>
        <p:txBody>
          <a:bodyPr/>
          <a:lstStyle/>
          <a:p>
            <a:r>
              <a:rPr lang="zh-CN" altLang="en-US" dirty="0" smtClean="0"/>
              <a:t>上面介绍</a:t>
            </a:r>
            <a:r>
              <a:rPr lang="zh-CN" altLang="en-US" dirty="0"/>
              <a:t>了图像的一些基本</a:t>
            </a:r>
            <a:r>
              <a:rPr lang="zh-CN" altLang="en-US" dirty="0" smtClean="0"/>
              <a:t>知识，我们来看下对应的</a:t>
            </a:r>
            <a:r>
              <a:rPr lang="en-US" altLang="zh-CN" dirty="0" smtClean="0"/>
              <a:t>HTML</a:t>
            </a:r>
            <a:r>
              <a:rPr lang="zh-CN" altLang="en-US" dirty="0" smtClean="0"/>
              <a:t>元素</a:t>
            </a:r>
            <a:r>
              <a:rPr lang="en-US" altLang="zh-CN" dirty="0" err="1" smtClean="0"/>
              <a:t>img</a:t>
            </a:r>
            <a:endParaRPr lang="en-US" altLang="zh-CN" dirty="0" smtClean="0"/>
          </a:p>
          <a:p>
            <a:endParaRPr lang="en-US" altLang="zh-CN" dirty="0" smtClean="0"/>
          </a:p>
          <a:p>
            <a:r>
              <a:rPr lang="en-US" altLang="zh-CN" dirty="0" err="1" smtClean="0"/>
              <a:t>img</a:t>
            </a:r>
            <a:r>
              <a:rPr lang="zh-CN" altLang="en-US" dirty="0" smtClean="0"/>
              <a:t>元素是一个行内元素，从这个例子可以看出，在图片前后并没有加入换行。</a:t>
            </a:r>
            <a:endParaRPr lang="en-US" altLang="zh-CN" dirty="0" smtClean="0"/>
          </a:p>
          <a:p>
            <a:endParaRPr lang="en-US" altLang="zh-CN" dirty="0" smtClean="0"/>
          </a:p>
          <a:p>
            <a:r>
              <a:rPr lang="zh-CN" altLang="en-US" dirty="0" smtClean="0"/>
              <a:t>另外图片与文字的对齐，现在是采用的默认对齐方式（</a:t>
            </a:r>
            <a:r>
              <a:rPr lang="en-US" altLang="zh-CN" dirty="0" smtClean="0"/>
              <a:t>baseline</a:t>
            </a:r>
            <a:r>
              <a:rPr lang="zh-CN" altLang="en-US" dirty="0" smtClean="0"/>
              <a:t>，基线对齐），将来用</a:t>
            </a:r>
            <a:r>
              <a:rPr lang="en-US" altLang="zh-CN" dirty="0" smtClean="0"/>
              <a:t>CSS</a:t>
            </a:r>
            <a:r>
              <a:rPr lang="zh-CN" altLang="en-US" dirty="0" smtClean="0"/>
              <a:t>是可以改的。</a:t>
            </a:r>
            <a:endParaRPr lang="en-US" altLang="zh-CN" dirty="0" smtClean="0"/>
          </a:p>
        </p:txBody>
      </p:sp>
    </p:spTree>
    <p:extLst>
      <p:ext uri="{BB962C8B-B14F-4D97-AF65-F5344CB8AC3E}">
        <p14:creationId xmlns:p14="http://schemas.microsoft.com/office/powerpoint/2010/main" val="126665558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448B3A-F809-4F3E-8D7A-54F908A2BD00}" type="slidenum">
              <a:rPr lang="en-US" altLang="zh-CN"/>
              <a:pPr/>
              <a:t>153</a:t>
            </a:fld>
            <a:endParaRPr lang="en-US" altLang="zh-CN"/>
          </a:p>
        </p:txBody>
      </p:sp>
      <p:sp>
        <p:nvSpPr>
          <p:cNvPr id="1219586" name="Rectangle 2"/>
          <p:cNvSpPr>
            <a:spLocks noGrp="1" noRot="1" noChangeAspect="1" noChangeArrowheads="1" noTextEdit="1"/>
          </p:cNvSpPr>
          <p:nvPr>
            <p:ph type="sldImg"/>
          </p:nvPr>
        </p:nvSpPr>
        <p:spPr>
          <a:xfrm>
            <a:off x="65088" y="733425"/>
            <a:ext cx="6519862" cy="3668713"/>
          </a:xfrm>
          <a:ln/>
        </p:spPr>
      </p:sp>
      <p:sp>
        <p:nvSpPr>
          <p:cNvPr id="1219587" name="Rectangle 3"/>
          <p:cNvSpPr>
            <a:spLocks noGrp="1" noChangeArrowheads="1"/>
          </p:cNvSpPr>
          <p:nvPr>
            <p:ph type="body" idx="1"/>
          </p:nvPr>
        </p:nvSpPr>
        <p:spPr/>
        <p:txBody>
          <a:bodyPr/>
          <a:lstStyle/>
          <a:p>
            <a:r>
              <a:rPr lang="zh-CN" altLang="en-US" dirty="0" smtClean="0"/>
              <a:t>当浏览器加载图像时</a:t>
            </a:r>
            <a:r>
              <a:rPr lang="zh-CN" altLang="en-US" dirty="0"/>
              <a:t>，</a:t>
            </a:r>
            <a:r>
              <a:rPr lang="zh-CN" altLang="en-US" dirty="0" smtClean="0"/>
              <a:t>是</a:t>
            </a:r>
            <a:r>
              <a:rPr lang="zh-CN" altLang="en-US" dirty="0"/>
              <a:t>与网页分开下载</a:t>
            </a:r>
            <a:r>
              <a:rPr lang="zh-CN" altLang="en-US" dirty="0" smtClean="0"/>
              <a:t>的</a:t>
            </a:r>
            <a:r>
              <a:rPr lang="zh-CN" altLang="en-US" dirty="0"/>
              <a:t>：</a:t>
            </a:r>
            <a:r>
              <a:rPr lang="zh-CN" altLang="en-US" dirty="0" smtClean="0"/>
              <a:t>先</a:t>
            </a:r>
            <a:r>
              <a:rPr lang="zh-CN" altLang="en-US" dirty="0"/>
              <a:t>下载</a:t>
            </a:r>
            <a:r>
              <a:rPr lang="zh-CN" altLang="en-US" dirty="0" smtClean="0"/>
              <a:t>网页</a:t>
            </a:r>
            <a:r>
              <a:rPr lang="zh-CN" altLang="en-US" dirty="0"/>
              <a:t>，</a:t>
            </a:r>
            <a:r>
              <a:rPr lang="zh-CN" altLang="en-US" dirty="0" smtClean="0"/>
              <a:t>边</a:t>
            </a:r>
            <a:r>
              <a:rPr lang="zh-CN" altLang="en-US" dirty="0"/>
              <a:t>下载边</a:t>
            </a:r>
            <a:r>
              <a:rPr lang="zh-CN" altLang="en-US" dirty="0" smtClean="0"/>
              <a:t>解析</a:t>
            </a:r>
            <a:r>
              <a:rPr lang="zh-CN" altLang="en-US" dirty="0"/>
              <a:t>，</a:t>
            </a:r>
            <a:r>
              <a:rPr lang="zh-CN" altLang="en-US" dirty="0" smtClean="0"/>
              <a:t>当</a:t>
            </a:r>
            <a:r>
              <a:rPr lang="zh-CN" altLang="en-US" dirty="0"/>
              <a:t>发现需要另外一个</a:t>
            </a:r>
            <a:r>
              <a:rPr lang="zh-CN" altLang="en-US" dirty="0" smtClean="0"/>
              <a:t>资源</a:t>
            </a:r>
            <a:r>
              <a:rPr lang="zh-CN" altLang="en-US" dirty="0"/>
              <a:t>，</a:t>
            </a:r>
            <a:r>
              <a:rPr lang="zh-CN" altLang="en-US" dirty="0" smtClean="0"/>
              <a:t>如图像</a:t>
            </a:r>
            <a:r>
              <a:rPr lang="zh-CN" altLang="en-US" dirty="0"/>
              <a:t>、</a:t>
            </a:r>
            <a:r>
              <a:rPr lang="zh-CN" altLang="en-US" dirty="0" smtClean="0"/>
              <a:t>音乐等</a:t>
            </a:r>
            <a:r>
              <a:rPr lang="en-US" altLang="zh-CN" dirty="0" smtClean="0"/>
              <a:t>(</a:t>
            </a:r>
            <a:r>
              <a:rPr lang="zh-CN" altLang="en-US" dirty="0"/>
              <a:t>一般可以认为如果网页中除了在</a:t>
            </a:r>
            <a:r>
              <a:rPr lang="en-US" altLang="zh-CN" dirty="0"/>
              <a:t>a</a:t>
            </a:r>
            <a:r>
              <a:rPr lang="zh-CN" altLang="en-US" dirty="0"/>
              <a:t>标记中出现的</a:t>
            </a:r>
            <a:r>
              <a:rPr lang="en-US" altLang="zh-CN" dirty="0"/>
              <a:t>URL</a:t>
            </a:r>
            <a:r>
              <a:rPr lang="zh-CN" altLang="en-US" dirty="0"/>
              <a:t>外所有的</a:t>
            </a:r>
            <a:r>
              <a:rPr lang="en-US" altLang="zh-CN" dirty="0"/>
              <a:t>URL</a:t>
            </a:r>
            <a:r>
              <a:rPr lang="zh-CN" altLang="en-US" dirty="0"/>
              <a:t>都是一个</a:t>
            </a:r>
            <a:r>
              <a:rPr lang="zh-CN" altLang="en-US" dirty="0" smtClean="0"/>
              <a:t>资源</a:t>
            </a:r>
            <a:r>
              <a:rPr lang="zh-CN" altLang="en-US" dirty="0"/>
              <a:t>，</a:t>
            </a:r>
            <a:r>
              <a:rPr lang="zh-CN" altLang="en-US" dirty="0" smtClean="0"/>
              <a:t>需要</a:t>
            </a:r>
            <a:r>
              <a:rPr lang="zh-CN" altLang="en-US" dirty="0"/>
              <a:t>另外下载</a:t>
            </a:r>
            <a:r>
              <a:rPr lang="en-US" altLang="zh-CN" dirty="0" smtClean="0"/>
              <a:t>)</a:t>
            </a:r>
            <a:r>
              <a:rPr lang="zh-CN" altLang="en-US" dirty="0" smtClean="0"/>
              <a:t>，就</a:t>
            </a:r>
            <a:r>
              <a:rPr lang="zh-CN" altLang="en-US" dirty="0"/>
              <a:t>另外去</a:t>
            </a:r>
            <a:r>
              <a:rPr lang="zh-CN" altLang="en-US" dirty="0" smtClean="0"/>
              <a:t>下载。</a:t>
            </a:r>
            <a:endParaRPr lang="en-US" altLang="zh-CN" dirty="0" smtClean="0"/>
          </a:p>
          <a:p>
            <a:endParaRPr lang="en-US" altLang="zh-CN" dirty="0" smtClean="0"/>
          </a:p>
          <a:p>
            <a:r>
              <a:rPr lang="zh-CN" altLang="en-US" dirty="0" smtClean="0"/>
              <a:t>根据这样的流程，如果在写</a:t>
            </a:r>
            <a:r>
              <a:rPr lang="en-US" altLang="zh-CN" dirty="0" err="1" smtClean="0"/>
              <a:t>img</a:t>
            </a:r>
            <a:r>
              <a:rPr lang="zh-CN" altLang="en-US" dirty="0" smtClean="0"/>
              <a:t>元素时通过特性或者</a:t>
            </a:r>
            <a:r>
              <a:rPr lang="en-US" altLang="zh-CN" dirty="0" smtClean="0"/>
              <a:t>CSS</a:t>
            </a:r>
            <a:r>
              <a:rPr lang="zh-CN" altLang="en-US" dirty="0" smtClean="0"/>
              <a:t>指定了尺寸（一般建议前者，因为</a:t>
            </a:r>
            <a:r>
              <a:rPr lang="en-US" altLang="zh-CN" dirty="0" smtClean="0"/>
              <a:t>CSS</a:t>
            </a:r>
            <a:r>
              <a:rPr lang="zh-CN" altLang="en-US" dirty="0" smtClean="0"/>
              <a:t>也要独立下载），当</a:t>
            </a:r>
            <a:r>
              <a:rPr lang="zh-CN" altLang="en-US" dirty="0"/>
              <a:t>网页解析</a:t>
            </a:r>
            <a:r>
              <a:rPr lang="zh-CN" altLang="en-US" dirty="0" smtClean="0"/>
              <a:t>到某处需要</a:t>
            </a:r>
            <a:r>
              <a:rPr lang="zh-CN" altLang="en-US" dirty="0"/>
              <a:t>放置一个图片</a:t>
            </a:r>
            <a:r>
              <a:rPr lang="zh-CN" altLang="en-US" dirty="0" smtClean="0"/>
              <a:t>时</a:t>
            </a:r>
            <a:r>
              <a:rPr lang="zh-CN" altLang="en-US" dirty="0"/>
              <a:t>，</a:t>
            </a:r>
            <a:r>
              <a:rPr lang="zh-CN" altLang="en-US" dirty="0" smtClean="0"/>
              <a:t>就可以根据设定的尺寸预先留</a:t>
            </a:r>
            <a:r>
              <a:rPr lang="zh-CN" altLang="en-US" dirty="0"/>
              <a:t>好</a:t>
            </a:r>
            <a:r>
              <a:rPr lang="zh-CN" altLang="en-US" dirty="0" smtClean="0"/>
              <a:t>位置；否则就不会预留空间，而是等</a:t>
            </a:r>
            <a:r>
              <a:rPr lang="zh-CN" altLang="en-US" dirty="0"/>
              <a:t>图片下载</a:t>
            </a:r>
            <a:r>
              <a:rPr lang="zh-CN" altLang="en-US" dirty="0" smtClean="0"/>
              <a:t>后，根据图片实际尺寸，重新绘制页面（有的时候我们上网时会发现页面一抖重新布局了，就是这个原因）。</a:t>
            </a:r>
            <a:endParaRPr lang="zh-CN" altLang="en-US" dirty="0"/>
          </a:p>
          <a:p>
            <a:r>
              <a:rPr lang="zh-CN" altLang="en-US" dirty="0" smtClean="0"/>
              <a:t>如果值与图片实际大小不符，浏览器会以设定值为准，这个时候图片可能会被不成比例拉升，可能会失真，这个也是要注意</a:t>
            </a:r>
            <a:r>
              <a:rPr lang="zh-CN" altLang="en-US" baseline="0" dirty="0" smtClean="0"/>
              <a:t>的。</a:t>
            </a:r>
            <a:endParaRPr lang="zh-CN" altLang="en-US" dirty="0"/>
          </a:p>
        </p:txBody>
      </p:sp>
    </p:spTree>
    <p:extLst>
      <p:ext uri="{BB962C8B-B14F-4D97-AF65-F5344CB8AC3E}">
        <p14:creationId xmlns:p14="http://schemas.microsoft.com/office/powerpoint/2010/main" val="201591135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在这个部分中，我们讲概览体现</a:t>
            </a:r>
            <a:r>
              <a:rPr lang="en-US" altLang="zh-CN" dirty="0" smtClean="0"/>
              <a:t>XHTML</a:t>
            </a:r>
            <a:r>
              <a:rPr lang="zh-CN" altLang="en-US" dirty="0" smtClean="0"/>
              <a:t>发展思路的</a:t>
            </a:r>
            <a:r>
              <a:rPr lang="en-US" altLang="zh-CN" dirty="0" smtClean="0"/>
              <a:t>HTML5</a:t>
            </a:r>
            <a:r>
              <a:rPr lang="zh-CN" altLang="en-US" dirty="0" smtClean="0"/>
              <a:t>内容：富语义数据</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154</a:t>
            </a:fld>
            <a:endParaRPr lang="en-US" altLang="zh-CN"/>
          </a:p>
        </p:txBody>
      </p:sp>
    </p:spTree>
    <p:extLst>
      <p:ext uri="{BB962C8B-B14F-4D97-AF65-F5344CB8AC3E}">
        <p14:creationId xmlns:p14="http://schemas.microsoft.com/office/powerpoint/2010/main" val="350970632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我们在第一部分中曾经介绍说</a:t>
            </a:r>
            <a:r>
              <a:rPr lang="en-US" altLang="zh-CN" dirty="0" smtClean="0"/>
              <a:t>HTML5</a:t>
            </a:r>
            <a:r>
              <a:rPr lang="zh-CN" altLang="en-US" dirty="0" smtClean="0"/>
              <a:t>的一个特点就是比较注重内容的语义标注，因此从结构到内容新增了不少语义元素</a:t>
            </a:r>
            <a:endParaRPr lang="en-US" altLang="zh-CN" dirty="0" smtClean="0"/>
          </a:p>
          <a:p>
            <a:endParaRPr lang="en-US" altLang="zh-CN" dirty="0" smtClean="0"/>
          </a:p>
          <a:p>
            <a:r>
              <a:rPr lang="zh-CN" altLang="en-US" dirty="0" smtClean="0"/>
              <a:t>在</a:t>
            </a:r>
            <a:r>
              <a:rPr lang="en-US" altLang="zh-CN" dirty="0" smtClean="0"/>
              <a:t>HTML5</a:t>
            </a:r>
            <a:r>
              <a:rPr lang="zh-CN" altLang="en-US" dirty="0" smtClean="0"/>
              <a:t>标准出来前，受</a:t>
            </a:r>
            <a:r>
              <a:rPr lang="en-US" altLang="zh-CN" dirty="0" smtClean="0"/>
              <a:t>W3C</a:t>
            </a:r>
            <a:r>
              <a:rPr lang="zh-CN" altLang="en-US" dirty="0" smtClean="0"/>
              <a:t>语义</a:t>
            </a:r>
            <a:r>
              <a:rPr lang="en-US" altLang="zh-CN" dirty="0" smtClean="0"/>
              <a:t>Web</a:t>
            </a:r>
            <a:r>
              <a:rPr lang="zh-CN" altLang="en-US" dirty="0" smtClean="0"/>
              <a:t>和</a:t>
            </a:r>
            <a:r>
              <a:rPr lang="en-US" altLang="zh-CN" dirty="0" smtClean="0"/>
              <a:t>XHTML</a:t>
            </a:r>
            <a:r>
              <a:rPr lang="zh-CN" altLang="en-US" dirty="0" smtClean="0"/>
              <a:t>的影响，不少厂商和标准化组织通过组合使用</a:t>
            </a:r>
            <a:r>
              <a:rPr lang="en-US" altLang="zh-CN" dirty="0" smtClean="0"/>
              <a:t>div</a:t>
            </a:r>
            <a:r>
              <a:rPr lang="zh-CN" altLang="en-US" dirty="0" smtClean="0"/>
              <a:t>和</a:t>
            </a:r>
            <a:r>
              <a:rPr lang="en-US" altLang="zh-CN" dirty="0" smtClean="0"/>
              <a:t>class</a:t>
            </a:r>
            <a:r>
              <a:rPr lang="zh-CN" altLang="en-US" dirty="0" smtClean="0"/>
              <a:t>值（而非</a:t>
            </a:r>
            <a:r>
              <a:rPr lang="en-US" altLang="zh-CN" dirty="0" smtClean="0"/>
              <a:t>HTML5</a:t>
            </a:r>
            <a:r>
              <a:rPr lang="zh-CN" altLang="en-US" dirty="0" smtClean="0"/>
              <a:t>语义元素）实现了对内容更丰富更精确的语义标注。</a:t>
            </a:r>
            <a:endParaRPr lang="en-US" altLang="zh-CN" dirty="0" smtClean="0"/>
          </a:p>
          <a:p>
            <a:r>
              <a:rPr lang="zh-CN" altLang="en-US" dirty="0" smtClean="0"/>
              <a:t>经过长期的运行，其中部分脱颖而出，已成为事实上或者有一定影响力的工业标准。</a:t>
            </a:r>
            <a:endParaRPr lang="en-US" altLang="zh-CN" dirty="0" smtClean="0"/>
          </a:p>
          <a:p>
            <a:endParaRPr lang="en-US" altLang="zh-CN" dirty="0" smtClean="0"/>
          </a:p>
          <a:p>
            <a:r>
              <a:rPr lang="zh-CN" altLang="en-US" dirty="0" smtClean="0"/>
              <a:t>基于</a:t>
            </a:r>
            <a:r>
              <a:rPr lang="en-US" altLang="zh-CN" dirty="0" smtClean="0"/>
              <a:t>RDF</a:t>
            </a:r>
            <a:r>
              <a:rPr lang="zh-CN" altLang="en-US" dirty="0" smtClean="0"/>
              <a:t>标准的扩展，原来是</a:t>
            </a:r>
            <a:r>
              <a:rPr lang="en-US" altLang="zh-CN" dirty="0" smtClean="0"/>
              <a:t>HTML5</a:t>
            </a:r>
            <a:r>
              <a:rPr lang="zh-CN" altLang="en-US" dirty="0" smtClean="0"/>
              <a:t>一部分，现已成为独立标准；得到</a:t>
            </a:r>
            <a:r>
              <a:rPr lang="en-US" altLang="zh-CN" dirty="0" smtClean="0"/>
              <a:t>Google</a:t>
            </a:r>
            <a:r>
              <a:rPr lang="zh-CN" altLang="en-US" dirty="0" smtClean="0"/>
              <a:t>、微软、</a:t>
            </a:r>
            <a:r>
              <a:rPr lang="en-US" altLang="zh-CN" dirty="0" smtClean="0"/>
              <a:t>Yahoo</a:t>
            </a:r>
            <a:r>
              <a:rPr lang="zh-CN" altLang="en-US" dirty="0" smtClean="0"/>
              <a:t>等支持</a:t>
            </a:r>
            <a:endParaRPr lang="en-US" altLang="zh-CN" dirty="0" smtClean="0"/>
          </a:p>
          <a:p>
            <a:endParaRPr lang="en-US" altLang="zh-CN" dirty="0" smtClean="0"/>
          </a:p>
          <a:p>
            <a:r>
              <a:rPr lang="en-US" altLang="zh-CN" dirty="0" err="1" smtClean="0"/>
              <a:t>Microformat</a:t>
            </a:r>
            <a:r>
              <a:rPr lang="zh-CN" altLang="en-US" dirty="0" smtClean="0"/>
              <a:t>是一组松散的约定，常用的包括</a:t>
            </a:r>
            <a:r>
              <a:rPr lang="en-US" altLang="zh-CN" dirty="0" err="1" smtClean="0"/>
              <a:t>hCard</a:t>
            </a:r>
            <a:r>
              <a:rPr lang="zh-CN" altLang="en-US" dirty="0" smtClean="0"/>
              <a:t>、</a:t>
            </a:r>
            <a:r>
              <a:rPr lang="en-US" altLang="zh-CN" dirty="0" err="1" smtClean="0"/>
              <a:t>hCalendar</a:t>
            </a:r>
            <a:r>
              <a:rPr lang="zh-CN" altLang="en-US" dirty="0" smtClean="0"/>
              <a:t>等，目前是第</a:t>
            </a:r>
            <a:r>
              <a:rPr lang="en-US" altLang="zh-CN" dirty="0" smtClean="0"/>
              <a:t>2</a:t>
            </a:r>
            <a:r>
              <a:rPr lang="zh-CN" altLang="en-US" dirty="0" smtClean="0"/>
              <a:t>版（</a:t>
            </a:r>
            <a:r>
              <a:rPr lang="en-US" altLang="zh-CN" dirty="0" smtClean="0"/>
              <a:t>microformats2</a:t>
            </a:r>
            <a:r>
              <a:rPr lang="zh-CN" altLang="en-US" dirty="0" smtClean="0"/>
              <a:t>），命名为</a:t>
            </a:r>
            <a:r>
              <a:rPr lang="en-US" altLang="zh-CN" dirty="0" smtClean="0"/>
              <a:t>h-card</a:t>
            </a:r>
            <a:r>
              <a:rPr lang="zh-CN" altLang="en-US" dirty="0" smtClean="0"/>
              <a:t>、</a:t>
            </a:r>
            <a:r>
              <a:rPr lang="en-US" altLang="zh-CN" dirty="0" smtClean="0"/>
              <a:t>h-event</a:t>
            </a:r>
            <a:r>
              <a:rPr lang="zh-CN" altLang="en-US" dirty="0" smtClean="0"/>
              <a:t>等</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155</a:t>
            </a:fld>
            <a:endParaRPr lang="en-US" altLang="zh-CN"/>
          </a:p>
        </p:txBody>
      </p:sp>
    </p:spTree>
    <p:extLst>
      <p:ext uri="{BB962C8B-B14F-4D97-AF65-F5344CB8AC3E}">
        <p14:creationId xmlns:p14="http://schemas.microsoft.com/office/powerpoint/2010/main" val="3204367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这是书上给出的一个</a:t>
            </a:r>
            <a:r>
              <a:rPr lang="en-US" altLang="zh-CN" dirty="0" err="1" smtClean="0"/>
              <a:t>Microformat</a:t>
            </a:r>
            <a:r>
              <a:rPr lang="zh-CN" altLang="en-US" dirty="0" smtClean="0"/>
              <a:t>的实例，当你在网页中遵循</a:t>
            </a:r>
            <a:r>
              <a:rPr lang="en-US" altLang="zh-CN" dirty="0" err="1" smtClean="0"/>
              <a:t>Microformat</a:t>
            </a:r>
            <a:r>
              <a:rPr lang="zh-CN" altLang="en-US" dirty="0" smtClean="0"/>
              <a:t>的规范来标注新闻、名片等内容后，相关内容可以更方便地被工具所提取和交换。</a:t>
            </a:r>
            <a:endParaRPr lang="en-US" altLang="zh-CN" dirty="0" smtClean="0"/>
          </a:p>
          <a:p>
            <a:endParaRPr lang="en-US" altLang="zh-CN" dirty="0" smtClean="0"/>
          </a:p>
          <a:p>
            <a:r>
              <a:rPr lang="en-US" altLang="zh-CN" dirty="0" smtClean="0"/>
              <a:t>office</a:t>
            </a:r>
            <a:r>
              <a:rPr lang="zh-CN" altLang="en-US" dirty="0" smtClean="0"/>
              <a:t>中</a:t>
            </a:r>
            <a:r>
              <a:rPr lang="en-US" altLang="zh-CN" dirty="0" smtClean="0"/>
              <a:t>outlook</a:t>
            </a:r>
            <a:r>
              <a:rPr lang="zh-CN" altLang="en-US" smtClean="0"/>
              <a:t>的名片就遵循了这个标准，你可以把一个名片作为附件发送给另外一个人，另外一个人可以很方便地把信息导入到能识别这个规范的工具中。</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156</a:t>
            </a:fld>
            <a:endParaRPr lang="en-US" altLang="zh-CN"/>
          </a:p>
        </p:txBody>
      </p:sp>
    </p:spTree>
    <p:extLst>
      <p:ext uri="{BB962C8B-B14F-4D97-AF65-F5344CB8AC3E}">
        <p14:creationId xmlns:p14="http://schemas.microsoft.com/office/powerpoint/2010/main" val="71075606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我们前面已经基本介绍完了</a:t>
            </a:r>
            <a:r>
              <a:rPr lang="en-US" altLang="zh-CN" dirty="0" smtClean="0"/>
              <a:t>HTML</a:t>
            </a:r>
            <a:r>
              <a:rPr lang="zh-CN" altLang="en-US" dirty="0" smtClean="0"/>
              <a:t>的基本概念，结构、内容、连接、元信息等相关的</a:t>
            </a:r>
            <a:r>
              <a:rPr lang="en-US" altLang="zh-CN" dirty="0" smtClean="0"/>
              <a:t>HTML</a:t>
            </a:r>
            <a:r>
              <a:rPr lang="zh-CN" altLang="en-US" dirty="0" smtClean="0"/>
              <a:t>元素。在本部分中，我们将针对如何更好更规范地使用</a:t>
            </a:r>
            <a:r>
              <a:rPr lang="en-US" altLang="zh-CN" dirty="0" smtClean="0"/>
              <a:t>HTML</a:t>
            </a:r>
            <a:r>
              <a:rPr lang="zh-CN" altLang="en-US" dirty="0" smtClean="0"/>
              <a:t>，介绍一些相关的</a:t>
            </a:r>
            <a:r>
              <a:rPr lang="en-US" altLang="zh-CN" dirty="0" smtClean="0"/>
              <a:t>best</a:t>
            </a:r>
            <a:r>
              <a:rPr lang="en-US" altLang="zh-CN" baseline="0" dirty="0" smtClean="0"/>
              <a:t> practice</a:t>
            </a:r>
            <a:r>
              <a:rPr lang="zh-CN" altLang="en-US" baseline="0" dirty="0" smtClean="0"/>
              <a:t>（最佳实践）</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157</a:t>
            </a:fld>
            <a:endParaRPr lang="en-US" altLang="zh-CN"/>
          </a:p>
        </p:txBody>
      </p:sp>
    </p:spTree>
    <p:extLst>
      <p:ext uri="{BB962C8B-B14F-4D97-AF65-F5344CB8AC3E}">
        <p14:creationId xmlns:p14="http://schemas.microsoft.com/office/powerpoint/2010/main" val="240109003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这个内容按说在第一部分也可以介绍，但是我们选择在这里，大家已经见过较多实际代码，有一定的直观感性认识后再来总结。</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158</a:t>
            </a:fld>
            <a:endParaRPr lang="en-US" altLang="zh-CN"/>
          </a:p>
        </p:txBody>
      </p:sp>
    </p:spTree>
    <p:extLst>
      <p:ext uri="{BB962C8B-B14F-4D97-AF65-F5344CB8AC3E}">
        <p14:creationId xmlns:p14="http://schemas.microsoft.com/office/powerpoint/2010/main" val="716777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13</a:t>
            </a:fld>
            <a:endParaRPr lang="en-US" altLang="zh-CN"/>
          </a:p>
        </p:txBody>
      </p:sp>
    </p:spTree>
    <p:extLst>
      <p:ext uri="{BB962C8B-B14F-4D97-AF65-F5344CB8AC3E}">
        <p14:creationId xmlns:p14="http://schemas.microsoft.com/office/powerpoint/2010/main" val="39781154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虽然</a:t>
            </a:r>
            <a:r>
              <a:rPr lang="en-US" altLang="zh-CN" dirty="0" smtClean="0"/>
              <a:t>HTML5</a:t>
            </a:r>
            <a:r>
              <a:rPr lang="zh-CN" altLang="en-US" dirty="0" smtClean="0"/>
              <a:t>的语法是很宽松的，但是我们还是建议遵循一定的规范，至少自己写代码的时候要前后风格尽量一致</a:t>
            </a:r>
            <a:endParaRPr lang="en-US" altLang="zh-CN" dirty="0" smtClean="0"/>
          </a:p>
          <a:p>
            <a:r>
              <a:rPr lang="zh-CN" altLang="en-US" dirty="0" smtClean="0"/>
              <a:t>这边有一些建议</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159</a:t>
            </a:fld>
            <a:endParaRPr lang="en-US" altLang="zh-CN"/>
          </a:p>
        </p:txBody>
      </p:sp>
    </p:spTree>
    <p:extLst>
      <p:ext uri="{BB962C8B-B14F-4D97-AF65-F5344CB8AC3E}">
        <p14:creationId xmlns:p14="http://schemas.microsoft.com/office/powerpoint/2010/main" val="199714469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在元素和特性的选择上，我们也有一些建议</a:t>
            </a:r>
            <a:endParaRPr lang="en-US" altLang="zh-CN" dirty="0" smtClean="0"/>
          </a:p>
          <a:p>
            <a:endParaRPr lang="en-US" altLang="zh-CN" dirty="0" smtClean="0"/>
          </a:p>
          <a:p>
            <a:r>
              <a:rPr lang="zh-CN" altLang="en-US" dirty="0" smtClean="0"/>
              <a:t>比如被删除的</a:t>
            </a:r>
            <a:r>
              <a:rPr lang="en-US" altLang="zh-CN" dirty="0" smtClean="0"/>
              <a:t>big</a:t>
            </a:r>
            <a:r>
              <a:rPr lang="zh-CN" altLang="en-US" dirty="0" smtClean="0"/>
              <a:t>、</a:t>
            </a:r>
            <a:r>
              <a:rPr lang="en-US" altLang="zh-CN" dirty="0" smtClean="0"/>
              <a:t>font</a:t>
            </a:r>
            <a:r>
              <a:rPr lang="zh-CN" altLang="en-US" dirty="0" smtClean="0"/>
              <a:t>之类元素</a:t>
            </a:r>
            <a:endParaRPr lang="en-US" altLang="zh-CN" dirty="0" smtClean="0"/>
          </a:p>
          <a:p>
            <a:r>
              <a:rPr lang="zh-CN" altLang="en-US" dirty="0" smtClean="0"/>
              <a:t>比如</a:t>
            </a:r>
            <a:r>
              <a:rPr lang="en-US" altLang="zh-CN" dirty="0" smtClean="0"/>
              <a:t>IE</a:t>
            </a:r>
            <a:r>
              <a:rPr lang="zh-CN" altLang="en-US" dirty="0" smtClean="0"/>
              <a:t>下的</a:t>
            </a:r>
            <a:r>
              <a:rPr lang="en-US" altLang="zh-CN" dirty="0" err="1" smtClean="0"/>
              <a:t>bgsound</a:t>
            </a:r>
            <a:r>
              <a:rPr lang="zh-CN" altLang="en-US" dirty="0" smtClean="0"/>
              <a:t>特性之类</a:t>
            </a:r>
            <a:endParaRPr lang="en-US" altLang="zh-CN" dirty="0" smtClean="0"/>
          </a:p>
          <a:p>
            <a:r>
              <a:rPr lang="zh-CN" altLang="en-US" dirty="0" smtClean="0"/>
              <a:t>比如</a:t>
            </a:r>
            <a:r>
              <a:rPr lang="en-US" altLang="zh-CN" dirty="0" smtClean="0"/>
              <a:t>b</a:t>
            </a:r>
            <a:r>
              <a:rPr lang="zh-CN" altLang="en-US" dirty="0" smtClean="0"/>
              <a:t>、</a:t>
            </a:r>
            <a:r>
              <a:rPr lang="en-US" altLang="zh-CN" dirty="0" err="1" smtClean="0"/>
              <a:t>i</a:t>
            </a:r>
            <a:r>
              <a:rPr lang="zh-CN" altLang="en-US" dirty="0" smtClean="0"/>
              <a:t>元素</a:t>
            </a:r>
            <a:endParaRPr lang="en-US" altLang="zh-CN" dirty="0" smtClean="0"/>
          </a:p>
          <a:p>
            <a:r>
              <a:rPr lang="zh-CN" altLang="en-US" dirty="0" smtClean="0"/>
              <a:t>比如区别使用</a:t>
            </a:r>
            <a:r>
              <a:rPr lang="en-US" altLang="zh-CN" dirty="0" smtClean="0"/>
              <a:t>p</a:t>
            </a:r>
            <a:r>
              <a:rPr lang="zh-CN" altLang="en-US" dirty="0" smtClean="0"/>
              <a:t>和</a:t>
            </a:r>
            <a:r>
              <a:rPr lang="en-US" altLang="zh-CN" dirty="0" smtClean="0"/>
              <a:t>div</a:t>
            </a:r>
            <a:r>
              <a:rPr lang="zh-CN" altLang="en-US" dirty="0" smtClean="0"/>
              <a:t>元素</a:t>
            </a:r>
            <a:endParaRPr lang="en-US" altLang="zh-CN" dirty="0" smtClean="0"/>
          </a:p>
          <a:p>
            <a:r>
              <a:rPr lang="zh-CN" altLang="en-US" dirty="0" smtClean="0"/>
              <a:t>比如规范对</a:t>
            </a:r>
            <a:r>
              <a:rPr lang="en-US" altLang="zh-CN" dirty="0" smtClean="0"/>
              <a:t>small</a:t>
            </a:r>
            <a:r>
              <a:rPr lang="zh-CN" altLang="en-US" dirty="0" smtClean="0"/>
              <a:t>元素的修订用法</a:t>
            </a:r>
            <a:endParaRPr lang="en-US" altLang="zh-CN" dirty="0" smtClean="0"/>
          </a:p>
          <a:p>
            <a:endParaRPr lang="en-US" altLang="zh-CN" dirty="0" smtClean="0"/>
          </a:p>
          <a:p>
            <a:r>
              <a:rPr lang="zh-CN" altLang="en-US" dirty="0" smtClean="0"/>
              <a:t>但是要注意，无论是前一页还是这一页的建议，都是针对从头开始的新项目，或者你对接手或参与的项目有决定权的情况。</a:t>
            </a:r>
            <a:endParaRPr lang="en-US" altLang="zh-CN" dirty="0" smtClean="0"/>
          </a:p>
          <a:p>
            <a:r>
              <a:rPr lang="zh-CN" altLang="en-US" dirty="0" smtClean="0"/>
              <a:t>如果你参与或接手的代码，你没有风格决定权，那么还是要遵循现实主义，以保持风格一致为上。</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160</a:t>
            </a:fld>
            <a:endParaRPr lang="en-US" altLang="zh-CN"/>
          </a:p>
        </p:txBody>
      </p:sp>
    </p:spTree>
    <p:extLst>
      <p:ext uri="{BB962C8B-B14F-4D97-AF65-F5344CB8AC3E}">
        <p14:creationId xmlns:p14="http://schemas.microsoft.com/office/powerpoint/2010/main" val="49612119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我们毕竟不是标记大全，还有部分标记，如</a:t>
            </a:r>
            <a:r>
              <a:rPr lang="en-US" altLang="zh-CN" dirty="0" err="1" smtClean="0"/>
              <a:t>hr</a:t>
            </a:r>
            <a:r>
              <a:rPr lang="zh-CN" altLang="en-US" dirty="0" smtClean="0"/>
              <a:t>，交互标记</a:t>
            </a:r>
            <a:r>
              <a:rPr lang="en-US" altLang="zh-CN" dirty="0" smtClean="0"/>
              <a:t>details</a:t>
            </a:r>
            <a:r>
              <a:rPr lang="zh-CN" altLang="en-US" dirty="0" smtClean="0"/>
              <a:t>、</a:t>
            </a:r>
            <a:r>
              <a:rPr lang="en-US" altLang="zh-CN" dirty="0" smtClean="0"/>
              <a:t>summary</a:t>
            </a:r>
            <a:r>
              <a:rPr lang="zh-CN" altLang="en-US" dirty="0" smtClean="0"/>
              <a:t>、</a:t>
            </a:r>
            <a:r>
              <a:rPr lang="en-US" altLang="zh-CN" dirty="0" smtClean="0"/>
              <a:t>command</a:t>
            </a:r>
            <a:r>
              <a:rPr lang="zh-CN" altLang="en-US" dirty="0" smtClean="0"/>
              <a:t>、</a:t>
            </a:r>
            <a:r>
              <a:rPr lang="en-US" altLang="zh-CN" dirty="0" smtClean="0"/>
              <a:t>menu</a:t>
            </a:r>
            <a:r>
              <a:rPr lang="zh-CN" altLang="en-US" dirty="0" smtClean="0"/>
              <a:t>、</a:t>
            </a:r>
            <a:r>
              <a:rPr lang="en-US" altLang="zh-CN" dirty="0" smtClean="0"/>
              <a:t>dialog</a:t>
            </a:r>
            <a:r>
              <a:rPr lang="zh-CN" altLang="en-US" dirty="0" smtClean="0"/>
              <a:t>等没有提到，还有标签含义变化情况，以及部分文本语义标记等都没有提到，这里只能再概括提一句。</a:t>
            </a:r>
            <a:endParaRPr lang="en-US" altLang="zh-CN" dirty="0" smtClean="0"/>
          </a:p>
          <a:p>
            <a:endParaRPr lang="en-US" altLang="zh-CN" dirty="0" smtClean="0"/>
          </a:p>
          <a:p>
            <a:r>
              <a:rPr lang="en-US" altLang="zh-CN" dirty="0" smtClean="0"/>
              <a:t>HTML5</a:t>
            </a:r>
            <a:r>
              <a:rPr lang="zh-CN" altLang="en-US" dirty="0" smtClean="0"/>
              <a:t>规范文档中，对于废弃元素等在第</a:t>
            </a:r>
            <a:r>
              <a:rPr lang="en-US" altLang="zh-CN" dirty="0" smtClean="0"/>
              <a:t>15</a:t>
            </a:r>
            <a:r>
              <a:rPr lang="zh-CN" altLang="en-US" dirty="0" smtClean="0"/>
              <a:t>章有单独一章予以讲述</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161</a:t>
            </a:fld>
            <a:endParaRPr lang="en-US" altLang="zh-CN"/>
          </a:p>
        </p:txBody>
      </p:sp>
    </p:spTree>
    <p:extLst>
      <p:ext uri="{BB962C8B-B14F-4D97-AF65-F5344CB8AC3E}">
        <p14:creationId xmlns:p14="http://schemas.microsoft.com/office/powerpoint/2010/main" val="7727221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虽然</a:t>
            </a:r>
            <a:r>
              <a:rPr lang="en-US" altLang="zh-CN" dirty="0" smtClean="0"/>
              <a:t>HTML5</a:t>
            </a:r>
            <a:r>
              <a:rPr lang="zh-CN" altLang="en-US" dirty="0" smtClean="0"/>
              <a:t>的语法规范很宽松，但是我们写代码也不能随心所欲，还是要保证代码是符合规范的，</a:t>
            </a:r>
            <a:r>
              <a:rPr lang="en-US" altLang="zh-CN" dirty="0" smtClean="0"/>
              <a:t>W3C</a:t>
            </a:r>
            <a:r>
              <a:rPr lang="zh-CN" altLang="en-US" dirty="0" smtClean="0"/>
              <a:t>提供了检查器对规范符合情况做验证。</a:t>
            </a:r>
            <a:endParaRPr lang="en-US" altLang="zh-CN" dirty="0" smtClean="0"/>
          </a:p>
          <a:p>
            <a:endParaRPr lang="en-US" altLang="zh-CN" dirty="0" smtClean="0"/>
          </a:p>
          <a:p>
            <a:r>
              <a:rPr lang="zh-CN" altLang="en-US" dirty="0" smtClean="0"/>
              <a:t>在实际开发中，我们很多时候还希望指导某个元素或特性在不同（版本）浏览器中支持的情况，可以在</a:t>
            </a:r>
            <a:r>
              <a:rPr lang="en-US" altLang="zh-CN" dirty="0" err="1" smtClean="0"/>
              <a:t>caniuse</a:t>
            </a:r>
            <a:r>
              <a:rPr lang="zh-CN" altLang="en-US" dirty="0" smtClean="0"/>
              <a:t>网站上查询</a:t>
            </a:r>
            <a:endParaRPr lang="en-US" altLang="zh-CN" dirty="0" smtClean="0"/>
          </a:p>
          <a:p>
            <a:endParaRPr lang="en-US" altLang="zh-CN" dirty="0" smtClean="0"/>
          </a:p>
          <a:p>
            <a:r>
              <a:rPr lang="zh-CN" altLang="en-US" dirty="0" smtClean="0"/>
              <a:t>有时我们希望根据支持情况提供不同代码或呈现，这个也可以通过工具来检测</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162</a:t>
            </a:fld>
            <a:endParaRPr lang="en-US" altLang="zh-CN"/>
          </a:p>
        </p:txBody>
      </p:sp>
    </p:spTree>
    <p:extLst>
      <p:ext uri="{BB962C8B-B14F-4D97-AF65-F5344CB8AC3E}">
        <p14:creationId xmlns:p14="http://schemas.microsoft.com/office/powerpoint/2010/main" val="111241072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HTML4.01: http://www.w3.org/TR/1999/REC-html401-19991224/</a:t>
            </a:r>
          </a:p>
          <a:p>
            <a:r>
              <a:rPr lang="en-US" altLang="zh-CN" dirty="0" smtClean="0"/>
              <a:t>XHTML1.0: http://www.w3.org/TR/2002/REC-xhtml1-20020801/</a:t>
            </a:r>
          </a:p>
          <a:p>
            <a:r>
              <a:rPr lang="en-US" altLang="zh-CN" dirty="0" smtClean="0"/>
              <a:t>HTML5.0</a:t>
            </a:r>
            <a:r>
              <a:rPr lang="en-US" altLang="zh-CN" baseline="0" dirty="0" smtClean="0"/>
              <a:t> : http://www.w3.org/TR/2011/WD-html5-20110113/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HTML Living Standard</a:t>
            </a:r>
            <a:r>
              <a:rPr lang="zh-CN" altLang="en-US" dirty="0" smtClean="0"/>
              <a:t>，</a:t>
            </a:r>
            <a:r>
              <a:rPr lang="en-US" altLang="zh-CN" dirty="0" smtClean="0">
                <a:hlinkClick r:id="rId3"/>
              </a:rPr>
              <a:t>https://html.spec.whatwg.org/multipage/</a:t>
            </a:r>
            <a:r>
              <a:rPr lang="en-US" altLang="zh-CN" dirty="0" smtClean="0"/>
              <a:t>     </a:t>
            </a:r>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163</a:t>
            </a:fld>
            <a:endParaRPr lang="en-US" altLang="zh-CN"/>
          </a:p>
        </p:txBody>
      </p:sp>
    </p:spTree>
    <p:extLst>
      <p:ext uri="{BB962C8B-B14F-4D97-AF65-F5344CB8AC3E}">
        <p14:creationId xmlns:p14="http://schemas.microsoft.com/office/powerpoint/2010/main" val="197781495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HTML5</a:t>
            </a:r>
            <a:r>
              <a:rPr lang="zh-CN" altLang="en-US" smtClean="0"/>
              <a:t>秘籍，目前只要看第一部分即可。</a:t>
            </a:r>
            <a:endParaRPr lang="zh-CN" altLang="en-US"/>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166</a:t>
            </a:fld>
            <a:endParaRPr lang="en-US" altLang="zh-CN"/>
          </a:p>
        </p:txBody>
      </p:sp>
    </p:spTree>
    <p:extLst>
      <p:ext uri="{BB962C8B-B14F-4D97-AF65-F5344CB8AC3E}">
        <p14:creationId xmlns:p14="http://schemas.microsoft.com/office/powerpoint/2010/main" val="188244946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9F2666-6848-4C1A-B7AE-4D762F876B03}" type="slidenum">
              <a:rPr lang="en-US" altLang="zh-CN"/>
              <a:pPr/>
              <a:t>170</a:t>
            </a:fld>
            <a:endParaRPr lang="en-US" altLang="zh-CN"/>
          </a:p>
        </p:txBody>
      </p:sp>
      <p:sp>
        <p:nvSpPr>
          <p:cNvPr id="957442" name="Rectangle 2"/>
          <p:cNvSpPr>
            <a:spLocks noGrp="1" noRot="1" noChangeAspect="1" noChangeArrowheads="1" noTextEdit="1"/>
          </p:cNvSpPr>
          <p:nvPr>
            <p:ph type="sldImg"/>
          </p:nvPr>
        </p:nvSpPr>
        <p:spPr>
          <a:xfrm>
            <a:off x="65088" y="733425"/>
            <a:ext cx="6519862" cy="3668713"/>
          </a:xfrm>
          <a:ln/>
        </p:spPr>
      </p:sp>
      <p:sp>
        <p:nvSpPr>
          <p:cNvPr id="9574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23063619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88BCAD3-55EF-4A42-9444-0337AC346EB8}" type="slidenum">
              <a:rPr lang="en-US" altLang="zh-CN"/>
              <a:pPr/>
              <a:t>171</a:t>
            </a:fld>
            <a:endParaRPr lang="en-US" altLang="zh-CN" dirty="0"/>
          </a:p>
        </p:txBody>
      </p:sp>
      <p:sp>
        <p:nvSpPr>
          <p:cNvPr id="959490" name="Rectangle 2"/>
          <p:cNvSpPr>
            <a:spLocks noGrp="1" noRot="1" noChangeAspect="1" noChangeArrowheads="1" noTextEdit="1"/>
          </p:cNvSpPr>
          <p:nvPr>
            <p:ph type="sldImg"/>
          </p:nvPr>
        </p:nvSpPr>
        <p:spPr>
          <a:xfrm>
            <a:off x="65088" y="733425"/>
            <a:ext cx="6519862" cy="3668713"/>
          </a:xfrm>
          <a:ln/>
        </p:spPr>
      </p:sp>
      <p:sp>
        <p:nvSpPr>
          <p:cNvPr id="9594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91938317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691424-4F1B-4CDC-A59B-C95F4EE9D158}" type="slidenum">
              <a:rPr lang="en-US" altLang="zh-CN"/>
              <a:pPr/>
              <a:t>175</a:t>
            </a:fld>
            <a:endParaRPr lang="en-US" altLang="zh-CN"/>
          </a:p>
        </p:txBody>
      </p:sp>
      <p:sp>
        <p:nvSpPr>
          <p:cNvPr id="964610" name="Rectangle 2"/>
          <p:cNvSpPr>
            <a:spLocks noGrp="1" noRot="1" noChangeAspect="1" noChangeArrowheads="1" noTextEdit="1"/>
          </p:cNvSpPr>
          <p:nvPr>
            <p:ph type="sldImg"/>
          </p:nvPr>
        </p:nvSpPr>
        <p:spPr>
          <a:xfrm>
            <a:off x="65088" y="733425"/>
            <a:ext cx="6519862" cy="3668713"/>
          </a:xfrm>
          <a:ln/>
        </p:spPr>
      </p:sp>
      <p:sp>
        <p:nvSpPr>
          <p:cNvPr id="964611" name="Rectangle 3"/>
          <p:cNvSpPr>
            <a:spLocks noGrp="1" noChangeArrowheads="1"/>
          </p:cNvSpPr>
          <p:nvPr>
            <p:ph type="body" idx="1"/>
          </p:nvPr>
        </p:nvSpPr>
        <p:spPr/>
        <p:txBody>
          <a:bodyPr/>
          <a:lstStyle/>
          <a:p>
            <a:r>
              <a:rPr lang="zh-CN" altLang="en-US" dirty="0"/>
              <a:t>往往是某个文档中的一段文字或者一个其他类型的媒体</a:t>
            </a:r>
            <a:r>
              <a:rPr lang="en-US" altLang="zh-CN" dirty="0"/>
              <a:t>(</a:t>
            </a:r>
            <a:r>
              <a:rPr lang="zh-CN" altLang="en-US"/>
              <a:t>如</a:t>
            </a:r>
            <a:r>
              <a:rPr lang="zh-CN" altLang="en-US" smtClean="0"/>
              <a:t>图象</a:t>
            </a:r>
            <a:r>
              <a:rPr lang="en-US" altLang="zh-CN" smtClean="0"/>
              <a:t>,</a:t>
            </a:r>
            <a:r>
              <a:rPr lang="zh-CN" altLang="en-US" smtClean="0"/>
              <a:t>动画</a:t>
            </a:r>
            <a:r>
              <a:rPr lang="zh-CN" altLang="en-US"/>
              <a:t>等</a:t>
            </a:r>
            <a:r>
              <a:rPr lang="en-US" altLang="zh-CN" smtClean="0"/>
              <a:t>),</a:t>
            </a:r>
            <a:r>
              <a:rPr lang="zh-CN" altLang="en-US" smtClean="0"/>
              <a:t>在</a:t>
            </a:r>
            <a:r>
              <a:rPr lang="zh-CN" altLang="en-US" dirty="0"/>
              <a:t>这媒体上</a:t>
            </a:r>
            <a:r>
              <a:rPr lang="zh-CN" altLang="en-US"/>
              <a:t>点击</a:t>
            </a:r>
            <a:r>
              <a:rPr lang="zh-CN" altLang="en-US" smtClean="0"/>
              <a:t>时</a:t>
            </a:r>
            <a:r>
              <a:rPr lang="en-US" altLang="zh-CN" smtClean="0"/>
              <a:t>,</a:t>
            </a:r>
            <a:r>
              <a:rPr lang="zh-CN" altLang="en-US" smtClean="0"/>
              <a:t>可以</a:t>
            </a:r>
            <a:r>
              <a:rPr lang="zh-CN" altLang="en-US" dirty="0"/>
              <a:t>跳转到</a:t>
            </a:r>
            <a:r>
              <a:rPr lang="en-US" altLang="zh-CN"/>
              <a:t>(</a:t>
            </a:r>
            <a:r>
              <a:rPr lang="zh-CN" altLang="en-US" smtClean="0"/>
              <a:t>也就是说</a:t>
            </a:r>
            <a:r>
              <a:rPr lang="en-US" altLang="zh-CN" smtClean="0"/>
              <a:t>,</a:t>
            </a:r>
            <a:r>
              <a:rPr lang="zh-CN" altLang="en-US" smtClean="0"/>
              <a:t>在</a:t>
            </a:r>
            <a:r>
              <a:rPr lang="zh-CN" altLang="en-US" dirty="0"/>
              <a:t>当前窗口或者窗口的一部分显示</a:t>
            </a:r>
            <a:r>
              <a:rPr lang="en-US" altLang="zh-CN" dirty="0"/>
              <a:t>)</a:t>
            </a:r>
            <a:r>
              <a:rPr lang="zh-CN" altLang="en-US" dirty="0"/>
              <a:t>文档的另一处或者另一个文档。这个媒体往往以某种方式区别于周围的其他媒体</a:t>
            </a:r>
          </a:p>
          <a:p>
            <a:endParaRPr lang="en-US" altLang="zh-CN" dirty="0"/>
          </a:p>
        </p:txBody>
      </p:sp>
    </p:spTree>
    <p:extLst>
      <p:ext uri="{BB962C8B-B14F-4D97-AF65-F5344CB8AC3E}">
        <p14:creationId xmlns:p14="http://schemas.microsoft.com/office/powerpoint/2010/main" val="341704401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537253-F1A4-4C2C-8AFE-EBB080EA55B5}" type="slidenum">
              <a:rPr lang="en-US" altLang="zh-CN"/>
              <a:pPr/>
              <a:t>176</a:t>
            </a:fld>
            <a:endParaRPr lang="en-US" altLang="zh-CN"/>
          </a:p>
        </p:txBody>
      </p:sp>
      <p:sp>
        <p:nvSpPr>
          <p:cNvPr id="1098754" name="Rectangle 2"/>
          <p:cNvSpPr>
            <a:spLocks noGrp="1" noRot="1" noChangeAspect="1" noChangeArrowheads="1" noTextEdit="1"/>
          </p:cNvSpPr>
          <p:nvPr>
            <p:ph type="sldImg"/>
          </p:nvPr>
        </p:nvSpPr>
        <p:spPr>
          <a:xfrm>
            <a:off x="65088" y="733425"/>
            <a:ext cx="6519862" cy="3668713"/>
          </a:xfrm>
          <a:ln/>
        </p:spPr>
      </p:sp>
      <p:sp>
        <p:nvSpPr>
          <p:cNvPr id="1098755" name="Rectangle 3"/>
          <p:cNvSpPr>
            <a:spLocks noGrp="1" noChangeArrowheads="1"/>
          </p:cNvSpPr>
          <p:nvPr>
            <p:ph type="body" idx="1"/>
          </p:nvPr>
        </p:nvSpPr>
        <p:spPr/>
        <p:txBody>
          <a:bodyPr/>
          <a:lstStyle/>
          <a:p>
            <a:r>
              <a:rPr lang="zh-CN" altLang="en-US" dirty="0"/>
              <a:t>优点</a:t>
            </a:r>
            <a:r>
              <a:rPr lang="en-US" altLang="zh-CN" dirty="0"/>
              <a:t>:</a:t>
            </a:r>
          </a:p>
          <a:p>
            <a:pPr>
              <a:buFontTx/>
              <a:buChar char="•"/>
            </a:pPr>
            <a:r>
              <a:rPr lang="zh-CN" altLang="en-US" dirty="0"/>
              <a:t>超文本的思想</a:t>
            </a:r>
            <a:r>
              <a:rPr lang="zh-CN" altLang="en-US"/>
              <a:t>并不</a:t>
            </a:r>
            <a:r>
              <a:rPr lang="zh-CN" altLang="en-US" smtClean="0"/>
              <a:t>复杂，但</a:t>
            </a:r>
            <a:r>
              <a:rPr lang="zh-CN" altLang="en-US" dirty="0"/>
              <a:t>这一简单的思想却使它非常适合于自然地管理相互交织的非</a:t>
            </a:r>
            <a:r>
              <a:rPr lang="zh-CN" altLang="en-US"/>
              <a:t>结构化</a:t>
            </a:r>
            <a:r>
              <a:rPr lang="zh-CN" altLang="en-US" smtClean="0"/>
              <a:t>信息，而</a:t>
            </a:r>
            <a:r>
              <a:rPr lang="zh-CN" altLang="en-US" dirty="0"/>
              <a:t>大大优于传统的线性文档和数据库技术。</a:t>
            </a:r>
          </a:p>
          <a:p>
            <a:pPr>
              <a:buFontTx/>
              <a:buChar char="•"/>
            </a:pPr>
            <a:r>
              <a:rPr lang="zh-CN" altLang="en-US" dirty="0"/>
              <a:t>超文本作为一种信息</a:t>
            </a:r>
            <a:r>
              <a:rPr lang="zh-CN" altLang="en-US"/>
              <a:t>组织</a:t>
            </a:r>
            <a:r>
              <a:rPr lang="zh-CN" altLang="en-US" smtClean="0"/>
              <a:t>机制，使</a:t>
            </a:r>
            <a:r>
              <a:rPr lang="zh-CN" altLang="en-US" dirty="0"/>
              <a:t>作者可以按自己的思维方式把多媒体信息划分为一个个</a:t>
            </a:r>
            <a:r>
              <a:rPr lang="zh-CN" altLang="en-US"/>
              <a:t>基本</a:t>
            </a:r>
            <a:r>
              <a:rPr lang="zh-CN" altLang="en-US" smtClean="0"/>
              <a:t>块，然后</a:t>
            </a:r>
            <a:r>
              <a:rPr lang="zh-CN" altLang="en-US" dirty="0"/>
              <a:t>在块间建立</a:t>
            </a:r>
            <a:r>
              <a:rPr lang="zh-CN" altLang="en-US"/>
              <a:t>语义</a:t>
            </a:r>
            <a:r>
              <a:rPr lang="zh-CN" altLang="en-US" smtClean="0"/>
              <a:t>联系，从而</a:t>
            </a:r>
            <a:r>
              <a:rPr lang="zh-CN" altLang="en-US" dirty="0"/>
              <a:t>有效地表达自己的思想；</a:t>
            </a:r>
          </a:p>
          <a:p>
            <a:pPr>
              <a:buFontTx/>
              <a:buChar char="•"/>
            </a:pPr>
            <a:r>
              <a:rPr lang="zh-CN" altLang="en-US" dirty="0"/>
              <a:t>超文本作为一种信息表达机制和人机</a:t>
            </a:r>
            <a:r>
              <a:rPr lang="zh-CN" altLang="en-US"/>
              <a:t>接口</a:t>
            </a:r>
            <a:r>
              <a:rPr lang="zh-CN" altLang="en-US" smtClean="0"/>
              <a:t>机制，使</a:t>
            </a:r>
            <a:r>
              <a:rPr lang="zh-CN" altLang="en-US" dirty="0"/>
              <a:t>读者可以从息网中的某个</a:t>
            </a:r>
            <a:r>
              <a:rPr lang="zh-CN" altLang="en-US"/>
              <a:t>结点</a:t>
            </a:r>
            <a:r>
              <a:rPr lang="zh-CN" altLang="en-US" smtClean="0"/>
              <a:t>开始，沿着</a:t>
            </a:r>
            <a:r>
              <a:rPr lang="zh-CN" altLang="en-US" dirty="0"/>
              <a:t>超文本链从一个结点到另一</a:t>
            </a:r>
            <a:r>
              <a:rPr lang="zh-CN" altLang="en-US"/>
              <a:t>个</a:t>
            </a:r>
            <a:r>
              <a:rPr lang="zh-CN" altLang="en-US" smtClean="0"/>
              <a:t>结点，交互</a:t>
            </a:r>
            <a:r>
              <a:rPr lang="zh-CN" altLang="en-US" dirty="0"/>
              <a:t>地以近乎联想的方式获得自己感兴趣的内容。</a:t>
            </a:r>
          </a:p>
        </p:txBody>
      </p:sp>
    </p:spTree>
    <p:extLst>
      <p:ext uri="{BB962C8B-B14F-4D97-AF65-F5344CB8AC3E}">
        <p14:creationId xmlns:p14="http://schemas.microsoft.com/office/powerpoint/2010/main" val="42739670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14</a:t>
            </a:fld>
            <a:endParaRPr lang="en-US" altLang="zh-CN"/>
          </a:p>
        </p:txBody>
      </p:sp>
    </p:spTree>
    <p:extLst>
      <p:ext uri="{BB962C8B-B14F-4D97-AF65-F5344CB8AC3E}">
        <p14:creationId xmlns:p14="http://schemas.microsoft.com/office/powerpoint/2010/main" val="221828725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D91DE7-E56F-4644-BA40-56152365320C}" type="slidenum">
              <a:rPr lang="en-US" altLang="zh-CN"/>
              <a:pPr/>
              <a:t>177</a:t>
            </a:fld>
            <a:endParaRPr lang="en-US" altLang="zh-CN"/>
          </a:p>
        </p:txBody>
      </p:sp>
      <p:sp>
        <p:nvSpPr>
          <p:cNvPr id="1100802" name="Rectangle 2"/>
          <p:cNvSpPr>
            <a:spLocks noGrp="1" noRot="1" noChangeAspect="1" noChangeArrowheads="1" noTextEdit="1"/>
          </p:cNvSpPr>
          <p:nvPr>
            <p:ph type="sldImg"/>
          </p:nvPr>
        </p:nvSpPr>
        <p:spPr>
          <a:xfrm>
            <a:off x="65088" y="733425"/>
            <a:ext cx="6519862" cy="3668713"/>
          </a:xfrm>
          <a:ln/>
        </p:spPr>
      </p:sp>
      <p:sp>
        <p:nvSpPr>
          <p:cNvPr id="1100803" name="Rectangle 3"/>
          <p:cNvSpPr>
            <a:spLocks noGrp="1" noChangeArrowheads="1"/>
          </p:cNvSpPr>
          <p:nvPr>
            <p:ph type="body" idx="1"/>
          </p:nvPr>
        </p:nvSpPr>
        <p:spPr/>
        <p:txBody>
          <a:bodyPr/>
          <a:lstStyle/>
          <a:p>
            <a:r>
              <a:rPr lang="zh-CN" altLang="en-US" smtClean="0"/>
              <a:t>二十世纪四十年代，美国</a:t>
            </a:r>
            <a:r>
              <a:rPr lang="zh-CN" altLang="en-US" dirty="0"/>
              <a:t>科学家</a:t>
            </a:r>
            <a:r>
              <a:rPr lang="en-US" altLang="zh-CN" dirty="0" err="1"/>
              <a:t>VannevarBush</a:t>
            </a:r>
            <a:r>
              <a:rPr lang="zh-CN" altLang="en-US" dirty="0"/>
              <a:t>最早提出了超文本的思想（</a:t>
            </a:r>
            <a:r>
              <a:rPr lang="en-US" altLang="zh-CN" dirty="0"/>
              <a:t>1945</a:t>
            </a:r>
            <a:r>
              <a:rPr lang="zh-CN" altLang="en-US" dirty="0"/>
              <a:t>年</a:t>
            </a:r>
            <a:r>
              <a:rPr lang="en-US" altLang="zh-CN" dirty="0"/>
              <a:t>8</a:t>
            </a:r>
            <a:r>
              <a:rPr lang="zh-CN" altLang="en-US" dirty="0"/>
              <a:t>月份</a:t>
            </a:r>
            <a:r>
              <a:rPr lang="en-US" altLang="zh-CN" dirty="0" err="1"/>
              <a:t>VannevarBush</a:t>
            </a:r>
            <a:r>
              <a:rPr lang="zh-CN" altLang="en-US" dirty="0"/>
              <a:t>在</a:t>
            </a:r>
            <a:r>
              <a:rPr lang="en-US" altLang="zh-CN" dirty="0"/>
              <a:t>Atlantic Monthly</a:t>
            </a:r>
            <a:r>
              <a:rPr lang="zh-CN" altLang="en-US" dirty="0"/>
              <a:t>杂志上发表了一篇题为</a:t>
            </a:r>
            <a:r>
              <a:rPr lang="zh-CN" altLang="en-US" dirty="0">
                <a:latin typeface="Arial"/>
              </a:rPr>
              <a:t>“</a:t>
            </a:r>
            <a:r>
              <a:rPr lang="en-US" altLang="zh-CN" dirty="0"/>
              <a:t>As we may think</a:t>
            </a:r>
            <a:r>
              <a:rPr lang="en-US" altLang="zh-CN" dirty="0">
                <a:latin typeface="Arial"/>
              </a:rPr>
              <a:t>”</a:t>
            </a:r>
            <a:r>
              <a:rPr lang="zh-CN" altLang="en-US" dirty="0"/>
              <a:t>的</a:t>
            </a:r>
            <a:r>
              <a:rPr lang="zh-CN" altLang="en-US"/>
              <a:t>文章</a:t>
            </a:r>
            <a:r>
              <a:rPr lang="zh-CN" altLang="en-US" smtClean="0"/>
              <a:t>），但</a:t>
            </a:r>
            <a:r>
              <a:rPr lang="zh-CN" altLang="en-US" dirty="0"/>
              <a:t>限于当时的</a:t>
            </a:r>
            <a:r>
              <a:rPr lang="zh-CN" altLang="en-US"/>
              <a:t>技术</a:t>
            </a:r>
            <a:r>
              <a:rPr lang="zh-CN" altLang="en-US" smtClean="0"/>
              <a:t>条件，仅</a:t>
            </a:r>
            <a:r>
              <a:rPr lang="zh-CN" altLang="en-US" dirty="0"/>
              <a:t>停留于幻想阶段。</a:t>
            </a:r>
          </a:p>
          <a:p>
            <a:r>
              <a:rPr lang="en-US" altLang="zh-CN"/>
              <a:t>1965</a:t>
            </a:r>
            <a:r>
              <a:rPr lang="zh-CN" altLang="en-US" smtClean="0"/>
              <a:t>年，</a:t>
            </a:r>
            <a:r>
              <a:rPr lang="en-US" altLang="zh-CN" smtClean="0"/>
              <a:t>Ted </a:t>
            </a:r>
            <a:r>
              <a:rPr lang="en-US" altLang="zh-CN" dirty="0"/>
              <a:t>Nelson</a:t>
            </a:r>
            <a:r>
              <a:rPr lang="zh-CN" altLang="en-US" dirty="0"/>
              <a:t>在</a:t>
            </a:r>
            <a:r>
              <a:rPr lang="en-US" altLang="zh-CN" dirty="0"/>
              <a:t>V. Bush</a:t>
            </a:r>
            <a:r>
              <a:rPr lang="zh-CN" altLang="en-US" dirty="0"/>
              <a:t>思想的影响下创造了</a:t>
            </a:r>
            <a:r>
              <a:rPr lang="zh-CN" altLang="en-US" dirty="0">
                <a:latin typeface="Arial"/>
              </a:rPr>
              <a:t>“</a:t>
            </a:r>
            <a:r>
              <a:rPr lang="en-US" altLang="zh-CN" dirty="0"/>
              <a:t>hypertext</a:t>
            </a:r>
            <a:r>
              <a:rPr lang="en-US" altLang="zh-CN" dirty="0">
                <a:latin typeface="Arial"/>
              </a:rPr>
              <a:t>”</a:t>
            </a:r>
            <a:r>
              <a:rPr lang="zh-CN" altLang="en-US" dirty="0"/>
              <a:t>这个词。</a:t>
            </a:r>
          </a:p>
          <a:p>
            <a:r>
              <a:rPr lang="en-US" altLang="zh-CN"/>
              <a:t>1968</a:t>
            </a:r>
            <a:r>
              <a:rPr lang="zh-CN" altLang="en-US" smtClean="0"/>
              <a:t>年，斯坦福研究所</a:t>
            </a:r>
            <a:r>
              <a:rPr lang="zh-CN" altLang="en-US" dirty="0"/>
              <a:t>的</a:t>
            </a:r>
            <a:r>
              <a:rPr lang="en-US" altLang="zh-CN" dirty="0" err="1"/>
              <a:t>DougEngelbart</a:t>
            </a:r>
            <a:r>
              <a:rPr lang="zh-CN" altLang="en-US" dirty="0"/>
              <a:t>（鼠标器的发明者）在计算机上将</a:t>
            </a:r>
            <a:r>
              <a:rPr lang="en-US" altLang="zh-CN" dirty="0"/>
              <a:t>V. Bush</a:t>
            </a:r>
            <a:r>
              <a:rPr lang="zh-CN" altLang="en-US" dirty="0"/>
              <a:t>的思想</a:t>
            </a:r>
            <a:r>
              <a:rPr lang="zh-CN" altLang="en-US"/>
              <a:t>付诸</a:t>
            </a:r>
            <a:r>
              <a:rPr lang="zh-CN" altLang="en-US" smtClean="0"/>
              <a:t>实现，建立</a:t>
            </a:r>
            <a:r>
              <a:rPr lang="zh-CN" altLang="en-US" dirty="0"/>
              <a:t>了一个称为</a:t>
            </a:r>
            <a:r>
              <a:rPr lang="zh-CN" altLang="en-US" dirty="0">
                <a:latin typeface="Arial"/>
              </a:rPr>
              <a:t>“</a:t>
            </a:r>
            <a:r>
              <a:rPr lang="en-US" altLang="zh-CN" dirty="0"/>
              <a:t>NLS / Augment</a:t>
            </a:r>
            <a:r>
              <a:rPr lang="en-US" altLang="zh-CN" dirty="0">
                <a:latin typeface="Arial"/>
              </a:rPr>
              <a:t>”</a:t>
            </a:r>
            <a:r>
              <a:rPr lang="zh-CN" altLang="en-US" dirty="0"/>
              <a:t>的最早的超文本系统</a:t>
            </a:r>
          </a:p>
          <a:p>
            <a:r>
              <a:rPr lang="en-US" altLang="zh-CN" dirty="0"/>
              <a:t>1980</a:t>
            </a:r>
            <a:r>
              <a:rPr lang="zh-CN" altLang="en-US"/>
              <a:t>年</a:t>
            </a:r>
            <a:r>
              <a:rPr lang="zh-CN" altLang="en-US" smtClean="0"/>
              <a:t>以后，超文本</a:t>
            </a:r>
            <a:r>
              <a:rPr lang="zh-CN" altLang="en-US" dirty="0"/>
              <a:t>发展到</a:t>
            </a:r>
            <a:r>
              <a:rPr lang="zh-CN" altLang="en-US"/>
              <a:t>第二</a:t>
            </a:r>
            <a:r>
              <a:rPr lang="zh-CN" altLang="en-US" smtClean="0"/>
              <a:t>代，其</a:t>
            </a:r>
            <a:r>
              <a:rPr lang="zh-CN" altLang="en-US" dirty="0"/>
              <a:t>特点是：</a:t>
            </a:r>
          </a:p>
          <a:p>
            <a:r>
              <a:rPr lang="zh-CN" altLang="en-US" dirty="0"/>
              <a:t>	</a:t>
            </a:r>
            <a:r>
              <a:rPr lang="en-US" altLang="zh-CN" dirty="0">
                <a:latin typeface="Arial"/>
              </a:rPr>
              <a:t>»</a:t>
            </a:r>
            <a:r>
              <a:rPr lang="zh-CN" altLang="en-US" dirty="0"/>
              <a:t>结点信息扩充到多媒体信息世界的各个方面（这也就是我们所说的</a:t>
            </a:r>
            <a:r>
              <a:rPr lang="zh-CN" altLang="en-US"/>
              <a:t>超媒体</a:t>
            </a:r>
            <a:r>
              <a:rPr lang="zh-CN" altLang="en-US" smtClean="0"/>
              <a:t>），</a:t>
            </a:r>
            <a:endParaRPr lang="zh-CN" altLang="en-US" dirty="0"/>
          </a:p>
          <a:p>
            <a:r>
              <a:rPr lang="zh-CN" altLang="en-US" dirty="0"/>
              <a:t>	</a:t>
            </a:r>
            <a:r>
              <a:rPr lang="en-US" altLang="zh-CN" dirty="0">
                <a:latin typeface="Arial"/>
              </a:rPr>
              <a:t>»</a:t>
            </a:r>
            <a:r>
              <a:rPr lang="zh-CN" altLang="en-US" dirty="0"/>
              <a:t>支持有层次</a:t>
            </a:r>
            <a:r>
              <a:rPr lang="zh-CN" altLang="en-US"/>
              <a:t>的</a:t>
            </a:r>
            <a:r>
              <a:rPr lang="zh-CN" altLang="en-US" smtClean="0"/>
              <a:t>网状结构，以</a:t>
            </a:r>
            <a:r>
              <a:rPr lang="zh-CN" altLang="en-US" dirty="0"/>
              <a:t>窗口为基础的</a:t>
            </a:r>
            <a:r>
              <a:rPr lang="en-US" altLang="zh-CN" dirty="0"/>
              <a:t>GUI</a:t>
            </a:r>
            <a:r>
              <a:rPr lang="zh-CN" altLang="en-US" dirty="0"/>
              <a:t>等。</a:t>
            </a:r>
          </a:p>
          <a:p>
            <a:r>
              <a:rPr lang="en-US" altLang="zh-CN" dirty="0"/>
              <a:t>Apple</a:t>
            </a:r>
            <a:r>
              <a:rPr lang="zh-CN" altLang="en-US" dirty="0"/>
              <a:t>公司在</a:t>
            </a:r>
            <a:r>
              <a:rPr lang="en-US" altLang="zh-CN" dirty="0"/>
              <a:t>Macintosh</a:t>
            </a:r>
            <a:r>
              <a:rPr lang="zh-CN" altLang="en-US" dirty="0"/>
              <a:t>平台上推出的</a:t>
            </a:r>
            <a:r>
              <a:rPr lang="en-US" altLang="zh-CN" err="1"/>
              <a:t>Hypercard</a:t>
            </a:r>
            <a:r>
              <a:rPr lang="zh-CN" altLang="en-US" smtClean="0"/>
              <a:t>软件，使得</a:t>
            </a:r>
            <a:r>
              <a:rPr lang="en-US" altLang="zh-CN" dirty="0"/>
              <a:t>hypertext</a:t>
            </a:r>
            <a:r>
              <a:rPr lang="zh-CN" altLang="en-US" dirty="0"/>
              <a:t>不再停留在</a:t>
            </a:r>
            <a:r>
              <a:rPr lang="zh-CN" altLang="en-US" dirty="0">
                <a:latin typeface="Arial"/>
              </a:rPr>
              <a:t>“</a:t>
            </a:r>
            <a:r>
              <a:rPr lang="zh-CN" altLang="en-US" dirty="0"/>
              <a:t>概念</a:t>
            </a:r>
            <a:r>
              <a:rPr lang="zh-CN" altLang="en-US" dirty="0">
                <a:latin typeface="Arial"/>
              </a:rPr>
              <a:t>”</a:t>
            </a:r>
            <a:r>
              <a:rPr lang="zh-CN" altLang="en-US" dirty="0"/>
              <a:t>和</a:t>
            </a:r>
            <a:r>
              <a:rPr lang="zh-CN" altLang="en-US" dirty="0">
                <a:latin typeface="Arial"/>
              </a:rPr>
              <a:t>“</a:t>
            </a:r>
            <a:r>
              <a:rPr lang="zh-CN" altLang="en-US" dirty="0"/>
              <a:t>实验原型</a:t>
            </a:r>
            <a:r>
              <a:rPr lang="zh-CN" altLang="en-US" dirty="0">
                <a:latin typeface="Arial"/>
              </a:rPr>
              <a:t>”</a:t>
            </a:r>
            <a:r>
              <a:rPr lang="zh-CN" altLang="en-US" dirty="0"/>
              <a:t>阶段。类似的系统还有</a:t>
            </a:r>
            <a:r>
              <a:rPr lang="en-US" altLang="zh-CN" dirty="0"/>
              <a:t>Tool Book</a:t>
            </a:r>
            <a:r>
              <a:rPr lang="zh-CN" altLang="en-US" dirty="0"/>
              <a:t>等。</a:t>
            </a:r>
            <a:r>
              <a:rPr lang="en-US" altLang="zh-CN" dirty="0">
                <a:latin typeface="Arial"/>
              </a:rPr>
              <a:t>»</a:t>
            </a:r>
            <a:r>
              <a:rPr lang="zh-CN" altLang="en-US" dirty="0"/>
              <a:t>虽然这些软件的功能</a:t>
            </a:r>
            <a:r>
              <a:rPr lang="zh-CN" altLang="en-US"/>
              <a:t>非常</a:t>
            </a:r>
            <a:r>
              <a:rPr lang="zh-CN" altLang="en-US" smtClean="0"/>
              <a:t>强大，实现</a:t>
            </a:r>
            <a:r>
              <a:rPr lang="zh-CN" altLang="en-US" dirty="0"/>
              <a:t>也相当复杂</a:t>
            </a:r>
            <a:r>
              <a:rPr lang="zh-CN" altLang="en-US"/>
              <a:t>。</a:t>
            </a:r>
            <a:r>
              <a:rPr lang="zh-CN" altLang="en-US" smtClean="0"/>
              <a:t>但是，这些</a:t>
            </a:r>
            <a:r>
              <a:rPr lang="zh-CN" altLang="en-US" dirty="0"/>
              <a:t>系统还有一个重大的缺陷：只能够将同一台计算机上的文件以超文本的方式连接起来。还没有任何一个系统能够实现全球范围内的超文本链接。</a:t>
            </a:r>
          </a:p>
          <a:p>
            <a:r>
              <a:rPr lang="en-US" altLang="zh-CN" dirty="0"/>
              <a:t>World Wide Web</a:t>
            </a:r>
            <a:r>
              <a:rPr lang="zh-CN" altLang="en-US" dirty="0"/>
              <a:t>的出现使得超媒体突破了单机</a:t>
            </a:r>
            <a:r>
              <a:rPr lang="zh-CN" altLang="en-US"/>
              <a:t>的</a:t>
            </a:r>
            <a:r>
              <a:rPr lang="zh-CN" altLang="en-US" smtClean="0"/>
              <a:t>限制，发展</a:t>
            </a:r>
            <a:r>
              <a:rPr lang="zh-CN" altLang="en-US" dirty="0"/>
              <a:t>到</a:t>
            </a:r>
            <a:r>
              <a:rPr lang="en-US" altLang="zh-CN" dirty="0" err="1"/>
              <a:t>Internert</a:t>
            </a:r>
            <a:r>
              <a:rPr lang="zh-CN" altLang="en-US" dirty="0"/>
              <a:t>上。</a:t>
            </a:r>
          </a:p>
          <a:p>
            <a:endParaRPr lang="en-US" altLang="zh-CN" dirty="0"/>
          </a:p>
        </p:txBody>
      </p:sp>
    </p:spTree>
    <p:extLst>
      <p:ext uri="{BB962C8B-B14F-4D97-AF65-F5344CB8AC3E}">
        <p14:creationId xmlns:p14="http://schemas.microsoft.com/office/powerpoint/2010/main" val="364042085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2.1</a:t>
            </a:r>
          </a:p>
          <a:p>
            <a:endParaRPr lang="en-US" altLang="zh-CN" dirty="0" smtClean="0"/>
          </a:p>
          <a:p>
            <a:r>
              <a:rPr lang="en-US" altLang="zh-CN" dirty="0" smtClean="0"/>
              <a:t>What is HTML</a:t>
            </a:r>
            <a:r>
              <a:rPr lang="zh-CN" altLang="en-US" dirty="0" smtClean="0"/>
              <a:t>下的解释，可以追溯到</a:t>
            </a:r>
            <a:r>
              <a:rPr lang="en-US" altLang="zh-CN" dirty="0" smtClean="0"/>
              <a:t>HTML4.0SPEC</a:t>
            </a:r>
          </a:p>
          <a:p>
            <a:r>
              <a:rPr lang="en-US" altLang="zh-CN" dirty="0" smtClean="0"/>
              <a:t>HTML always web’s publish language</a:t>
            </a:r>
          </a:p>
          <a:p>
            <a:r>
              <a:rPr lang="en-US" altLang="zh-CN" dirty="0" smtClean="0"/>
              <a:t>The World Wide Web's markup language has always been HTML.</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178</a:t>
            </a:fld>
            <a:endParaRPr lang="en-US" altLang="zh-CN"/>
          </a:p>
        </p:txBody>
      </p:sp>
    </p:spTree>
    <p:extLst>
      <p:ext uri="{BB962C8B-B14F-4D97-AF65-F5344CB8AC3E}">
        <p14:creationId xmlns:p14="http://schemas.microsoft.com/office/powerpoint/2010/main" val="422059470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XHTML2.0</a:t>
            </a:r>
            <a:r>
              <a:rPr lang="zh-CN" altLang="en-US" dirty="0" smtClean="0"/>
              <a:t>时代</a:t>
            </a:r>
            <a:r>
              <a:rPr lang="zh-CN" altLang="en-US" smtClean="0"/>
              <a:t>的定义，也</a:t>
            </a:r>
            <a:r>
              <a:rPr lang="zh-CN" altLang="en-US" dirty="0" smtClean="0"/>
              <a:t>说明了一些问题</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179</a:t>
            </a:fld>
            <a:endParaRPr lang="en-US" altLang="zh-CN"/>
          </a:p>
        </p:txBody>
      </p:sp>
    </p:spTree>
    <p:extLst>
      <p:ext uri="{BB962C8B-B14F-4D97-AF65-F5344CB8AC3E}">
        <p14:creationId xmlns:p14="http://schemas.microsoft.com/office/powerpoint/2010/main" val="380199298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27E0B4-BC25-48F8-9165-CD8C114C5536}" type="slidenum">
              <a:rPr lang="en-US" altLang="zh-CN"/>
              <a:pPr/>
              <a:t>180</a:t>
            </a:fld>
            <a:endParaRPr lang="en-US" altLang="zh-CN"/>
          </a:p>
        </p:txBody>
      </p:sp>
      <p:sp>
        <p:nvSpPr>
          <p:cNvPr id="1129474" name="Rectangle 2"/>
          <p:cNvSpPr>
            <a:spLocks noGrp="1" noRot="1" noChangeAspect="1" noChangeArrowheads="1" noTextEdit="1"/>
          </p:cNvSpPr>
          <p:nvPr>
            <p:ph type="sldImg"/>
          </p:nvPr>
        </p:nvSpPr>
        <p:spPr>
          <a:xfrm>
            <a:off x="65088" y="733425"/>
            <a:ext cx="6519862" cy="3668713"/>
          </a:xfrm>
          <a:ln/>
        </p:spPr>
      </p:sp>
      <p:sp>
        <p:nvSpPr>
          <p:cNvPr id="1129475" name="Rectangle 3"/>
          <p:cNvSpPr>
            <a:spLocks noGrp="1" noChangeArrowheads="1"/>
          </p:cNvSpPr>
          <p:nvPr>
            <p:ph type="body" idx="1"/>
          </p:nvPr>
        </p:nvSpPr>
        <p:spPr/>
        <p:txBody>
          <a:bodyPr/>
          <a:lstStyle/>
          <a:p>
            <a:r>
              <a:rPr lang="zh-CN" altLang="en-US" dirty="0"/>
              <a:t>随着越来越多的计算机科学家的</a:t>
            </a:r>
            <a:r>
              <a:rPr lang="zh-CN" altLang="en-US" dirty="0" smtClean="0"/>
              <a:t>加入，</a:t>
            </a:r>
            <a:r>
              <a:rPr lang="en-US" altLang="zh-CN" dirty="0" smtClean="0"/>
              <a:t>HTML</a:t>
            </a:r>
            <a:r>
              <a:rPr lang="zh-CN" altLang="en-US" dirty="0"/>
              <a:t>有了很大的</a:t>
            </a:r>
            <a:r>
              <a:rPr lang="zh-CN" altLang="en-US" dirty="0" smtClean="0"/>
              <a:t>发展，引入</a:t>
            </a:r>
            <a:r>
              <a:rPr lang="zh-CN" altLang="en-US" dirty="0"/>
              <a:t>了各种新</a:t>
            </a:r>
            <a:r>
              <a:rPr lang="zh-CN" altLang="en-US" dirty="0" smtClean="0"/>
              <a:t>特性，包括</a:t>
            </a:r>
            <a:r>
              <a:rPr lang="zh-CN" altLang="en-US" dirty="0"/>
              <a:t>：</a:t>
            </a:r>
            <a:r>
              <a:rPr lang="en-US" altLang="zh-CN" dirty="0"/>
              <a:t>image</a:t>
            </a:r>
            <a:r>
              <a:rPr lang="zh-CN" altLang="en-US" dirty="0"/>
              <a:t>（</a:t>
            </a:r>
            <a:r>
              <a:rPr lang="en-US" altLang="zh-CN" dirty="0"/>
              <a:t>December 1992</a:t>
            </a:r>
            <a:r>
              <a:rPr lang="zh-CN" altLang="en-US" dirty="0"/>
              <a:t>）、</a:t>
            </a:r>
            <a:r>
              <a:rPr lang="en-US" altLang="zh-CN" dirty="0"/>
              <a:t>table</a:t>
            </a:r>
            <a:r>
              <a:rPr lang="zh-CN" altLang="en-US" dirty="0"/>
              <a:t>（</a:t>
            </a:r>
            <a:r>
              <a:rPr lang="en-US" altLang="zh-CN" dirty="0"/>
              <a:t>March 1995</a:t>
            </a:r>
            <a:r>
              <a:rPr lang="zh-CN" altLang="en-US" dirty="0"/>
              <a:t>）、</a:t>
            </a:r>
            <a:r>
              <a:rPr lang="en-US" altLang="zh-CN" dirty="0"/>
              <a:t>frame</a:t>
            </a:r>
            <a:r>
              <a:rPr lang="zh-CN" altLang="en-US" dirty="0"/>
              <a:t>（</a:t>
            </a:r>
            <a:r>
              <a:rPr lang="en-US" altLang="zh-CN" dirty="0"/>
              <a:t>September 1995</a:t>
            </a:r>
            <a:r>
              <a:rPr lang="zh-CN" altLang="en-US" dirty="0"/>
              <a:t>）、</a:t>
            </a:r>
            <a:r>
              <a:rPr lang="en-US" altLang="zh-CN" dirty="0"/>
              <a:t>style sheet</a:t>
            </a:r>
            <a:r>
              <a:rPr lang="zh-CN" altLang="en-US" dirty="0"/>
              <a:t>（</a:t>
            </a:r>
            <a:r>
              <a:rPr lang="en-US" altLang="zh-CN" dirty="0"/>
              <a:t>November 1995</a:t>
            </a:r>
            <a:r>
              <a:rPr lang="zh-CN" altLang="en-US" dirty="0"/>
              <a:t>）、</a:t>
            </a:r>
            <a:r>
              <a:rPr lang="en-US" altLang="zh-CN" dirty="0"/>
              <a:t>Scripting</a:t>
            </a:r>
            <a:r>
              <a:rPr lang="zh-CN" altLang="en-US" dirty="0"/>
              <a:t>（</a:t>
            </a:r>
            <a:r>
              <a:rPr lang="en-US" altLang="zh-CN" dirty="0"/>
              <a:t>April 1996</a:t>
            </a:r>
            <a:r>
              <a:rPr lang="zh-CN" altLang="en-US" dirty="0"/>
              <a:t>）</a:t>
            </a:r>
            <a:r>
              <a:rPr lang="zh-CN" altLang="en-US" dirty="0" smtClean="0"/>
              <a:t>。</a:t>
            </a:r>
            <a:endParaRPr lang="en-US" altLang="zh-CN" dirty="0" smtClean="0"/>
          </a:p>
          <a:p>
            <a:endParaRPr lang="en-US" altLang="zh-CN" dirty="0" smtClean="0"/>
          </a:p>
          <a:p>
            <a:r>
              <a:rPr lang="en-US" altLang="zh-CN" dirty="0" smtClean="0"/>
              <a:t>1999 A cleanup of 4.0</a:t>
            </a:r>
            <a:endParaRPr lang="zh-CN" altLang="en-US" dirty="0"/>
          </a:p>
        </p:txBody>
      </p:sp>
    </p:spTree>
    <p:extLst>
      <p:ext uri="{BB962C8B-B14F-4D97-AF65-F5344CB8AC3E}">
        <p14:creationId xmlns:p14="http://schemas.microsoft.com/office/powerpoint/2010/main" val="362174954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BD836C-6DB2-4180-BA6F-A29950BB21A4}" type="slidenum">
              <a:rPr lang="en-US" altLang="zh-CN"/>
              <a:pPr/>
              <a:t>181</a:t>
            </a:fld>
            <a:endParaRPr lang="en-US" altLang="zh-CN"/>
          </a:p>
        </p:txBody>
      </p:sp>
      <p:sp>
        <p:nvSpPr>
          <p:cNvPr id="978946" name="Rectangle 2"/>
          <p:cNvSpPr>
            <a:spLocks noGrp="1" noRot="1" noChangeAspect="1" noChangeArrowheads="1" noTextEdit="1"/>
          </p:cNvSpPr>
          <p:nvPr>
            <p:ph type="sldImg"/>
          </p:nvPr>
        </p:nvSpPr>
        <p:spPr>
          <a:xfrm>
            <a:off x="65088" y="733425"/>
            <a:ext cx="6519862" cy="3668713"/>
          </a:xfrm>
          <a:ln/>
        </p:spPr>
      </p:sp>
      <p:sp>
        <p:nvSpPr>
          <p:cNvPr id="978947" name="Rectangle 3"/>
          <p:cNvSpPr>
            <a:spLocks noGrp="1" noChangeArrowheads="1"/>
          </p:cNvSpPr>
          <p:nvPr>
            <p:ph type="body" idx="1"/>
          </p:nvPr>
        </p:nvSpPr>
        <p:spPr/>
        <p:txBody>
          <a:bodyPr/>
          <a:lstStyle/>
          <a:p>
            <a:r>
              <a:rPr lang="en-US" altLang="zh-CN" dirty="0" smtClean="0"/>
              <a:t>XHTML 1.0 Just 4.01 defined using XML, instead of SGML</a:t>
            </a:r>
          </a:p>
          <a:p>
            <a:endParaRPr lang="en-US" altLang="zh-CN" dirty="0" smtClean="0"/>
          </a:p>
          <a:p>
            <a:r>
              <a:rPr lang="en-US" altLang="zh-CN" dirty="0" smtClean="0"/>
              <a:t>http://www.w3.org/MarkUp/news</a:t>
            </a:r>
          </a:p>
          <a:p>
            <a:r>
              <a:rPr lang="en-US" altLang="zh-CN" dirty="0" smtClean="0"/>
              <a:t>http://dev.w3.org/html5/spec/introduction.html#history-1</a:t>
            </a:r>
          </a:p>
          <a:p>
            <a:r>
              <a:rPr lang="en-US" altLang="zh-CN" dirty="0" smtClean="0"/>
              <a:t>HTML4.01+XML1.0=XHTML1.0</a:t>
            </a:r>
          </a:p>
          <a:p>
            <a:r>
              <a:rPr lang="en-US" altLang="zh-CN" dirty="0" smtClean="0"/>
              <a:t>XHTML1.1</a:t>
            </a:r>
            <a:r>
              <a:rPr lang="zh-CN" altLang="en-US" dirty="0" smtClean="0"/>
              <a:t>去掉了</a:t>
            </a:r>
            <a:r>
              <a:rPr lang="en-US" altLang="zh-CN" dirty="0" smtClean="0"/>
              <a:t>XHTML1.0</a:t>
            </a:r>
            <a:r>
              <a:rPr lang="zh-CN" altLang="en-US" dirty="0" smtClean="0"/>
              <a:t>附录</a:t>
            </a:r>
            <a:r>
              <a:rPr lang="en-US" altLang="zh-CN" dirty="0" smtClean="0"/>
              <a:t>C</a:t>
            </a:r>
            <a:r>
              <a:rPr lang="zh-CN" altLang="en-US" dirty="0" smtClean="0"/>
              <a:t>，开始变得不兼容</a:t>
            </a:r>
            <a:endParaRPr lang="en-US" altLang="zh-CN" dirty="0" smtClean="0"/>
          </a:p>
          <a:p>
            <a:r>
              <a:rPr lang="en-US" altLang="zh-CN" dirty="0" smtClean="0"/>
              <a:t>XHTML2.0</a:t>
            </a:r>
            <a:r>
              <a:rPr lang="zh-CN" altLang="en-US" dirty="0" smtClean="0"/>
              <a:t>开始不兼容原先程序</a:t>
            </a:r>
            <a:endParaRPr lang="en-US" altLang="zh-CN" dirty="0" smtClean="0"/>
          </a:p>
          <a:p>
            <a:r>
              <a:rPr lang="en-US" altLang="zh-CN" dirty="0" smtClean="0"/>
              <a:t>Apple</a:t>
            </a:r>
            <a:r>
              <a:rPr lang="zh-CN" altLang="en-US" dirty="0" smtClean="0"/>
              <a:t>、</a:t>
            </a:r>
            <a:r>
              <a:rPr lang="en-US" altLang="zh-CN" dirty="0" smtClean="0"/>
              <a:t>Mozilla</a:t>
            </a:r>
            <a:r>
              <a:rPr lang="zh-CN" altLang="en-US" dirty="0" smtClean="0"/>
              <a:t>、</a:t>
            </a:r>
            <a:r>
              <a:rPr lang="en-US" altLang="zh-CN" dirty="0" smtClean="0"/>
              <a:t>Opera</a:t>
            </a:r>
          </a:p>
          <a:p>
            <a:r>
              <a:rPr lang="en-US" altLang="zh-CN" dirty="0" smtClean="0"/>
              <a:t>Web application1.0</a:t>
            </a:r>
            <a:r>
              <a:rPr lang="zh-CN" altLang="en-US" dirty="0" smtClean="0"/>
              <a:t>和</a:t>
            </a:r>
            <a:r>
              <a:rPr lang="en-US" altLang="zh-CN" dirty="0" smtClean="0"/>
              <a:t>Web forms2.0</a:t>
            </a:r>
            <a:endParaRPr lang="zh-CN" altLang="zh-CN" dirty="0"/>
          </a:p>
        </p:txBody>
      </p:sp>
    </p:spTree>
    <p:extLst>
      <p:ext uri="{BB962C8B-B14F-4D97-AF65-F5344CB8AC3E}">
        <p14:creationId xmlns:p14="http://schemas.microsoft.com/office/powerpoint/2010/main" val="142454591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http://www.w3.org/TR/html-design-principles/</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186</a:t>
            </a:fld>
            <a:endParaRPr lang="en-US" altLang="zh-CN"/>
          </a:p>
        </p:txBody>
      </p:sp>
    </p:spTree>
    <p:extLst>
      <p:ext uri="{BB962C8B-B14F-4D97-AF65-F5344CB8AC3E}">
        <p14:creationId xmlns:p14="http://schemas.microsoft.com/office/powerpoint/2010/main" val="113228343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DCC6AB-50F8-4918-BAA5-F1EBDCE7FC4D}" type="slidenum">
              <a:rPr lang="en-US" altLang="zh-CN"/>
              <a:pPr/>
              <a:t>187</a:t>
            </a:fld>
            <a:endParaRPr lang="en-US" altLang="zh-CN"/>
          </a:p>
        </p:txBody>
      </p:sp>
      <p:sp>
        <p:nvSpPr>
          <p:cNvPr id="966658" name="Rectangle 2"/>
          <p:cNvSpPr>
            <a:spLocks noGrp="1" noRot="1" noChangeAspect="1" noChangeArrowheads="1" noTextEdit="1"/>
          </p:cNvSpPr>
          <p:nvPr>
            <p:ph type="sldImg"/>
          </p:nvPr>
        </p:nvSpPr>
        <p:spPr>
          <a:xfrm>
            <a:off x="65088" y="733425"/>
            <a:ext cx="6519862" cy="3668713"/>
          </a:xfrm>
          <a:ln/>
        </p:spPr>
      </p:sp>
      <p:sp>
        <p:nvSpPr>
          <p:cNvPr id="96665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7972543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C19E0D-514C-4FE4-B9B1-865AEC7527C3}" type="slidenum">
              <a:rPr lang="en-US" altLang="zh-CN"/>
              <a:pPr/>
              <a:t>188</a:t>
            </a:fld>
            <a:endParaRPr lang="en-US" altLang="zh-CN"/>
          </a:p>
        </p:txBody>
      </p:sp>
      <p:sp>
        <p:nvSpPr>
          <p:cNvPr id="968706" name="Rectangle 2"/>
          <p:cNvSpPr>
            <a:spLocks noGrp="1" noRot="1" noChangeAspect="1" noChangeArrowheads="1" noTextEdit="1"/>
          </p:cNvSpPr>
          <p:nvPr>
            <p:ph type="sldImg"/>
          </p:nvPr>
        </p:nvSpPr>
        <p:spPr>
          <a:xfrm>
            <a:off x="65088" y="733425"/>
            <a:ext cx="6519862" cy="3668713"/>
          </a:xfrm>
          <a:ln/>
        </p:spPr>
      </p:sp>
      <p:sp>
        <p:nvSpPr>
          <p:cNvPr id="968707" name="Rectangle 3"/>
          <p:cNvSpPr>
            <a:spLocks noGrp="1" noChangeArrowheads="1"/>
          </p:cNvSpPr>
          <p:nvPr>
            <p:ph type="body" idx="1"/>
          </p:nvPr>
        </p:nvSpPr>
        <p:spPr/>
        <p:txBody>
          <a:bodyPr/>
          <a:lstStyle/>
          <a:p>
            <a:r>
              <a:rPr lang="zh-CN" altLang="en-US" dirty="0" smtClean="0"/>
              <a:t>有</a:t>
            </a:r>
            <a:r>
              <a:rPr lang="zh-CN" altLang="en-US" smtClean="0"/>
              <a:t>迹象显示，</a:t>
            </a:r>
            <a:r>
              <a:rPr lang="en-US" altLang="zh-CN" smtClean="0"/>
              <a:t>HTML5</a:t>
            </a:r>
            <a:r>
              <a:rPr lang="zh-CN" altLang="en-US" dirty="0" smtClean="0"/>
              <a:t>将抛弃</a:t>
            </a:r>
            <a:r>
              <a:rPr lang="en-US" altLang="zh-CN" dirty="0" smtClean="0"/>
              <a:t>SGML</a:t>
            </a:r>
            <a:r>
              <a:rPr lang="zh-CN" altLang="en-US" dirty="0" smtClean="0"/>
              <a:t>历史</a:t>
            </a:r>
            <a:endParaRPr lang="zh-CN" altLang="zh-CN" dirty="0"/>
          </a:p>
        </p:txBody>
      </p:sp>
    </p:spTree>
    <p:extLst>
      <p:ext uri="{BB962C8B-B14F-4D97-AF65-F5344CB8AC3E}">
        <p14:creationId xmlns:p14="http://schemas.microsoft.com/office/powerpoint/2010/main" val="122513419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1240CC-77C1-4A55-B66D-80608F7773B5}" type="slidenum">
              <a:rPr lang="en-US" altLang="zh-CN"/>
              <a:pPr/>
              <a:t>190</a:t>
            </a:fld>
            <a:endParaRPr lang="en-US" altLang="zh-CN"/>
          </a:p>
        </p:txBody>
      </p:sp>
      <p:sp>
        <p:nvSpPr>
          <p:cNvPr id="971778" name="Rectangle 2"/>
          <p:cNvSpPr>
            <a:spLocks noGrp="1" noRot="1" noChangeAspect="1" noChangeArrowheads="1" noTextEdit="1"/>
          </p:cNvSpPr>
          <p:nvPr>
            <p:ph type="sldImg"/>
          </p:nvPr>
        </p:nvSpPr>
        <p:spPr>
          <a:xfrm>
            <a:off x="65088" y="733425"/>
            <a:ext cx="6519862" cy="3668713"/>
          </a:xfrm>
          <a:ln/>
        </p:spPr>
      </p:sp>
      <p:sp>
        <p:nvSpPr>
          <p:cNvPr id="971779"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425338380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BEB988-51BA-40FB-926E-605D632B008A}" type="slidenum">
              <a:rPr lang="en-US" altLang="zh-CN"/>
              <a:pPr/>
              <a:t>191</a:t>
            </a:fld>
            <a:endParaRPr lang="en-US" altLang="zh-CN"/>
          </a:p>
        </p:txBody>
      </p:sp>
      <p:sp>
        <p:nvSpPr>
          <p:cNvPr id="973826" name="Rectangle 2"/>
          <p:cNvSpPr>
            <a:spLocks noGrp="1" noRot="1" noChangeAspect="1" noChangeArrowheads="1" noTextEdit="1"/>
          </p:cNvSpPr>
          <p:nvPr>
            <p:ph type="sldImg"/>
          </p:nvPr>
        </p:nvSpPr>
        <p:spPr>
          <a:xfrm>
            <a:off x="65088" y="733425"/>
            <a:ext cx="6519862" cy="3668713"/>
          </a:xfrm>
          <a:ln/>
        </p:spPr>
      </p:sp>
      <p:sp>
        <p:nvSpPr>
          <p:cNvPr id="9738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085661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最大原则就是实事求是，因势利导</a:t>
            </a:r>
            <a:endParaRPr lang="en-US" altLang="zh-CN" dirty="0" smtClean="0"/>
          </a:p>
          <a:p>
            <a:endParaRPr lang="en-US" altLang="zh-CN" dirty="0" smtClean="0"/>
          </a:p>
          <a:p>
            <a:r>
              <a:rPr lang="zh-CN" altLang="en-US" dirty="0" smtClean="0"/>
              <a:t>只有被用到的规范才是有效的，不然就是纸面规范</a:t>
            </a:r>
            <a:endParaRPr lang="en-US" altLang="zh-CN" dirty="0" smtClean="0"/>
          </a:p>
          <a:p>
            <a:endParaRPr lang="en-US" altLang="zh-CN" dirty="0" smtClean="0"/>
          </a:p>
          <a:p>
            <a:r>
              <a:rPr lang="zh-CN" altLang="en-US" dirty="0" smtClean="0"/>
              <a:t>所以多半复古规范和向现实妥协的规范才是好的规范</a:t>
            </a:r>
            <a:endParaRPr lang="en-US" altLang="zh-CN" dirty="0" smtClean="0"/>
          </a:p>
          <a:p>
            <a:endParaRPr lang="en-US" altLang="zh-CN" dirty="0" smtClean="0"/>
          </a:p>
          <a:p>
            <a:r>
              <a:rPr lang="zh-CN" altLang="en-US" dirty="0" smtClean="0"/>
              <a:t>不能给程序员增加太多负担，要考虑程序员需求，比如提供常用的标签等</a:t>
            </a:r>
            <a:endParaRPr lang="en-US" altLang="zh-CN" dirty="0" smtClean="0"/>
          </a:p>
          <a:p>
            <a:endParaRPr lang="en-US" altLang="zh-CN" dirty="0" smtClean="0"/>
          </a:p>
          <a:p>
            <a:r>
              <a:rPr lang="zh-CN" altLang="en-US" dirty="0" smtClean="0"/>
              <a:t>比如</a:t>
            </a:r>
            <a:r>
              <a:rPr lang="en-US" altLang="zh-CN" dirty="0" smtClean="0"/>
              <a:t>CSS3</a:t>
            </a:r>
            <a:r>
              <a:rPr lang="zh-CN" altLang="en-US" dirty="0" smtClean="0"/>
              <a:t>和</a:t>
            </a:r>
            <a:r>
              <a:rPr lang="en-US" altLang="zh-CN" dirty="0" smtClean="0"/>
              <a:t>JS API</a:t>
            </a:r>
            <a:r>
              <a:rPr lang="zh-CN" altLang="en-US" dirty="0" smtClean="0"/>
              <a:t>都选择了模块化方式更新；</a:t>
            </a:r>
            <a:r>
              <a:rPr lang="en-US" altLang="zh-CN" dirty="0" smtClean="0"/>
              <a:t>HTML</a:t>
            </a:r>
            <a:r>
              <a:rPr lang="zh-CN" altLang="en-US" dirty="0" smtClean="0"/>
              <a:t>、</a:t>
            </a:r>
            <a:r>
              <a:rPr lang="en-US" altLang="zh-CN" dirty="0" smtClean="0"/>
              <a:t>JS</a:t>
            </a:r>
            <a:r>
              <a:rPr lang="zh-CN" altLang="en-US" smtClean="0"/>
              <a:t>都选择了基本按年更新的方式</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15</a:t>
            </a:fld>
            <a:endParaRPr lang="en-US" altLang="zh-CN"/>
          </a:p>
        </p:txBody>
      </p:sp>
    </p:spTree>
    <p:extLst>
      <p:ext uri="{BB962C8B-B14F-4D97-AF65-F5344CB8AC3E}">
        <p14:creationId xmlns:p14="http://schemas.microsoft.com/office/powerpoint/2010/main" val="2693961278"/>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A694D6-FC43-40E4-BFFB-A68BF11CC21E}" type="slidenum">
              <a:rPr lang="en-US" altLang="zh-CN"/>
              <a:pPr/>
              <a:t>192</a:t>
            </a:fld>
            <a:endParaRPr lang="en-US" altLang="zh-CN"/>
          </a:p>
        </p:txBody>
      </p:sp>
      <p:sp>
        <p:nvSpPr>
          <p:cNvPr id="975874" name="Rectangle 2"/>
          <p:cNvSpPr>
            <a:spLocks noGrp="1" noRot="1" noChangeAspect="1" noChangeArrowheads="1" noTextEdit="1"/>
          </p:cNvSpPr>
          <p:nvPr>
            <p:ph type="sldImg"/>
          </p:nvPr>
        </p:nvSpPr>
        <p:spPr>
          <a:xfrm>
            <a:off x="65088" y="733425"/>
            <a:ext cx="6519862" cy="3668713"/>
          </a:xfrm>
          <a:ln/>
        </p:spPr>
      </p:sp>
      <p:sp>
        <p:nvSpPr>
          <p:cNvPr id="9758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5042230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在</a:t>
            </a:r>
            <a:r>
              <a:rPr lang="en-US" altLang="zh-CN" dirty="0" smtClean="0"/>
              <a:t>HTML5</a:t>
            </a:r>
            <a:r>
              <a:rPr lang="zh-CN" altLang="en-US" dirty="0" smtClean="0"/>
              <a:t>标准中，框架部分除</a:t>
            </a:r>
            <a:r>
              <a:rPr lang="en-US" altLang="zh-CN" dirty="0" err="1" smtClean="0"/>
              <a:t>iframe</a:t>
            </a:r>
            <a:r>
              <a:rPr lang="zh-CN" altLang="en-US" dirty="0" smtClean="0"/>
              <a:t>标记外已经完全被删去了，附录部分仅供学习旧代码所用</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194</a:t>
            </a:fld>
            <a:endParaRPr lang="en-US" altLang="zh-CN"/>
          </a:p>
        </p:txBody>
      </p:sp>
    </p:spTree>
    <p:extLst>
      <p:ext uri="{BB962C8B-B14F-4D97-AF65-F5344CB8AC3E}">
        <p14:creationId xmlns:p14="http://schemas.microsoft.com/office/powerpoint/2010/main" val="248895695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3FDFB3-ADD8-4BCC-84FC-3E840248B1CA}" type="slidenum">
              <a:rPr lang="en-US" altLang="zh-CN"/>
              <a:pPr/>
              <a:t>197</a:t>
            </a:fld>
            <a:endParaRPr lang="en-US" altLang="zh-CN"/>
          </a:p>
        </p:txBody>
      </p:sp>
      <p:sp>
        <p:nvSpPr>
          <p:cNvPr id="1180674" name="Rectangle 2"/>
          <p:cNvSpPr>
            <a:spLocks noGrp="1" noRot="1" noChangeAspect="1" noChangeArrowheads="1" noTextEdit="1"/>
          </p:cNvSpPr>
          <p:nvPr>
            <p:ph type="sldImg"/>
          </p:nvPr>
        </p:nvSpPr>
        <p:spPr>
          <a:xfrm>
            <a:off x="65088" y="733425"/>
            <a:ext cx="6519862" cy="3668713"/>
          </a:xfrm>
          <a:ln/>
        </p:spPr>
      </p:sp>
      <p:sp>
        <p:nvSpPr>
          <p:cNvPr id="1180675" name="Rectangle 3"/>
          <p:cNvSpPr>
            <a:spLocks noGrp="1" noChangeArrowheads="1"/>
          </p:cNvSpPr>
          <p:nvPr>
            <p:ph type="body" idx="1"/>
          </p:nvPr>
        </p:nvSpPr>
        <p:spPr/>
        <p:txBody>
          <a:bodyPr/>
          <a:lstStyle/>
          <a:p>
            <a:r>
              <a:rPr lang="en-US" altLang="zh-CN"/>
              <a:t>example</a:t>
            </a:r>
            <a:r>
              <a:rPr lang="zh-CN" altLang="en-US"/>
              <a:t>见书</a:t>
            </a:r>
            <a:r>
              <a:rPr lang="en-US" altLang="zh-CN"/>
              <a:t>P152-154</a:t>
            </a:r>
            <a:r>
              <a:rPr lang="zh-CN" altLang="en-US"/>
              <a:t>实践</a:t>
            </a:r>
          </a:p>
        </p:txBody>
      </p:sp>
    </p:spTree>
    <p:extLst>
      <p:ext uri="{BB962C8B-B14F-4D97-AF65-F5344CB8AC3E}">
        <p14:creationId xmlns:p14="http://schemas.microsoft.com/office/powerpoint/2010/main" val="25296547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89E29B-6E89-4203-A314-006AD487D284}" type="slidenum">
              <a:rPr lang="en-US" altLang="zh-CN"/>
              <a:pPr/>
              <a:t>200</a:t>
            </a:fld>
            <a:endParaRPr lang="en-US" altLang="zh-CN"/>
          </a:p>
        </p:txBody>
      </p:sp>
      <p:sp>
        <p:nvSpPr>
          <p:cNvPr id="1184770" name="Rectangle 2"/>
          <p:cNvSpPr>
            <a:spLocks noGrp="1" noRot="1" noChangeAspect="1" noChangeArrowheads="1" noTextEdit="1"/>
          </p:cNvSpPr>
          <p:nvPr>
            <p:ph type="sldImg"/>
          </p:nvPr>
        </p:nvSpPr>
        <p:spPr>
          <a:xfrm>
            <a:off x="65088" y="733425"/>
            <a:ext cx="6519862" cy="3668713"/>
          </a:xfrm>
          <a:ln/>
        </p:spPr>
      </p:sp>
      <p:sp>
        <p:nvSpPr>
          <p:cNvPr id="1184771" name="Rectangle 3"/>
          <p:cNvSpPr>
            <a:spLocks noGrp="1" noChangeArrowheads="1"/>
          </p:cNvSpPr>
          <p:nvPr>
            <p:ph type="body" idx="1"/>
          </p:nvPr>
        </p:nvSpPr>
        <p:spPr/>
        <p:txBody>
          <a:bodyPr/>
          <a:lstStyle/>
          <a:p>
            <a:r>
              <a:rPr lang="en-US" altLang="zh-CN"/>
              <a:t>Netscape</a:t>
            </a:r>
            <a:r>
              <a:rPr lang="zh-CN" altLang="en-US"/>
              <a:t>不支持该内容</a:t>
            </a:r>
            <a:r>
              <a:rPr lang="en-US" altLang="zh-CN"/>
              <a:t>,Netscape</a:t>
            </a:r>
            <a:r>
              <a:rPr lang="zh-CN" altLang="en-US"/>
              <a:t>有对应的</a:t>
            </a:r>
            <a:r>
              <a:rPr lang="en-US" altLang="zh-CN"/>
              <a:t>layer</a:t>
            </a:r>
            <a:r>
              <a:rPr lang="zh-CN" altLang="en-US"/>
              <a:t>元素</a:t>
            </a:r>
          </a:p>
        </p:txBody>
      </p:sp>
    </p:spTree>
    <p:extLst>
      <p:ext uri="{BB962C8B-B14F-4D97-AF65-F5344CB8AC3E}">
        <p14:creationId xmlns:p14="http://schemas.microsoft.com/office/powerpoint/2010/main" val="5614776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A50974-5120-4AA0-BFB7-979B42077D2A}" type="slidenum">
              <a:rPr lang="en-US" altLang="zh-CN"/>
              <a:pPr/>
              <a:t>204</a:t>
            </a:fld>
            <a:endParaRPr lang="en-US" altLang="zh-CN"/>
          </a:p>
        </p:txBody>
      </p:sp>
      <p:sp>
        <p:nvSpPr>
          <p:cNvPr id="1189890" name="Rectangle 2"/>
          <p:cNvSpPr>
            <a:spLocks noGrp="1" noRot="1" noChangeAspect="1" noChangeArrowheads="1" noTextEdit="1"/>
          </p:cNvSpPr>
          <p:nvPr>
            <p:ph type="sldImg"/>
          </p:nvPr>
        </p:nvSpPr>
        <p:spPr>
          <a:xfrm>
            <a:off x="65088" y="733425"/>
            <a:ext cx="6519862" cy="3668713"/>
          </a:xfrm>
          <a:ln/>
        </p:spPr>
      </p:sp>
      <p:sp>
        <p:nvSpPr>
          <p:cNvPr id="1189891" name="Rectangle 3"/>
          <p:cNvSpPr>
            <a:spLocks noGrp="1" noChangeArrowheads="1"/>
          </p:cNvSpPr>
          <p:nvPr>
            <p:ph type="body" idx="1"/>
          </p:nvPr>
        </p:nvSpPr>
        <p:spPr/>
        <p:txBody>
          <a:bodyPr/>
          <a:lstStyle/>
          <a:p>
            <a:r>
              <a:rPr lang="en-US" altLang="zh-CN"/>
              <a:t>parent</a:t>
            </a:r>
            <a:r>
              <a:rPr lang="zh-CN" altLang="en-US"/>
              <a:t>可以用于一次更新多个框架</a:t>
            </a:r>
            <a:r>
              <a:rPr lang="en-US" altLang="zh-CN"/>
              <a:t>,</a:t>
            </a:r>
            <a:r>
              <a:rPr lang="zh-CN" altLang="en-US"/>
              <a:t>关键是更新框架集</a:t>
            </a:r>
            <a:r>
              <a:rPr lang="en-US" altLang="zh-CN"/>
              <a:t>,</a:t>
            </a:r>
            <a:r>
              <a:rPr lang="zh-CN" altLang="en-US"/>
              <a:t>要注意</a:t>
            </a:r>
            <a:r>
              <a:rPr lang="en-US" altLang="zh-CN"/>
              <a:t>,</a:t>
            </a:r>
            <a:r>
              <a:rPr lang="zh-CN" altLang="en-US"/>
              <a:t>如果</a:t>
            </a:r>
            <a:r>
              <a:rPr lang="en-US" altLang="zh-CN"/>
              <a:t>frameset</a:t>
            </a:r>
            <a:r>
              <a:rPr lang="zh-CN" altLang="en-US"/>
              <a:t>不是在另一个文件中</a:t>
            </a:r>
            <a:r>
              <a:rPr lang="en-US" altLang="zh-CN"/>
              <a:t>,</a:t>
            </a:r>
            <a:r>
              <a:rPr lang="zh-CN" altLang="en-US"/>
              <a:t>则</a:t>
            </a:r>
            <a:r>
              <a:rPr lang="en-US" altLang="zh-CN"/>
              <a:t>_top==_parent</a:t>
            </a:r>
          </a:p>
        </p:txBody>
      </p:sp>
    </p:spTree>
    <p:extLst>
      <p:ext uri="{BB962C8B-B14F-4D97-AF65-F5344CB8AC3E}">
        <p14:creationId xmlns:p14="http://schemas.microsoft.com/office/powerpoint/2010/main" val="30195768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从这个部分开始我们真正进入</a:t>
            </a:r>
            <a:r>
              <a:rPr lang="en-US" altLang="zh-CN" dirty="0" smtClean="0"/>
              <a:t>HTML</a:t>
            </a:r>
            <a:r>
              <a:rPr lang="zh-CN" altLang="en-US" dirty="0" smtClean="0"/>
              <a:t>代码</a:t>
            </a:r>
            <a:r>
              <a:rPr lang="zh-CN" altLang="en-US" baseline="0" dirty="0" smtClean="0"/>
              <a:t>的部分</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16</a:t>
            </a:fld>
            <a:endParaRPr lang="en-US" altLang="zh-CN"/>
          </a:p>
        </p:txBody>
      </p:sp>
    </p:spTree>
    <p:extLst>
      <p:ext uri="{BB962C8B-B14F-4D97-AF65-F5344CB8AC3E}">
        <p14:creationId xmlns:p14="http://schemas.microsoft.com/office/powerpoint/2010/main" val="12058000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2.4</a:t>
            </a:r>
          </a:p>
          <a:p>
            <a:endParaRPr lang="en-US" altLang="zh-CN" dirty="0" smtClean="0"/>
          </a:p>
          <a:p>
            <a:r>
              <a:rPr lang="zh-CN" altLang="en-US" dirty="0" smtClean="0"/>
              <a:t>这边回顾一下</a:t>
            </a:r>
            <a:r>
              <a:rPr lang="en-US" altLang="zh-CN" dirty="0" smtClean="0"/>
              <a:t>HTML</a:t>
            </a:r>
            <a:r>
              <a:rPr lang="zh-CN" altLang="en-US" dirty="0" smtClean="0"/>
              <a:t>作为标记语言的基本语法</a:t>
            </a:r>
            <a:endParaRPr lang="en-US" altLang="zh-CN" dirty="0" smtClean="0"/>
          </a:p>
          <a:p>
            <a:r>
              <a:rPr lang="zh-CN" altLang="en-US" dirty="0" smtClean="0"/>
              <a:t>下面这行是</a:t>
            </a:r>
            <a:r>
              <a:rPr lang="en-US" altLang="zh-CN" dirty="0" smtClean="0"/>
              <a:t>XHTML</a:t>
            </a:r>
            <a:r>
              <a:rPr lang="zh-CN" altLang="en-US" dirty="0" smtClean="0"/>
              <a:t>对于空元素的写法，请注意在</a:t>
            </a:r>
            <a:r>
              <a:rPr lang="en-US" altLang="zh-CN" dirty="0" smtClean="0"/>
              <a:t>HTML5</a:t>
            </a:r>
            <a:r>
              <a:rPr lang="zh-CN" altLang="en-US" dirty="0" smtClean="0"/>
              <a:t>规范中，最后的那个</a:t>
            </a:r>
            <a:r>
              <a:rPr lang="en-US" altLang="zh-CN" dirty="0" smtClean="0"/>
              <a:t>/</a:t>
            </a:r>
            <a:r>
              <a:rPr lang="zh-CN" altLang="en-US" dirty="0" smtClean="0"/>
              <a:t>是不需要的</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17</a:t>
            </a:fld>
            <a:endParaRPr lang="en-US" altLang="zh-CN"/>
          </a:p>
        </p:txBody>
      </p:sp>
    </p:spTree>
    <p:extLst>
      <p:ext uri="{BB962C8B-B14F-4D97-AF65-F5344CB8AC3E}">
        <p14:creationId xmlns:p14="http://schemas.microsoft.com/office/powerpoint/2010/main" val="40208080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除了单个元素之外，多个元素可以进行嵌套</a:t>
            </a:r>
            <a:endParaRPr lang="en-US" altLang="zh-CN" dirty="0" smtClean="0"/>
          </a:p>
          <a:p>
            <a:endParaRPr lang="en-US" altLang="zh-CN" dirty="0" smtClean="0"/>
          </a:p>
          <a:p>
            <a:r>
              <a:rPr lang="zh-CN" altLang="en-US" dirty="0" smtClean="0"/>
              <a:t>嵌套后的元素可以映射成一个树形结构，这点非常重要，后面我们会讲到，</a:t>
            </a:r>
            <a:r>
              <a:rPr lang="en-US" altLang="zh-CN" dirty="0" smtClean="0"/>
              <a:t>CSS</a:t>
            </a:r>
            <a:r>
              <a:rPr lang="zh-CN" altLang="en-US" dirty="0" smtClean="0"/>
              <a:t>就是基于这个树形结构来进行元素的选择的</a:t>
            </a:r>
            <a:endParaRPr lang="en-US" altLang="zh-CN" dirty="0" smtClean="0"/>
          </a:p>
          <a:p>
            <a:endParaRPr lang="en-US" altLang="zh-CN" dirty="0" smtClean="0"/>
          </a:p>
          <a:p>
            <a:r>
              <a:rPr lang="zh-CN" altLang="en-US" dirty="0" smtClean="0"/>
              <a:t>元素的嵌套以及元素与树的映射</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18</a:t>
            </a:fld>
            <a:endParaRPr lang="en-US" altLang="zh-CN"/>
          </a:p>
        </p:txBody>
      </p:sp>
    </p:spTree>
    <p:extLst>
      <p:ext uri="{BB962C8B-B14F-4D97-AF65-F5344CB8AC3E}">
        <p14:creationId xmlns:p14="http://schemas.microsoft.com/office/powerpoint/2010/main" val="1311988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元素嵌套时必须要正确，不能产生交叉</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19</a:t>
            </a:fld>
            <a:endParaRPr lang="en-US" altLang="zh-CN"/>
          </a:p>
        </p:txBody>
      </p:sp>
    </p:spTree>
    <p:extLst>
      <p:ext uri="{BB962C8B-B14F-4D97-AF65-F5344CB8AC3E}">
        <p14:creationId xmlns:p14="http://schemas.microsoft.com/office/powerpoint/2010/main" val="37324849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这里我们终于第一次看到了代码。如果要更实战，完全可以第一页就是</a:t>
            </a:r>
            <a:r>
              <a:rPr lang="en-US" altLang="zh-CN" dirty="0" smtClean="0"/>
              <a:t>Hello World</a:t>
            </a:r>
            <a:r>
              <a:rPr lang="zh-CN" altLang="en-US" dirty="0" smtClean="0"/>
              <a:t>，但要体系更完整，冗长的序论是必要的</a:t>
            </a:r>
            <a:endParaRPr lang="en-US" altLang="zh-CN" dirty="0" smtClean="0"/>
          </a:p>
          <a:p>
            <a:endParaRPr lang="en-US" altLang="zh-CN" dirty="0" smtClean="0"/>
          </a:p>
          <a:p>
            <a:r>
              <a:rPr lang="zh-CN" altLang="en-US" dirty="0" smtClean="0"/>
              <a:t>我们课程中所有</a:t>
            </a:r>
            <a:r>
              <a:rPr lang="en-US" altLang="zh-CN" dirty="0" smtClean="0"/>
              <a:t>Sample</a:t>
            </a:r>
            <a:r>
              <a:rPr lang="zh-CN" altLang="en-US" dirty="0" smtClean="0"/>
              <a:t>已根据</a:t>
            </a:r>
            <a:r>
              <a:rPr lang="en-US" altLang="zh-CN" dirty="0" smtClean="0"/>
              <a:t>HTML5</a:t>
            </a:r>
            <a:r>
              <a:rPr lang="zh-CN" altLang="en-US" dirty="0" smtClean="0"/>
              <a:t>最新标准重新实现。</a:t>
            </a:r>
            <a:endParaRPr lang="en-US" altLang="zh-CN" dirty="0" smtClean="0"/>
          </a:p>
          <a:p>
            <a:endParaRPr lang="en-US" altLang="zh-CN" dirty="0" smtClean="0"/>
          </a:p>
          <a:p>
            <a:r>
              <a:rPr lang="en-US" altLang="zh-CN" dirty="0" smtClean="0"/>
              <a:t>HTML</a:t>
            </a:r>
            <a:r>
              <a:rPr lang="zh-CN" altLang="en-US" dirty="0" smtClean="0"/>
              <a:t>最早被发明出来就是为了组织科学文本，最基础的就是在一个页面中放置若干文字；其次是把多个页面链接起来。</a:t>
            </a:r>
            <a:endParaRPr lang="en-US" altLang="zh-CN" dirty="0" smtClean="0"/>
          </a:p>
          <a:p>
            <a:r>
              <a:rPr lang="zh-CN" altLang="en-US" dirty="0" smtClean="0"/>
              <a:t>我们先看第一个任务，第二个任务会在超链接部分来讲。</a:t>
            </a:r>
            <a:endParaRPr lang="en-US" altLang="zh-CN" dirty="0" smtClean="0"/>
          </a:p>
          <a:p>
            <a:endParaRPr lang="en-US" altLang="zh-CN" dirty="0" smtClean="0"/>
          </a:p>
          <a:p>
            <a:r>
              <a:rPr lang="zh-CN" altLang="en-US" dirty="0" smtClean="0"/>
              <a:t>一般程序设计语言都会以</a:t>
            </a:r>
            <a:r>
              <a:rPr lang="en-US" altLang="zh-CN" dirty="0" smtClean="0"/>
              <a:t>Hello World</a:t>
            </a:r>
            <a:r>
              <a:rPr lang="zh-CN" altLang="en-US" dirty="0" smtClean="0"/>
              <a:t>来演示最小集，左边就是</a:t>
            </a:r>
            <a:r>
              <a:rPr lang="en-US" altLang="zh-CN" dirty="0" smtClean="0"/>
              <a:t>HTML</a:t>
            </a:r>
            <a:r>
              <a:rPr lang="zh-CN" altLang="en-US" dirty="0" smtClean="0"/>
              <a:t>的</a:t>
            </a:r>
            <a:r>
              <a:rPr lang="en-US" altLang="zh-CN" dirty="0" smtClean="0"/>
              <a:t>Hello World</a:t>
            </a:r>
            <a:r>
              <a:rPr lang="zh-CN" altLang="en-US" dirty="0" smtClean="0"/>
              <a:t>代码，其实理论上还能更简洁，什么标记都不要，只留下</a:t>
            </a:r>
            <a:r>
              <a:rPr lang="en-US" altLang="zh-CN" dirty="0" smtClean="0"/>
              <a:t>Hello World</a:t>
            </a:r>
            <a:r>
              <a:rPr lang="zh-CN" altLang="en-US" dirty="0" smtClean="0"/>
              <a:t>。但一般还是会保留这些内容，在</a:t>
            </a:r>
            <a:r>
              <a:rPr lang="en-US" altLang="zh-CN" dirty="0" smtClean="0"/>
              <a:t>W3C</a:t>
            </a:r>
            <a:r>
              <a:rPr lang="zh-CN" altLang="en-US" dirty="0" smtClean="0"/>
              <a:t>和</a:t>
            </a:r>
            <a:r>
              <a:rPr lang="en-US" altLang="zh-CN" dirty="0" smtClean="0"/>
              <a:t>WHATWG</a:t>
            </a:r>
            <a:r>
              <a:rPr lang="zh-CN" altLang="en-US" dirty="0" smtClean="0"/>
              <a:t>的</a:t>
            </a:r>
            <a:r>
              <a:rPr lang="en-US" altLang="zh-CN" dirty="0" smtClean="0"/>
              <a:t>Hello World</a:t>
            </a:r>
            <a:r>
              <a:rPr lang="zh-CN" altLang="en-US" dirty="0" smtClean="0"/>
              <a:t>页面中涵盖了更多的元素和特性，我们这边略去了。</a:t>
            </a:r>
            <a:endParaRPr lang="en-US" altLang="zh-CN" dirty="0" smtClean="0"/>
          </a:p>
          <a:p>
            <a:endParaRPr lang="en-US" altLang="zh-CN" dirty="0" smtClean="0"/>
          </a:p>
          <a:p>
            <a:r>
              <a:rPr lang="zh-CN" altLang="en-US" dirty="0" smtClean="0"/>
              <a:t>总之，理论上讲，</a:t>
            </a:r>
            <a:r>
              <a:rPr lang="en-US" altLang="zh-CN" dirty="0" smtClean="0"/>
              <a:t>html</a:t>
            </a:r>
            <a:r>
              <a:rPr lang="zh-CN" altLang="en-US" dirty="0" smtClean="0"/>
              <a:t>、</a:t>
            </a:r>
            <a:r>
              <a:rPr lang="en-US" altLang="zh-CN" dirty="0" smtClean="0"/>
              <a:t>head</a:t>
            </a:r>
            <a:r>
              <a:rPr lang="zh-CN" altLang="en-US" dirty="0" smtClean="0"/>
              <a:t>、</a:t>
            </a:r>
            <a:r>
              <a:rPr lang="en-US" altLang="zh-CN" dirty="0" smtClean="0"/>
              <a:t>body</a:t>
            </a:r>
            <a:r>
              <a:rPr lang="zh-CN" altLang="en-US" dirty="0" smtClean="0"/>
              <a:t>元素都不是必须的，甚至</a:t>
            </a:r>
            <a:r>
              <a:rPr lang="en-US" altLang="zh-CN" dirty="0" smtClean="0"/>
              <a:t>title</a:t>
            </a:r>
            <a:r>
              <a:rPr lang="zh-CN" altLang="en-US" dirty="0" smtClean="0"/>
              <a:t>元素在某些情况下也是可选的（在原有</a:t>
            </a:r>
            <a:r>
              <a:rPr lang="en-US" altLang="zh-CN" dirty="0" err="1" smtClean="0"/>
              <a:t>xhtml</a:t>
            </a:r>
            <a:r>
              <a:rPr lang="zh-CN" altLang="en-US" dirty="0" smtClean="0"/>
              <a:t>规范中，要求必须有，且必须是</a:t>
            </a:r>
            <a:r>
              <a:rPr lang="en-US" altLang="zh-CN" dirty="0" smtClean="0"/>
              <a:t>head</a:t>
            </a:r>
            <a:r>
              <a:rPr lang="zh-CN" altLang="en-US" dirty="0" smtClean="0"/>
              <a:t>的第一个子元素）</a:t>
            </a:r>
            <a:endParaRPr lang="en-US" altLang="zh-CN" dirty="0" smtClean="0"/>
          </a:p>
          <a:p>
            <a:endParaRPr lang="en-US" altLang="zh-CN" dirty="0" smtClean="0"/>
          </a:p>
          <a:p>
            <a:r>
              <a:rPr lang="zh-CN" altLang="en-US" dirty="0" smtClean="0"/>
              <a:t>右边就是左边代码在浏览器中的效果，注意</a:t>
            </a:r>
            <a:r>
              <a:rPr lang="en-US" altLang="zh-CN" dirty="0" smtClean="0"/>
              <a:t>head</a:t>
            </a:r>
            <a:r>
              <a:rPr lang="zh-CN" altLang="en-US" dirty="0" smtClean="0"/>
              <a:t>部分中的</a:t>
            </a:r>
            <a:r>
              <a:rPr lang="en-US" altLang="zh-CN" dirty="0" smtClean="0"/>
              <a:t>title</a:t>
            </a:r>
            <a:r>
              <a:rPr lang="zh-CN" altLang="en-US" dirty="0" smtClean="0"/>
              <a:t>会出现在页面标签上，而不是出现在页面正文中。而</a:t>
            </a:r>
            <a:r>
              <a:rPr lang="en-US" altLang="zh-CN" dirty="0" smtClean="0"/>
              <a:t>body</a:t>
            </a:r>
            <a:r>
              <a:rPr lang="zh-CN" altLang="en-US" dirty="0" smtClean="0"/>
              <a:t>中的</a:t>
            </a:r>
            <a:r>
              <a:rPr lang="en-US" altLang="zh-CN" dirty="0" smtClean="0"/>
              <a:t>Hello World</a:t>
            </a:r>
            <a:r>
              <a:rPr lang="zh-CN" altLang="en-US" dirty="0" smtClean="0"/>
              <a:t>则会出现在窗口中。</a:t>
            </a:r>
            <a:endParaRPr lang="en-US" altLang="zh-CN" dirty="0" smtClean="0"/>
          </a:p>
          <a:p>
            <a:r>
              <a:rPr lang="zh-CN" altLang="en-US" dirty="0" smtClean="0"/>
              <a:t>一般来说，</a:t>
            </a:r>
            <a:r>
              <a:rPr lang="en-US" altLang="zh-CN" dirty="0" smtClean="0"/>
              <a:t>head</a:t>
            </a:r>
            <a:r>
              <a:rPr lang="zh-CN" altLang="en-US" dirty="0" smtClean="0"/>
              <a:t>中的部分属于元数据，不会出现在窗口中；而</a:t>
            </a:r>
            <a:r>
              <a:rPr lang="en-US" altLang="zh-CN" dirty="0" smtClean="0"/>
              <a:t>body</a:t>
            </a:r>
            <a:r>
              <a:rPr lang="zh-CN" altLang="en-US" dirty="0" smtClean="0"/>
              <a:t>中的是内容，会出现在窗口中。</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20</a:t>
            </a:fld>
            <a:endParaRPr lang="en-US" altLang="zh-CN"/>
          </a:p>
        </p:txBody>
      </p:sp>
    </p:spTree>
    <p:extLst>
      <p:ext uri="{BB962C8B-B14F-4D97-AF65-F5344CB8AC3E}">
        <p14:creationId xmlns:p14="http://schemas.microsoft.com/office/powerpoint/2010/main" val="1944827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a:t>
            </a:fld>
            <a:endParaRPr lang="en-US" altLang="zh-CN" dirty="0"/>
          </a:p>
        </p:txBody>
      </p:sp>
    </p:spTree>
    <p:extLst>
      <p:ext uri="{BB962C8B-B14F-4D97-AF65-F5344CB8AC3E}">
        <p14:creationId xmlns:p14="http://schemas.microsoft.com/office/powerpoint/2010/main" val="35926542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下面我们进一步来详细解释下</a:t>
            </a:r>
            <a:r>
              <a:rPr lang="en-US" altLang="zh-CN" dirty="0" smtClean="0"/>
              <a:t>HTML5</a:t>
            </a:r>
            <a:r>
              <a:rPr lang="zh-CN" altLang="en-US" dirty="0" smtClean="0"/>
              <a:t>对刚才最简单代码的一些规定。</a:t>
            </a:r>
            <a:endParaRPr lang="en-US" altLang="zh-CN" dirty="0" smtClean="0"/>
          </a:p>
          <a:p>
            <a:r>
              <a:rPr lang="en-US" altLang="zh-CN" dirty="0" smtClean="0"/>
              <a:t>HTML5</a:t>
            </a:r>
            <a:r>
              <a:rPr lang="zh-CN" altLang="en-US" dirty="0" smtClean="0"/>
              <a:t>改变了原来</a:t>
            </a:r>
            <a:r>
              <a:rPr lang="en-US" altLang="zh-CN" dirty="0" smtClean="0"/>
              <a:t>XHTML</a:t>
            </a:r>
            <a:r>
              <a:rPr lang="zh-CN" altLang="en-US" dirty="0" smtClean="0"/>
              <a:t>对文档类型声明的复杂定义，给出了简洁的文档类型声明（也是因为不再受</a:t>
            </a:r>
            <a:r>
              <a:rPr lang="en-US" altLang="zh-CN" dirty="0" smtClean="0"/>
              <a:t>SGML</a:t>
            </a:r>
            <a:r>
              <a:rPr lang="zh-CN" altLang="en-US" dirty="0" smtClean="0"/>
              <a:t>或</a:t>
            </a:r>
            <a:r>
              <a:rPr lang="en-US" altLang="zh-CN" dirty="0" smtClean="0"/>
              <a:t>XML</a:t>
            </a:r>
            <a:r>
              <a:rPr lang="zh-CN" altLang="en-US" dirty="0" smtClean="0"/>
              <a:t>的束缚），文档类型声明仅表示该文档为</a:t>
            </a:r>
            <a:r>
              <a:rPr lang="en-US" altLang="zh-CN" dirty="0" smtClean="0"/>
              <a:t>HTML</a:t>
            </a:r>
            <a:r>
              <a:rPr lang="zh-CN" altLang="en-US" dirty="0" smtClean="0"/>
              <a:t>文档</a:t>
            </a:r>
            <a:endParaRPr lang="en-US" altLang="zh-CN" dirty="0" smtClean="0"/>
          </a:p>
          <a:p>
            <a:r>
              <a:rPr lang="zh-CN" altLang="en-US" dirty="0" smtClean="0"/>
              <a:t>我们还是强烈建议最开始一定要有文档类型声明，主要是为了向前兼容，防止浏览器进入怪异模式（</a:t>
            </a:r>
            <a:r>
              <a:rPr lang="en-US" altLang="zh-CN" dirty="0" smtClean="0"/>
              <a:t>quirk mode</a:t>
            </a:r>
            <a:r>
              <a:rPr lang="zh-CN" altLang="en-US" dirty="0" smtClean="0"/>
              <a:t>），</a:t>
            </a:r>
            <a:r>
              <a:rPr lang="en-US" altLang="zh-CN" dirty="0" smtClean="0"/>
              <a:t>CSS</a:t>
            </a:r>
            <a:r>
              <a:rPr lang="zh-CN" altLang="en-US" dirty="0" smtClean="0"/>
              <a:t>一讲中会再次提到这个问题</a:t>
            </a:r>
            <a:endParaRPr lang="en-US" altLang="zh-CN" dirty="0" smtClean="0"/>
          </a:p>
          <a:p>
            <a:endParaRPr lang="en-US" altLang="zh-CN" dirty="0" smtClean="0"/>
          </a:p>
          <a:p>
            <a:r>
              <a:rPr lang="zh-CN" altLang="en-US" dirty="0" smtClean="0"/>
              <a:t>文档类型声明后应该有唯一的根元素</a:t>
            </a:r>
            <a:r>
              <a:rPr lang="en-US" altLang="zh-CN" dirty="0" smtClean="0"/>
              <a:t>HTML</a:t>
            </a:r>
            <a:r>
              <a:rPr lang="zh-CN" altLang="en-US" dirty="0" smtClean="0"/>
              <a:t>，下面有两个子元素</a:t>
            </a:r>
            <a:r>
              <a:rPr lang="en-US" altLang="zh-CN" dirty="0" smtClean="0"/>
              <a:t>head</a:t>
            </a:r>
            <a:r>
              <a:rPr lang="zh-CN" altLang="en-US" dirty="0" smtClean="0"/>
              <a:t>和</a:t>
            </a:r>
            <a:r>
              <a:rPr lang="en-US" altLang="zh-CN" dirty="0" smtClean="0"/>
              <a:t>body</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21</a:t>
            </a:fld>
            <a:endParaRPr lang="en-US" altLang="zh-CN"/>
          </a:p>
        </p:txBody>
      </p:sp>
    </p:spTree>
    <p:extLst>
      <p:ext uri="{BB962C8B-B14F-4D97-AF65-F5344CB8AC3E}">
        <p14:creationId xmlns:p14="http://schemas.microsoft.com/office/powerpoint/2010/main" val="15544708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A035AE-76A2-42BE-9FB5-1D4B9E9348EC}" type="slidenum">
              <a:rPr lang="en-US" altLang="zh-CN"/>
              <a:pPr/>
              <a:t>24</a:t>
            </a:fld>
            <a:endParaRPr lang="en-US" altLang="zh-CN"/>
          </a:p>
        </p:txBody>
      </p:sp>
      <p:sp>
        <p:nvSpPr>
          <p:cNvPr id="1005570" name="Rectangle 2"/>
          <p:cNvSpPr>
            <a:spLocks noGrp="1" noRot="1" noChangeAspect="1" noChangeArrowheads="1" noTextEdit="1"/>
          </p:cNvSpPr>
          <p:nvPr>
            <p:ph type="sldImg"/>
          </p:nvPr>
        </p:nvSpPr>
        <p:spPr>
          <a:xfrm>
            <a:off x="65088" y="733425"/>
            <a:ext cx="6519862" cy="3668713"/>
          </a:xfrm>
          <a:ln/>
        </p:spPr>
      </p:sp>
      <p:sp>
        <p:nvSpPr>
          <p:cNvPr id="1005571" name="Rectangle 3"/>
          <p:cNvSpPr>
            <a:spLocks noGrp="1" noChangeArrowheads="1"/>
          </p:cNvSpPr>
          <p:nvPr>
            <p:ph type="body" idx="1"/>
          </p:nvPr>
        </p:nvSpPr>
        <p:spPr/>
        <p:txBody>
          <a:bodyPr/>
          <a:lstStyle/>
          <a:p>
            <a:r>
              <a:rPr lang="en-US" altLang="zh-CN" dirty="0" smtClean="0"/>
              <a:t>Hello world</a:t>
            </a:r>
            <a:r>
              <a:rPr lang="zh-CN" altLang="en-US" dirty="0" smtClean="0"/>
              <a:t>之后总归要设法多输出一些文字，这个很简单，只要把</a:t>
            </a:r>
            <a:r>
              <a:rPr lang="en-US" altLang="zh-CN" dirty="0" smtClean="0"/>
              <a:t>Hello world</a:t>
            </a:r>
            <a:r>
              <a:rPr lang="zh-CN" altLang="en-US" dirty="0" smtClean="0"/>
              <a:t>替换为你想要的文字就好。</a:t>
            </a:r>
            <a:endParaRPr lang="en-US" altLang="zh-CN" dirty="0" smtClean="0"/>
          </a:p>
          <a:p>
            <a:endParaRPr lang="en-US" altLang="zh-CN" dirty="0" smtClean="0"/>
          </a:p>
          <a:p>
            <a:r>
              <a:rPr lang="zh-CN" altLang="en-US" dirty="0" smtClean="0"/>
              <a:t>左边是代码，右边是在浏览器中的显示。</a:t>
            </a:r>
            <a:endParaRPr lang="en-US" altLang="zh-CN" dirty="0" smtClean="0"/>
          </a:p>
          <a:p>
            <a:endParaRPr lang="en-US" altLang="zh-CN" dirty="0" smtClean="0"/>
          </a:p>
          <a:p>
            <a:r>
              <a:rPr lang="zh-CN" altLang="en-US" dirty="0" smtClean="0"/>
              <a:t>这段文字是有名的</a:t>
            </a:r>
            <a:r>
              <a:rPr lang="en-US" altLang="zh-CN" dirty="0" smtClean="0"/>
              <a:t>, Lorem ipsum</a:t>
            </a:r>
            <a:r>
              <a:rPr lang="zh-CN" altLang="en-US" dirty="0" smtClean="0"/>
              <a:t>，值得提一句。</a:t>
            </a:r>
            <a:endParaRPr lang="en-US" altLang="zh-CN" dirty="0" smtClean="0"/>
          </a:p>
          <a:p>
            <a:endParaRPr lang="en-US" altLang="zh-CN" dirty="0" smtClean="0"/>
          </a:p>
          <a:p>
            <a:r>
              <a:rPr lang="en-US" altLang="zh-CN" dirty="0" smtClean="0"/>
              <a:t>In publishing and graphic design, Lorem ipsum is a placeholder text commonly used to demonstrate the visual form of a document or a typeface without relying on meaningful content. Lorem ipsum may be used before final copy is available, but it may also be used to temporarily replace copy in a process called </a:t>
            </a:r>
            <a:r>
              <a:rPr lang="en-US" altLang="zh-CN" dirty="0" err="1" smtClean="0"/>
              <a:t>greeking</a:t>
            </a:r>
            <a:r>
              <a:rPr lang="en-US" altLang="zh-CN" dirty="0" smtClean="0"/>
              <a:t>, which allows designers to consider form without the meaning of the text influencing the design.</a:t>
            </a:r>
          </a:p>
          <a:p>
            <a:endParaRPr lang="en-US" altLang="zh-CN" dirty="0" smtClean="0"/>
          </a:p>
          <a:p>
            <a:r>
              <a:rPr lang="en-US" altLang="zh-CN" dirty="0" smtClean="0">
                <a:hlinkClick r:id="rId3"/>
              </a:rPr>
              <a:t>https://en.wikipedia.org/wiki/Lorem_ipsum</a:t>
            </a:r>
            <a:endParaRPr lang="zh-CN" altLang="zh-CN" dirty="0"/>
          </a:p>
        </p:txBody>
      </p:sp>
    </p:spTree>
    <p:extLst>
      <p:ext uri="{BB962C8B-B14F-4D97-AF65-F5344CB8AC3E}">
        <p14:creationId xmlns:p14="http://schemas.microsoft.com/office/powerpoint/2010/main" val="359900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D981A1-743C-43B2-85E0-33E56EE98E69}" type="slidenum">
              <a:rPr lang="en-US" altLang="zh-CN"/>
              <a:pPr/>
              <a:t>25</a:t>
            </a:fld>
            <a:endParaRPr lang="en-US" altLang="zh-CN"/>
          </a:p>
        </p:txBody>
      </p:sp>
      <p:sp>
        <p:nvSpPr>
          <p:cNvPr id="1007618" name="Rectangle 2"/>
          <p:cNvSpPr>
            <a:spLocks noGrp="1" noRot="1" noChangeAspect="1" noChangeArrowheads="1" noTextEdit="1"/>
          </p:cNvSpPr>
          <p:nvPr>
            <p:ph type="sldImg"/>
          </p:nvPr>
        </p:nvSpPr>
        <p:spPr>
          <a:xfrm>
            <a:off x="65088" y="733425"/>
            <a:ext cx="6519862" cy="3668713"/>
          </a:xfrm>
          <a:ln/>
        </p:spPr>
      </p:sp>
      <p:sp>
        <p:nvSpPr>
          <p:cNvPr id="1007619" name="Rectangle 3"/>
          <p:cNvSpPr>
            <a:spLocks noGrp="1" noChangeArrowheads="1"/>
          </p:cNvSpPr>
          <p:nvPr>
            <p:ph type="body" idx="1"/>
          </p:nvPr>
        </p:nvSpPr>
        <p:spPr/>
        <p:txBody>
          <a:bodyPr/>
          <a:lstStyle/>
          <a:p>
            <a:r>
              <a:rPr lang="zh-CN" altLang="en-US" dirty="0" smtClean="0"/>
              <a:t>前面的例子中只有一段文字，如果希望有多段文字，或者文字中希望有换行怎么办呢？</a:t>
            </a:r>
            <a:endParaRPr lang="en-US" altLang="zh-CN" dirty="0" smtClean="0"/>
          </a:p>
          <a:p>
            <a:r>
              <a:rPr lang="zh-CN" altLang="en-US" dirty="0" smtClean="0"/>
              <a:t>我们第一个直觉是把源代码的文字分段，毕竟前面两个例子的经验告诉我们，所见即所得么</a:t>
            </a:r>
            <a:endParaRPr lang="zh-CN" altLang="en-US" dirty="0"/>
          </a:p>
        </p:txBody>
      </p:sp>
    </p:spTree>
    <p:extLst>
      <p:ext uri="{BB962C8B-B14F-4D97-AF65-F5344CB8AC3E}">
        <p14:creationId xmlns:p14="http://schemas.microsoft.com/office/powerpoint/2010/main" val="2666135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然而实际情况是根本不会分段。</a:t>
            </a:r>
            <a:endParaRPr lang="en-US" altLang="zh-CN" dirty="0" smtClean="0"/>
          </a:p>
          <a:p>
            <a:r>
              <a:rPr lang="zh-CN" altLang="en-US" dirty="0" smtClean="0"/>
              <a:t>左边是代码</a:t>
            </a:r>
            <a:r>
              <a:rPr lang="en-US" altLang="zh-CN" dirty="0" smtClean="0"/>
              <a:t>sample2</a:t>
            </a:r>
            <a:r>
              <a:rPr lang="zh-CN" altLang="en-US" dirty="0" smtClean="0"/>
              <a:t>在浏览器中的显示，右边是源代码分段的</a:t>
            </a:r>
            <a:r>
              <a:rPr lang="en-US" altLang="zh-CN" dirty="0" smtClean="0"/>
              <a:t>sample3</a:t>
            </a:r>
            <a:r>
              <a:rPr lang="zh-CN" altLang="en-US" dirty="0" smtClean="0"/>
              <a:t>的显示，我们会发现一模一样。</a:t>
            </a:r>
            <a:endParaRPr lang="en-US" altLang="zh-CN" dirty="0" smtClean="0"/>
          </a:p>
          <a:p>
            <a:endParaRPr lang="en-US" altLang="zh-CN" dirty="0" smtClean="0"/>
          </a:p>
          <a:p>
            <a:r>
              <a:rPr lang="zh-CN" altLang="en-US" dirty="0" smtClean="0"/>
              <a:t>简单来说，浏览器在显示的时候，会把正文中所有的回车换行等全部去掉。在老的某些浏览器中，空格和</a:t>
            </a:r>
            <a:r>
              <a:rPr lang="en-US" altLang="zh-CN" dirty="0" smtClean="0"/>
              <a:t>tab</a:t>
            </a:r>
            <a:r>
              <a:rPr lang="zh-CN" altLang="en-US" dirty="0" smtClean="0"/>
              <a:t>键甚至也会被合并处理。</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26</a:t>
            </a:fld>
            <a:endParaRPr lang="en-US" altLang="zh-CN"/>
          </a:p>
        </p:txBody>
      </p:sp>
    </p:spTree>
    <p:extLst>
      <p:ext uri="{BB962C8B-B14F-4D97-AF65-F5344CB8AC3E}">
        <p14:creationId xmlns:p14="http://schemas.microsoft.com/office/powerpoint/2010/main" val="1791797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a:t>
            </a:r>
            <a:r>
              <a:rPr lang="en-US" altLang="zh-CN" dirty="0" smtClean="0"/>
              <a:t>HTML</a:t>
            </a:r>
            <a:r>
              <a:rPr lang="zh-CN" altLang="en-US" dirty="0" smtClean="0"/>
              <a:t>中，如果希望在正文中换行，可以在希望换行的地方加入空元素</a:t>
            </a:r>
            <a:r>
              <a:rPr lang="en-US" altLang="zh-CN" dirty="0" smtClean="0"/>
              <a:t>&lt;</a:t>
            </a:r>
            <a:r>
              <a:rPr lang="en-US" altLang="zh-CN" dirty="0" err="1" smtClean="0"/>
              <a:t>br</a:t>
            </a:r>
            <a:r>
              <a:rPr lang="en-US" altLang="zh-CN" dirty="0" smtClean="0"/>
              <a:t>&gt;</a:t>
            </a:r>
            <a:r>
              <a:rPr lang="zh-CN" altLang="en-US" dirty="0" smtClean="0"/>
              <a:t>，所谓空元素就是只有开始元素，没有结束元素，也就是没有内容的元素。</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27</a:t>
            </a:fld>
            <a:endParaRPr lang="en-US" altLang="zh-CN"/>
          </a:p>
        </p:txBody>
      </p:sp>
    </p:spTree>
    <p:extLst>
      <p:ext uri="{BB962C8B-B14F-4D97-AF65-F5344CB8AC3E}">
        <p14:creationId xmlns:p14="http://schemas.microsoft.com/office/powerpoint/2010/main" val="18086864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这个是使用</a:t>
            </a:r>
            <a:r>
              <a:rPr lang="en-US" altLang="zh-CN" dirty="0" smtClean="0"/>
              <a:t>&lt;</a:t>
            </a:r>
            <a:r>
              <a:rPr lang="en-US" altLang="zh-CN" dirty="0" err="1" smtClean="0"/>
              <a:t>br</a:t>
            </a:r>
            <a:r>
              <a:rPr lang="en-US" altLang="zh-CN" dirty="0" smtClean="0"/>
              <a:t>&gt;</a:t>
            </a:r>
            <a:r>
              <a:rPr lang="zh-CN" altLang="en-US" dirty="0" smtClean="0"/>
              <a:t>和没有使用</a:t>
            </a:r>
            <a:r>
              <a:rPr lang="en-US" altLang="zh-CN" dirty="0" smtClean="0"/>
              <a:t>&lt;</a:t>
            </a:r>
            <a:r>
              <a:rPr lang="en-US" altLang="zh-CN" dirty="0" err="1" smtClean="0"/>
              <a:t>br</a:t>
            </a:r>
            <a:r>
              <a:rPr lang="en-US" altLang="zh-CN" dirty="0" smtClean="0"/>
              <a:t>&gt;</a:t>
            </a:r>
            <a:r>
              <a:rPr lang="zh-CN" altLang="en-US" dirty="0" smtClean="0"/>
              <a:t>的例子对比，右边使用了</a:t>
            </a:r>
            <a:r>
              <a:rPr lang="en-US" altLang="zh-CN" dirty="0" smtClean="0"/>
              <a:t>&lt;</a:t>
            </a:r>
            <a:r>
              <a:rPr lang="en-US" altLang="zh-CN" dirty="0" err="1" smtClean="0"/>
              <a:t>br</a:t>
            </a:r>
            <a:r>
              <a:rPr lang="en-US" altLang="zh-CN" dirty="0" smtClean="0"/>
              <a:t>&gt;</a:t>
            </a:r>
            <a:r>
              <a:rPr lang="zh-CN" altLang="en-US" dirty="0" smtClean="0"/>
              <a:t>后，浏览器就按照我们的意愿换行了。</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28</a:t>
            </a:fld>
            <a:endParaRPr lang="en-US" altLang="zh-CN"/>
          </a:p>
        </p:txBody>
      </p:sp>
    </p:spTree>
    <p:extLst>
      <p:ext uri="{BB962C8B-B14F-4D97-AF65-F5344CB8AC3E}">
        <p14:creationId xmlns:p14="http://schemas.microsoft.com/office/powerpoint/2010/main" val="36859312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前面我们介绍了</a:t>
            </a:r>
            <a:r>
              <a:rPr lang="en-US" altLang="zh-CN" dirty="0" smtClean="0"/>
              <a:t>HTML</a:t>
            </a:r>
            <a:r>
              <a:rPr lang="zh-CN" altLang="en-US" dirty="0" smtClean="0"/>
              <a:t>的基本语法和基本元素，</a:t>
            </a:r>
            <a:r>
              <a:rPr lang="en-US" altLang="zh-CN" dirty="0" smtClean="0"/>
              <a:t>HTML</a:t>
            </a:r>
            <a:r>
              <a:rPr lang="zh-CN" altLang="en-US" dirty="0" smtClean="0"/>
              <a:t>的学习，主要就是要熟悉其常用元素和特性（</a:t>
            </a:r>
            <a:r>
              <a:rPr lang="en-US" altLang="zh-CN" dirty="0" smtClean="0"/>
              <a:t>attribute</a:t>
            </a:r>
            <a:r>
              <a:rPr lang="zh-CN" altLang="en-US" dirty="0" smtClean="0"/>
              <a:t>），毕竟不可能一边写代码一边查。那么</a:t>
            </a:r>
            <a:r>
              <a:rPr lang="en-US" altLang="zh-CN" dirty="0" smtClean="0"/>
              <a:t>HTML</a:t>
            </a:r>
            <a:r>
              <a:rPr lang="zh-CN" altLang="en-US" dirty="0" smtClean="0"/>
              <a:t>有那些元素呢？规范把所有元素分成以上大类。这个当中涵盖了我们一开始所介绍的四个主要大类</a:t>
            </a: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29</a:t>
            </a:fld>
            <a:endParaRPr lang="en-US" altLang="zh-CN"/>
          </a:p>
        </p:txBody>
      </p:sp>
    </p:spTree>
    <p:extLst>
      <p:ext uri="{BB962C8B-B14F-4D97-AF65-F5344CB8AC3E}">
        <p14:creationId xmlns:p14="http://schemas.microsoft.com/office/powerpoint/2010/main" val="37181369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四个主要大类的常见元素如上。下面我们将逐个介绍这些元素，多媒体部分仅简单介绍</a:t>
            </a:r>
            <a:r>
              <a:rPr lang="en-US" altLang="zh-CN" dirty="0" err="1" smtClean="0"/>
              <a:t>img</a:t>
            </a:r>
            <a:r>
              <a:rPr lang="zh-CN" altLang="en-US" dirty="0" smtClean="0"/>
              <a:t>，音视频部分将放在将来介绍，因为要跟</a:t>
            </a:r>
            <a:r>
              <a:rPr lang="en-US" altLang="zh-CN" dirty="0" smtClean="0"/>
              <a:t>JS</a:t>
            </a:r>
            <a:r>
              <a:rPr lang="zh-CN" altLang="en-US" dirty="0" smtClean="0"/>
              <a:t>结合来讲。本</a:t>
            </a:r>
            <a:r>
              <a:rPr lang="en-US" altLang="zh-CN" dirty="0" smtClean="0"/>
              <a:t>lecture</a:t>
            </a:r>
            <a:r>
              <a:rPr lang="zh-CN" altLang="en-US" dirty="0" smtClean="0"/>
              <a:t>涵盖了书上</a:t>
            </a:r>
            <a:r>
              <a:rPr lang="en-US" altLang="zh-CN" dirty="0" smtClean="0"/>
              <a:t>3</a:t>
            </a:r>
            <a:r>
              <a:rPr lang="zh-CN" altLang="en-US" dirty="0" smtClean="0"/>
              <a:t>、</a:t>
            </a:r>
            <a:r>
              <a:rPr lang="en-US" altLang="zh-CN" dirty="0" smtClean="0"/>
              <a:t>5</a:t>
            </a:r>
            <a:r>
              <a:rPr lang="zh-CN" altLang="en-US" dirty="0" smtClean="0"/>
              <a:t>两章内容。第</a:t>
            </a:r>
            <a:r>
              <a:rPr lang="en-US" altLang="zh-CN" dirty="0" smtClean="0"/>
              <a:t>6</a:t>
            </a:r>
            <a:r>
              <a:rPr lang="zh-CN" altLang="en-US" dirty="0" smtClean="0"/>
              <a:t>章大家可以先简单看下。下个</a:t>
            </a:r>
            <a:r>
              <a:rPr lang="en-US" altLang="zh-CN" dirty="0" smtClean="0"/>
              <a:t>lecture</a:t>
            </a:r>
            <a:r>
              <a:rPr lang="zh-CN" altLang="en-US" dirty="0" smtClean="0"/>
              <a:t>会涵盖</a:t>
            </a:r>
            <a:r>
              <a:rPr lang="en-US" altLang="zh-CN" dirty="0" smtClean="0"/>
              <a:t>4</a:t>
            </a:r>
            <a:r>
              <a:rPr lang="zh-CN" altLang="en-US" dirty="0" smtClean="0"/>
              <a:t>、</a:t>
            </a:r>
            <a:r>
              <a:rPr lang="en-US" altLang="zh-CN" dirty="0" smtClean="0"/>
              <a:t>7</a:t>
            </a:r>
            <a:r>
              <a:rPr lang="zh-CN" altLang="en-US" dirty="0" smtClean="0"/>
              <a:t>两章内容。</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30</a:t>
            </a:fld>
            <a:endParaRPr lang="en-US" altLang="zh-CN"/>
          </a:p>
        </p:txBody>
      </p:sp>
    </p:spTree>
    <p:extLst>
      <p:ext uri="{BB962C8B-B14F-4D97-AF65-F5344CB8AC3E}">
        <p14:creationId xmlns:p14="http://schemas.microsoft.com/office/powerpoint/2010/main" val="22263192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在本部分，我们将介绍下页面结构元素</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31</a:t>
            </a:fld>
            <a:endParaRPr lang="en-US" altLang="zh-CN"/>
          </a:p>
        </p:txBody>
      </p:sp>
    </p:spTree>
    <p:extLst>
      <p:ext uri="{BB962C8B-B14F-4D97-AF65-F5344CB8AC3E}">
        <p14:creationId xmlns:p14="http://schemas.microsoft.com/office/powerpoint/2010/main" val="20890425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现代</a:t>
            </a:r>
            <a:r>
              <a:rPr lang="en-US" altLang="zh-CN" dirty="0" smtClean="0"/>
              <a:t>Web</a:t>
            </a:r>
            <a:r>
              <a:rPr lang="zh-CN" altLang="en-US" dirty="0" smtClean="0"/>
              <a:t>页面已经形成了一些标准布局（这点在</a:t>
            </a:r>
            <a:r>
              <a:rPr lang="en-US" altLang="zh-CN" dirty="0" smtClean="0"/>
              <a:t>Design</a:t>
            </a:r>
            <a:r>
              <a:rPr lang="zh-CN" altLang="en-US" dirty="0" smtClean="0"/>
              <a:t>一讲中会再次讨论到），主要包括页眉、导航、主信息栏、边栏（一个或两个）、页脚等几个大的区域</a:t>
            </a:r>
            <a:endParaRPr lang="en-US" altLang="zh-CN" dirty="0" smtClean="0"/>
          </a:p>
          <a:p>
            <a:endParaRPr lang="en-US" altLang="zh-CN" dirty="0" smtClean="0"/>
          </a:p>
          <a:p>
            <a:r>
              <a:rPr lang="zh-CN" altLang="en-US" dirty="0" smtClean="0"/>
              <a:t>从历史上看，最早的</a:t>
            </a:r>
            <a:r>
              <a:rPr lang="en-US" altLang="zh-CN" dirty="0" smtClean="0"/>
              <a:t>Web</a:t>
            </a:r>
            <a:r>
              <a:rPr lang="zh-CN" altLang="en-US" dirty="0" smtClean="0"/>
              <a:t>页面是一栏的，随后通过表格进行多栏布局，后来引入了百搭元素</a:t>
            </a:r>
            <a:r>
              <a:rPr lang="en-US" altLang="zh-CN" dirty="0" smtClean="0"/>
              <a:t>DIV</a:t>
            </a:r>
            <a:r>
              <a:rPr lang="zh-CN" altLang="en-US" dirty="0" smtClean="0"/>
              <a:t>来进行分块，过去主流的做法是通过</a:t>
            </a:r>
            <a:r>
              <a:rPr lang="en-US" altLang="zh-CN" dirty="0" smtClean="0"/>
              <a:t>DIV+CSS</a:t>
            </a:r>
            <a:r>
              <a:rPr lang="zh-CN" altLang="en-US" dirty="0" smtClean="0"/>
              <a:t>来进行布局，现在的趋势是通过</a:t>
            </a:r>
            <a:r>
              <a:rPr lang="en-US" altLang="zh-CN" dirty="0" smtClean="0"/>
              <a:t>HTML5+CSS3</a:t>
            </a:r>
            <a:r>
              <a:rPr lang="zh-CN" altLang="en-US" dirty="0" smtClean="0"/>
              <a:t>来进行灵活的布局</a:t>
            </a:r>
            <a:endParaRPr lang="en-US" altLang="zh-CN" dirty="0" smtClean="0"/>
          </a:p>
          <a:p>
            <a:endParaRPr lang="en-US" altLang="zh-CN" dirty="0" smtClean="0"/>
          </a:p>
          <a:p>
            <a:r>
              <a:rPr lang="zh-CN" altLang="en-US" dirty="0" smtClean="0"/>
              <a:t>在</a:t>
            </a:r>
            <a:r>
              <a:rPr lang="en-US" altLang="zh-CN" dirty="0" smtClean="0"/>
              <a:t>DIV</a:t>
            </a:r>
            <a:r>
              <a:rPr lang="zh-CN" altLang="en-US" dirty="0" smtClean="0"/>
              <a:t>的时代，如图所示这样一个常见的页面也是需要被</a:t>
            </a:r>
            <a:r>
              <a:rPr lang="en-US" altLang="zh-CN" dirty="0" smtClean="0"/>
              <a:t>DIV</a:t>
            </a:r>
            <a:r>
              <a:rPr lang="zh-CN" altLang="en-US" dirty="0" smtClean="0"/>
              <a:t>分成几块的，分块后，需要给每一块取个名字。</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32</a:t>
            </a:fld>
            <a:endParaRPr lang="en-US" altLang="zh-CN"/>
          </a:p>
        </p:txBody>
      </p:sp>
    </p:spTree>
    <p:extLst>
      <p:ext uri="{BB962C8B-B14F-4D97-AF65-F5344CB8AC3E}">
        <p14:creationId xmlns:p14="http://schemas.microsoft.com/office/powerpoint/2010/main" val="365340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本讲共有</a:t>
            </a:r>
            <a:r>
              <a:rPr lang="en-US" altLang="zh-CN" dirty="0" smtClean="0"/>
              <a:t>13</a:t>
            </a:r>
            <a:r>
              <a:rPr lang="zh-CN" altLang="en-US" dirty="0" smtClean="0"/>
              <a:t>个大的部分，首先是</a:t>
            </a:r>
            <a:r>
              <a:rPr lang="en-US" altLang="zh-CN" dirty="0" smtClean="0"/>
              <a:t>HTML</a:t>
            </a:r>
            <a:r>
              <a:rPr lang="zh-CN" altLang="en-US" dirty="0" smtClean="0"/>
              <a:t>的定义和基本概念，随后针对</a:t>
            </a:r>
            <a:r>
              <a:rPr lang="en-US" altLang="zh-CN" dirty="0" smtClean="0"/>
              <a:t>HTML</a:t>
            </a:r>
            <a:r>
              <a:rPr lang="zh-CN" altLang="en-US" dirty="0" smtClean="0"/>
              <a:t>的四大块内容：结构、内容、关系、信息组织</a:t>
            </a:r>
            <a:r>
              <a:rPr lang="en-US" altLang="zh-CN" dirty="0" smtClean="0"/>
              <a:t>2-12</a:t>
            </a:r>
            <a:r>
              <a:rPr lang="zh-CN" altLang="en-US" dirty="0" smtClean="0"/>
              <a:t>部分</a:t>
            </a:r>
            <a:endParaRPr lang="en-US" altLang="zh-CN" dirty="0" smtClean="0"/>
          </a:p>
          <a:p>
            <a:endParaRPr lang="en-US" altLang="zh-CN" dirty="0" smtClean="0"/>
          </a:p>
          <a:p>
            <a:r>
              <a:rPr lang="zh-CN" altLang="en-US" dirty="0" smtClean="0"/>
              <a:t>最后是一些书写建议和资源</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a:t>
            </a:fld>
            <a:endParaRPr lang="en-US" altLang="zh-CN" dirty="0"/>
          </a:p>
        </p:txBody>
      </p:sp>
    </p:spTree>
    <p:extLst>
      <p:ext uri="{BB962C8B-B14F-4D97-AF65-F5344CB8AC3E}">
        <p14:creationId xmlns:p14="http://schemas.microsoft.com/office/powerpoint/2010/main" val="30404267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那么常用的名字是啥呢？</a:t>
            </a:r>
            <a:endParaRPr lang="en-US" altLang="zh-CN" dirty="0" smtClean="0"/>
          </a:p>
          <a:p>
            <a:r>
              <a:rPr lang="en-US" altLang="zh-CN" dirty="0" smtClean="0"/>
              <a:t>Google</a:t>
            </a:r>
            <a:r>
              <a:rPr lang="zh-CN" altLang="en-US" dirty="0" smtClean="0"/>
              <a:t>和</a:t>
            </a:r>
            <a:r>
              <a:rPr lang="en-US" altLang="zh-CN" dirty="0" smtClean="0"/>
              <a:t>Opera</a:t>
            </a:r>
            <a:r>
              <a:rPr lang="zh-CN" altLang="en-US" dirty="0" smtClean="0"/>
              <a:t>公司的研究人员先后独立对上千万页面的</a:t>
            </a:r>
            <a:r>
              <a:rPr lang="en-US" altLang="zh-CN" dirty="0" smtClean="0"/>
              <a:t>id</a:t>
            </a:r>
            <a:r>
              <a:rPr lang="zh-CN" altLang="en-US" dirty="0" smtClean="0"/>
              <a:t>和</a:t>
            </a:r>
            <a:r>
              <a:rPr lang="en-US" altLang="zh-CN" dirty="0" smtClean="0"/>
              <a:t>class</a:t>
            </a:r>
            <a:r>
              <a:rPr lang="zh-CN" altLang="en-US" dirty="0" smtClean="0"/>
              <a:t>命名进行了研究，得出了最常见的一些名字</a:t>
            </a:r>
            <a:endParaRPr lang="en-US" altLang="zh-CN" dirty="0" smtClean="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33</a:t>
            </a:fld>
            <a:endParaRPr lang="en-US" altLang="zh-CN"/>
          </a:p>
        </p:txBody>
      </p:sp>
    </p:spTree>
    <p:extLst>
      <p:ext uri="{BB962C8B-B14F-4D97-AF65-F5344CB8AC3E}">
        <p14:creationId xmlns:p14="http://schemas.microsoft.com/office/powerpoint/2010/main" val="17796143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根据相关研究，</a:t>
            </a:r>
            <a:r>
              <a:rPr lang="en-US" altLang="zh-CN" dirty="0" smtClean="0"/>
              <a:t>HTML5</a:t>
            </a:r>
            <a:r>
              <a:rPr lang="zh-CN" altLang="en-US" dirty="0" smtClean="0"/>
              <a:t>中增加了部分用于页面结构的语义元素，但是</a:t>
            </a:r>
            <a:r>
              <a:rPr lang="en-US" altLang="zh-CN" dirty="0" smtClean="0"/>
              <a:t>HTML5</a:t>
            </a:r>
            <a:r>
              <a:rPr lang="zh-CN" altLang="en-US" dirty="0" smtClean="0"/>
              <a:t>中并不像以往一样规定其可能的样式</a:t>
            </a:r>
          </a:p>
          <a:p>
            <a:endParaRPr lang="en-US" altLang="zh-CN" dirty="0" smtClean="0"/>
          </a:p>
          <a:p>
            <a:r>
              <a:rPr lang="zh-CN" altLang="en-US" dirty="0" smtClean="0"/>
              <a:t>如示意图所示</a:t>
            </a:r>
            <a:endParaRPr lang="en-US" altLang="zh-CN" dirty="0" smtClean="0"/>
          </a:p>
          <a:p>
            <a:endParaRPr lang="en-US" altLang="zh-CN" dirty="0" smtClean="0"/>
          </a:p>
          <a:p>
            <a:r>
              <a:rPr lang="zh-CN" altLang="en-US" dirty="0" smtClean="0"/>
              <a:t>其中主区域如果只有一篇内容，可以选用</a:t>
            </a:r>
            <a:r>
              <a:rPr lang="en-US" altLang="zh-CN" dirty="0" smtClean="0"/>
              <a:t>article</a:t>
            </a:r>
            <a:r>
              <a:rPr lang="zh-CN" altLang="en-US" dirty="0" smtClean="0"/>
              <a:t>，不然建议选用</a:t>
            </a:r>
            <a:r>
              <a:rPr lang="en-US" altLang="zh-CN" dirty="0" smtClean="0"/>
              <a:t>section</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34</a:t>
            </a:fld>
            <a:endParaRPr lang="en-US" altLang="zh-CN"/>
          </a:p>
        </p:txBody>
      </p:sp>
    </p:spTree>
    <p:extLst>
      <p:ext uri="{BB962C8B-B14F-4D97-AF65-F5344CB8AC3E}">
        <p14:creationId xmlns:p14="http://schemas.microsoft.com/office/powerpoint/2010/main" val="1374673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一个区域中可以有多个</a:t>
            </a:r>
            <a:r>
              <a:rPr lang="en-US" altLang="zh-CN" dirty="0" smtClean="0"/>
              <a:t>article</a:t>
            </a:r>
            <a:r>
              <a:rPr lang="zh-CN" altLang="en-US" dirty="0" smtClean="0"/>
              <a:t>，</a:t>
            </a:r>
            <a:r>
              <a:rPr lang="en-US" altLang="zh-CN" dirty="0" smtClean="0"/>
              <a:t>article</a:t>
            </a:r>
            <a:r>
              <a:rPr lang="zh-CN" altLang="en-US" dirty="0" smtClean="0"/>
              <a:t>可能是外部引入或可作为独立单位向外部引用</a:t>
            </a:r>
            <a:endParaRPr lang="en-US" altLang="zh-CN" dirty="0" smtClean="0"/>
          </a:p>
          <a:p>
            <a:endParaRPr lang="en-US" altLang="zh-CN" dirty="0" smtClean="0"/>
          </a:p>
          <a:p>
            <a:r>
              <a:rPr lang="zh-CN" altLang="en-US" dirty="0" smtClean="0"/>
              <a:t>右边是示意代码，效果见下页</a:t>
            </a:r>
            <a:endParaRPr lang="en-US" altLang="zh-CN" dirty="0" smtClean="0"/>
          </a:p>
          <a:p>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35</a:t>
            </a:fld>
            <a:endParaRPr lang="en-US" altLang="zh-CN"/>
          </a:p>
        </p:txBody>
      </p:sp>
    </p:spTree>
    <p:extLst>
      <p:ext uri="{BB962C8B-B14F-4D97-AF65-F5344CB8AC3E}">
        <p14:creationId xmlns:p14="http://schemas.microsoft.com/office/powerpoint/2010/main" val="14889690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大家可以看到，版式的效果完全是靠</a:t>
            </a:r>
            <a:r>
              <a:rPr lang="en-US" altLang="zh-CN" dirty="0" smtClean="0"/>
              <a:t>CSS</a:t>
            </a:r>
            <a:r>
              <a:rPr lang="zh-CN" altLang="en-US" dirty="0" smtClean="0"/>
              <a:t>实现的，左边是有</a:t>
            </a:r>
            <a:r>
              <a:rPr lang="en-US" altLang="zh-CN" dirty="0" smtClean="0"/>
              <a:t>CSS</a:t>
            </a:r>
            <a:r>
              <a:rPr lang="zh-CN" altLang="en-US" dirty="0" smtClean="0"/>
              <a:t>的文件，右边是没有的。</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36</a:t>
            </a:fld>
            <a:endParaRPr lang="en-US" altLang="zh-CN"/>
          </a:p>
        </p:txBody>
      </p:sp>
    </p:spTree>
    <p:extLst>
      <p:ext uri="{BB962C8B-B14F-4D97-AF65-F5344CB8AC3E}">
        <p14:creationId xmlns:p14="http://schemas.microsoft.com/office/powerpoint/2010/main" val="28591217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在本部分，我们将介绍下内容结构元素。如果说页面结构元素解决的是一个页面上各个部分的语义问题，那么内容结构解决的是一篇文章中各个部分的语义问题。</a:t>
            </a:r>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37</a:t>
            </a:fld>
            <a:endParaRPr lang="en-US" altLang="zh-CN"/>
          </a:p>
        </p:txBody>
      </p:sp>
    </p:spTree>
    <p:extLst>
      <p:ext uri="{BB962C8B-B14F-4D97-AF65-F5344CB8AC3E}">
        <p14:creationId xmlns:p14="http://schemas.microsoft.com/office/powerpoint/2010/main" val="31196336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一篇文章（</a:t>
            </a:r>
            <a:r>
              <a:rPr lang="en-US" altLang="zh-CN" dirty="0" smtClean="0"/>
              <a:t>article</a:t>
            </a:r>
            <a:r>
              <a:rPr lang="zh-CN" altLang="en-US" dirty="0" smtClean="0"/>
              <a:t>）可能包含以下部分</a:t>
            </a:r>
            <a:endParaRPr lang="en-US" altLang="zh-CN" dirty="0" smtClean="0"/>
          </a:p>
          <a:p>
            <a:endParaRPr lang="en-US" altLang="zh-CN" dirty="0" smtClean="0"/>
          </a:p>
          <a:p>
            <a:r>
              <a:rPr lang="zh-CN" altLang="en-US" dirty="0" smtClean="0"/>
              <a:t>我们这里注意到有一次出现了</a:t>
            </a:r>
            <a:r>
              <a:rPr lang="en-US" altLang="zh-CN" dirty="0" smtClean="0"/>
              <a:t>header</a:t>
            </a:r>
            <a:r>
              <a:rPr lang="zh-CN" altLang="en-US" dirty="0" smtClean="0"/>
              <a:t>和</a:t>
            </a:r>
            <a:r>
              <a:rPr lang="en-US" altLang="zh-CN" dirty="0" smtClean="0"/>
              <a:t>footer</a:t>
            </a:r>
            <a:r>
              <a:rPr lang="zh-CN" altLang="en-US" dirty="0" smtClean="0"/>
              <a:t>这两个语义元素。</a:t>
            </a:r>
            <a:endParaRPr lang="en-US" altLang="zh-CN" dirty="0" smtClean="0"/>
          </a:p>
          <a:p>
            <a:r>
              <a:rPr lang="zh-CN" altLang="en-US" dirty="0" smtClean="0"/>
              <a:t>这个地方就凸显了一个</a:t>
            </a:r>
            <a:r>
              <a:rPr lang="en-US" altLang="zh-CN" dirty="0" smtClean="0"/>
              <a:t>HTML</a:t>
            </a:r>
            <a:r>
              <a:rPr lang="zh-CN" altLang="en-US" dirty="0" smtClean="0"/>
              <a:t>由来已久的问题和矛盾：需要平衡元素数量和元素内涵精确化之间的矛盾，所以有些元素会被复用不同的含义。</a:t>
            </a:r>
            <a:endParaRPr lang="en-US" altLang="zh-CN" dirty="0" smtClean="0"/>
          </a:p>
          <a:p>
            <a:endParaRPr lang="en-US" altLang="zh-CN" dirty="0" smtClean="0"/>
          </a:p>
          <a:p>
            <a:r>
              <a:rPr lang="zh-CN" altLang="en-US" dirty="0" smtClean="0"/>
              <a:t>从历史上看，对于某些元素的最佳用法甚至是否有必要始终存在争议，何况</a:t>
            </a:r>
            <a:r>
              <a:rPr lang="en-US" altLang="zh-CN" dirty="0" smtClean="0"/>
              <a:t>HTML5</a:t>
            </a:r>
            <a:r>
              <a:rPr lang="zh-CN" altLang="en-US" dirty="0" smtClean="0"/>
              <a:t>作为一种活的语言还在不断修订中</a:t>
            </a:r>
            <a:endParaRPr lang="en-US" altLang="zh-CN" dirty="0" smtClean="0"/>
          </a:p>
          <a:p>
            <a:endParaRPr lang="en-US" altLang="zh-CN" dirty="0" smtClean="0"/>
          </a:p>
          <a:p>
            <a:r>
              <a:rPr lang="zh-CN" altLang="en-US" dirty="0" smtClean="0"/>
              <a:t>浏览器对于这些新元素还是从语义角度处理，并未给出内置的</a:t>
            </a:r>
            <a:r>
              <a:rPr lang="en-US" altLang="zh-CN" dirty="0" smtClean="0"/>
              <a:t>CSS</a:t>
            </a:r>
            <a:r>
              <a:rPr lang="zh-CN" altLang="en-US" dirty="0" smtClean="0"/>
              <a:t>定义，所以我们这里就简单介绍了</a:t>
            </a: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38</a:t>
            </a:fld>
            <a:endParaRPr lang="en-US" altLang="zh-CN"/>
          </a:p>
        </p:txBody>
      </p:sp>
    </p:spTree>
    <p:extLst>
      <p:ext uri="{BB962C8B-B14F-4D97-AF65-F5344CB8AC3E}">
        <p14:creationId xmlns:p14="http://schemas.microsoft.com/office/powerpoint/2010/main" val="36549201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左边是代码局部，右边是对应的界面效果（当然是加上</a:t>
            </a:r>
            <a:r>
              <a:rPr lang="en-US" altLang="zh-CN" dirty="0" smtClean="0"/>
              <a:t>CSS</a:t>
            </a:r>
            <a:r>
              <a:rPr lang="zh-CN" altLang="en-US" dirty="0" smtClean="0"/>
              <a:t>之后的效果）</a:t>
            </a:r>
            <a:endParaRPr lang="en-US" altLang="zh-CN" dirty="0" smtClean="0"/>
          </a:p>
          <a:p>
            <a:endParaRPr lang="en-US" altLang="zh-CN" dirty="0" smtClean="0"/>
          </a:p>
          <a:p>
            <a:r>
              <a:rPr lang="zh-CN" altLang="en-US" dirty="0" smtClean="0"/>
              <a:t>这个例子中，我们没有提供</a:t>
            </a:r>
            <a:r>
              <a:rPr lang="en-US" altLang="zh-CN" dirty="0" err="1" smtClean="0"/>
              <a:t>hgroup</a:t>
            </a:r>
            <a:r>
              <a:rPr lang="zh-CN" altLang="en-US" dirty="0" smtClean="0"/>
              <a:t>的例子，要注意，我们课程并没有穷尽</a:t>
            </a:r>
            <a:r>
              <a:rPr lang="en-US" altLang="zh-CN" dirty="0" smtClean="0"/>
              <a:t>HTML</a:t>
            </a:r>
            <a:r>
              <a:rPr lang="zh-CN" altLang="en-US" dirty="0" smtClean="0"/>
              <a:t>的每一个元素（毕竟不是权威指南这样的参考书），感兴趣的同学可以自行拓展。</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39</a:t>
            </a:fld>
            <a:endParaRPr lang="en-US" altLang="zh-CN"/>
          </a:p>
        </p:txBody>
      </p:sp>
    </p:spTree>
    <p:extLst>
      <p:ext uri="{BB962C8B-B14F-4D97-AF65-F5344CB8AC3E}">
        <p14:creationId xmlns:p14="http://schemas.microsoft.com/office/powerpoint/2010/main" val="8295729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右侧是浏览器中</a:t>
            </a:r>
            <a:r>
              <a:rPr lang="en-US" altLang="zh-CN" dirty="0" smtClean="0"/>
              <a:t>h1</a:t>
            </a:r>
            <a:r>
              <a:rPr lang="zh-CN" altLang="en-US" dirty="0" smtClean="0"/>
              <a:t>到</a:t>
            </a:r>
            <a:r>
              <a:rPr lang="en-US" altLang="zh-CN" dirty="0" smtClean="0"/>
              <a:t>h6</a:t>
            </a:r>
            <a:r>
              <a:rPr lang="zh-CN" altLang="en-US" dirty="0" smtClean="0"/>
              <a:t>默认的效果</a:t>
            </a:r>
            <a:endParaRPr lang="en-US" altLang="zh-CN" dirty="0" smtClean="0"/>
          </a:p>
          <a:p>
            <a:endParaRPr lang="en-US" altLang="zh-CN"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顺便说一句：</a:t>
            </a:r>
            <a:r>
              <a:rPr lang="en-US" altLang="zh-CN" dirty="0" smtClean="0"/>
              <a:t>HTML</a:t>
            </a:r>
            <a:r>
              <a:rPr lang="zh-CN" altLang="en-US" dirty="0" smtClean="0"/>
              <a:t>和</a:t>
            </a:r>
            <a:r>
              <a:rPr lang="en-US" altLang="zh-CN" dirty="0" smtClean="0"/>
              <a:t>CSS</a:t>
            </a:r>
            <a:r>
              <a:rPr lang="zh-CN" altLang="en-US" dirty="0" smtClean="0"/>
              <a:t>学习，一种主要方法就是看源码及显示效果，要做到看到源码脑子里可以脑补出在浏览器中的效果，看到浏览器中某个效果，能脑补出可能的代码。</a:t>
            </a:r>
          </a:p>
          <a:p>
            <a:endParaRPr lang="en-US" altLang="zh-CN" dirty="0" smtClean="0"/>
          </a:p>
          <a:p>
            <a:r>
              <a:rPr lang="zh-CN" altLang="en-US" dirty="0" smtClean="0"/>
              <a:t>文档大纲是个复杂的话题，每个</a:t>
            </a:r>
            <a:r>
              <a:rPr lang="en-US" altLang="zh-CN" dirty="0" smtClean="0"/>
              <a:t>article/aside/section/</a:t>
            </a:r>
            <a:r>
              <a:rPr lang="en-US" altLang="zh-CN" dirty="0" err="1" smtClean="0"/>
              <a:t>nav</a:t>
            </a:r>
            <a:r>
              <a:rPr lang="zh-CN" altLang="en-US" dirty="0" smtClean="0"/>
              <a:t>都将作为独立单位进行单独的大纲生成处理</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40</a:t>
            </a:fld>
            <a:endParaRPr lang="en-US" altLang="zh-CN"/>
          </a:p>
        </p:txBody>
      </p:sp>
    </p:spTree>
    <p:extLst>
      <p:ext uri="{BB962C8B-B14F-4D97-AF65-F5344CB8AC3E}">
        <p14:creationId xmlns:p14="http://schemas.microsoft.com/office/powerpoint/2010/main" val="31334049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对于文章的正文，一般显然不可能只有一个段落，如果要分段，在</a:t>
            </a:r>
            <a:r>
              <a:rPr lang="en-US" altLang="zh-CN" dirty="0" smtClean="0"/>
              <a:t>word</a:t>
            </a:r>
            <a:r>
              <a:rPr lang="zh-CN" altLang="en-US" dirty="0" smtClean="0"/>
              <a:t>中我们是直接通过回车换行来确定的，在</a:t>
            </a:r>
            <a:r>
              <a:rPr lang="en-US" altLang="zh-CN" dirty="0" smtClean="0"/>
              <a:t>HTML</a:t>
            </a:r>
            <a:r>
              <a:rPr lang="zh-CN" altLang="en-US" dirty="0" smtClean="0"/>
              <a:t>中，可以通过</a:t>
            </a:r>
            <a:r>
              <a:rPr lang="en-US" altLang="zh-CN" dirty="0" smtClean="0"/>
              <a:t>p</a:t>
            </a:r>
            <a:r>
              <a:rPr lang="zh-CN" altLang="en-US" dirty="0" smtClean="0"/>
              <a:t>元素明确指定一个段落。</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41</a:t>
            </a:fld>
            <a:endParaRPr lang="en-US" altLang="zh-CN"/>
          </a:p>
        </p:txBody>
      </p:sp>
    </p:spTree>
    <p:extLst>
      <p:ext uri="{BB962C8B-B14F-4D97-AF65-F5344CB8AC3E}">
        <p14:creationId xmlns:p14="http://schemas.microsoft.com/office/powerpoint/2010/main" val="15895077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在上个</a:t>
            </a:r>
            <a:r>
              <a:rPr lang="en-US" altLang="zh-CN" dirty="0" smtClean="0"/>
              <a:t>part</a:t>
            </a:r>
            <a:r>
              <a:rPr lang="zh-CN" altLang="en-US" dirty="0" smtClean="0"/>
              <a:t>中，我们曾经提过</a:t>
            </a:r>
            <a:r>
              <a:rPr lang="en-US" altLang="zh-CN" dirty="0" err="1" smtClean="0"/>
              <a:t>br</a:t>
            </a:r>
            <a:r>
              <a:rPr lang="zh-CN" altLang="en-US" dirty="0" smtClean="0"/>
              <a:t>也能换行，那么两者有什么区别呢？</a:t>
            </a:r>
            <a:endParaRPr lang="en-US" altLang="zh-CN" dirty="0" smtClean="0"/>
          </a:p>
          <a:p>
            <a:endParaRPr lang="en-US" altLang="zh-CN" dirty="0" smtClean="0"/>
          </a:p>
          <a:p>
            <a:r>
              <a:rPr lang="zh-CN" altLang="en-US" dirty="0" smtClean="0"/>
              <a:t>可以看到，</a:t>
            </a:r>
            <a:r>
              <a:rPr lang="en-US" altLang="zh-CN" dirty="0" smtClean="0"/>
              <a:t>p</a:t>
            </a:r>
            <a:r>
              <a:rPr lang="zh-CN" altLang="en-US" dirty="0" smtClean="0"/>
              <a:t>元素之后有较大的段后距，而</a:t>
            </a:r>
            <a:r>
              <a:rPr lang="en-US" altLang="zh-CN" dirty="0" err="1" smtClean="0"/>
              <a:t>br</a:t>
            </a:r>
            <a:r>
              <a:rPr lang="zh-CN" altLang="en-US" dirty="0" smtClean="0"/>
              <a:t>换行后，行间距是不变的（考虑下</a:t>
            </a:r>
            <a:r>
              <a:rPr lang="en-US" altLang="zh-CN" dirty="0" smtClean="0"/>
              <a:t>word</a:t>
            </a:r>
            <a:r>
              <a:rPr lang="zh-CN" altLang="en-US" dirty="0" smtClean="0"/>
              <a:t>中的类似设置）</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42</a:t>
            </a:fld>
            <a:endParaRPr lang="en-US" altLang="zh-CN"/>
          </a:p>
        </p:txBody>
      </p:sp>
    </p:spTree>
    <p:extLst>
      <p:ext uri="{BB962C8B-B14F-4D97-AF65-F5344CB8AC3E}">
        <p14:creationId xmlns:p14="http://schemas.microsoft.com/office/powerpoint/2010/main" val="4220115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这是</a:t>
            </a:r>
            <a:r>
              <a:rPr lang="en-US" altLang="zh-CN" dirty="0" smtClean="0"/>
              <a:t>wiki</a:t>
            </a:r>
            <a:r>
              <a:rPr lang="zh-CN" altLang="en-US" dirty="0" smtClean="0"/>
              <a:t>百科的定义和</a:t>
            </a:r>
            <a:r>
              <a:rPr lang="en-US" altLang="zh-CN" dirty="0" smtClean="0"/>
              <a:t>W3C</a:t>
            </a:r>
            <a:r>
              <a:rPr lang="zh-CN" altLang="en-US" dirty="0" smtClean="0"/>
              <a:t>的介绍，基本来讲，它是一种标记语言（后面会介绍什么是标记语言），也是一种</a:t>
            </a:r>
            <a:r>
              <a:rPr lang="en-US" altLang="zh-CN" dirty="0" smtClean="0"/>
              <a:t>publish language</a:t>
            </a:r>
            <a:r>
              <a:rPr lang="zh-CN" altLang="en-US" dirty="0" smtClean="0"/>
              <a:t>，出版语言</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a:t>
            </a:fld>
            <a:endParaRPr lang="en-US" altLang="zh-CN"/>
          </a:p>
        </p:txBody>
      </p:sp>
    </p:spTree>
    <p:extLst>
      <p:ext uri="{BB962C8B-B14F-4D97-AF65-F5344CB8AC3E}">
        <p14:creationId xmlns:p14="http://schemas.microsoft.com/office/powerpoint/2010/main" val="16294818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我们在论文中可能要插入图表代码，并且要给他一个编号和名称，在</a:t>
            </a:r>
            <a:r>
              <a:rPr lang="en-US" altLang="zh-CN" dirty="0" smtClean="0"/>
              <a:t>word</a:t>
            </a:r>
            <a:r>
              <a:rPr lang="zh-CN" altLang="en-US" dirty="0" smtClean="0"/>
              <a:t>中这个功能叫“题注”，可以进行自动编号，以及将来生产图表目录（</a:t>
            </a:r>
            <a:r>
              <a:rPr lang="en-US" altLang="zh-CN" dirty="0" smtClean="0"/>
              <a:t>HTML</a:t>
            </a:r>
            <a:r>
              <a:rPr lang="zh-CN" altLang="en-US" dirty="0" smtClean="0"/>
              <a:t>中不能自动做到这点，但可以通过</a:t>
            </a:r>
            <a:r>
              <a:rPr lang="en-US" altLang="zh-CN" dirty="0" smtClean="0"/>
              <a:t>CSS</a:t>
            </a:r>
            <a:r>
              <a:rPr lang="zh-CN" altLang="en-US" dirty="0" smtClean="0"/>
              <a:t>做到）</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43</a:t>
            </a:fld>
            <a:endParaRPr lang="en-US" altLang="zh-CN"/>
          </a:p>
        </p:txBody>
      </p:sp>
    </p:spTree>
    <p:extLst>
      <p:ext uri="{BB962C8B-B14F-4D97-AF65-F5344CB8AC3E}">
        <p14:creationId xmlns:p14="http://schemas.microsoft.com/office/powerpoint/2010/main" val="21216271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这么多结构语义元素，对于新手而言应该选用那个呢？</a:t>
            </a:r>
            <a:r>
              <a:rPr lang="en-US" altLang="zh-CN" dirty="0" smtClean="0"/>
              <a:t>HTML5DOCTOR</a:t>
            </a:r>
            <a:r>
              <a:rPr lang="zh-CN" altLang="en-US" dirty="0" smtClean="0"/>
              <a:t>网站的这个流程图我觉得简单明了。</a:t>
            </a:r>
            <a:endParaRPr lang="en-US" altLang="zh-CN" dirty="0" smtClean="0"/>
          </a:p>
          <a:p>
            <a:r>
              <a:rPr lang="zh-CN" altLang="en-US" dirty="0" smtClean="0"/>
              <a:t>这个当中容易困惑的是</a:t>
            </a:r>
            <a:r>
              <a:rPr lang="en-US" altLang="zh-CN" dirty="0" smtClean="0"/>
              <a:t>article</a:t>
            </a:r>
            <a:r>
              <a:rPr lang="zh-CN" altLang="en-US" dirty="0" smtClean="0"/>
              <a:t>和</a:t>
            </a:r>
            <a:r>
              <a:rPr lang="en-US" altLang="zh-CN" dirty="0" smtClean="0"/>
              <a:t>section</a:t>
            </a:r>
            <a:r>
              <a:rPr lang="zh-CN" altLang="en-US" dirty="0" smtClean="0"/>
              <a:t>的选择，简单来说，如果是内容内聚的，其结构可以被重复多次出现的一篇文章</a:t>
            </a:r>
            <a:r>
              <a:rPr lang="en-US" altLang="zh-CN" dirty="0" smtClean="0"/>
              <a:t>/</a:t>
            </a:r>
            <a:r>
              <a:rPr lang="zh-CN" altLang="en-US" dirty="0" smtClean="0"/>
              <a:t>博客</a:t>
            </a:r>
            <a:r>
              <a:rPr lang="en-US" altLang="zh-CN" dirty="0" smtClean="0"/>
              <a:t>/</a:t>
            </a:r>
            <a:r>
              <a:rPr lang="zh-CN" altLang="en-US" dirty="0" smtClean="0"/>
              <a:t>微博</a:t>
            </a:r>
            <a:r>
              <a:rPr lang="en-US" altLang="zh-CN" dirty="0" smtClean="0"/>
              <a:t>/</a:t>
            </a:r>
            <a:r>
              <a:rPr lang="zh-CN" altLang="en-US" dirty="0" smtClean="0"/>
              <a:t>朋友圈，应该是</a:t>
            </a:r>
            <a:r>
              <a:rPr lang="en-US" altLang="zh-CN" dirty="0" smtClean="0"/>
              <a:t>article</a:t>
            </a:r>
            <a:r>
              <a:rPr lang="zh-CN" altLang="en-US" dirty="0" smtClean="0"/>
              <a:t>，是一个区域的，应该还是</a:t>
            </a:r>
            <a:r>
              <a:rPr lang="en-US" altLang="zh-CN" dirty="0" smtClean="0"/>
              <a:t>section</a:t>
            </a:r>
            <a:r>
              <a:rPr lang="zh-CN" altLang="en-US" dirty="0" smtClean="0"/>
              <a:t>。</a:t>
            </a:r>
            <a:endParaRPr lang="en-US" altLang="zh-CN" dirty="0" smtClean="0"/>
          </a:p>
          <a:p>
            <a:r>
              <a:rPr lang="zh-CN" altLang="en-US" dirty="0" smtClean="0"/>
              <a:t>值得注意的是，不要把</a:t>
            </a:r>
            <a:r>
              <a:rPr lang="en-US" altLang="zh-CN" dirty="0" smtClean="0"/>
              <a:t>section</a:t>
            </a:r>
            <a:r>
              <a:rPr lang="zh-CN" altLang="en-US" dirty="0" smtClean="0"/>
              <a:t>用成了新的</a:t>
            </a:r>
            <a:r>
              <a:rPr lang="en-US" altLang="zh-CN" dirty="0" smtClean="0"/>
              <a:t>DIV</a:t>
            </a:r>
            <a:r>
              <a:rPr lang="zh-CN" altLang="en-US" dirty="0" smtClean="0"/>
              <a:t>百搭标记（这个标记下个</a:t>
            </a:r>
            <a:r>
              <a:rPr lang="en-US" altLang="zh-CN" dirty="0" smtClean="0"/>
              <a:t>part</a:t>
            </a:r>
            <a:r>
              <a:rPr lang="zh-CN" altLang="en-US" dirty="0" smtClean="0"/>
              <a:t>会讲）</a:t>
            </a:r>
            <a:endParaRPr lang="en-US" altLang="zh-CN" dirty="0" smtClean="0"/>
          </a:p>
          <a:p>
            <a:endParaRPr lang="en-US" altLang="zh-CN" dirty="0" smtClean="0"/>
          </a:p>
          <a:p>
            <a:r>
              <a:rPr lang="en-US" altLang="zh-CN" dirty="0" smtClean="0"/>
              <a:t>http://html5doctor.com/downloads/h5d-sectioning-flowchart.png</a:t>
            </a:r>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44</a:t>
            </a:fld>
            <a:endParaRPr lang="en-US" altLang="zh-CN"/>
          </a:p>
        </p:txBody>
      </p:sp>
    </p:spTree>
    <p:extLst>
      <p:ext uri="{BB962C8B-B14F-4D97-AF65-F5344CB8AC3E}">
        <p14:creationId xmlns:p14="http://schemas.microsoft.com/office/powerpoint/2010/main" val="40085796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讲完了页面和文章结构布局后，我们将进入具体页面内容的部分，首先是最基本的文字部分。</a:t>
            </a:r>
            <a:endParaRPr lang="en-US" altLang="zh-CN" dirty="0" smtClean="0"/>
          </a:p>
          <a:p>
            <a:r>
              <a:rPr lang="zh-CN" altLang="en-US" dirty="0" smtClean="0"/>
              <a:t>在本部分中，我们将看下文本内容显示和语义表示相关的一些内容</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45</a:t>
            </a:fld>
            <a:endParaRPr lang="en-US" altLang="zh-CN"/>
          </a:p>
        </p:txBody>
      </p:sp>
    </p:spTree>
    <p:extLst>
      <p:ext uri="{BB962C8B-B14F-4D97-AF65-F5344CB8AC3E}">
        <p14:creationId xmlns:p14="http://schemas.microsoft.com/office/powerpoint/2010/main" val="7396840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6AD45D-BD7E-4FF2-A264-E15853536882}" type="slidenum">
              <a:rPr lang="en-US" altLang="zh-CN"/>
              <a:pPr/>
              <a:t>46</a:t>
            </a:fld>
            <a:endParaRPr lang="en-US" altLang="zh-CN"/>
          </a:p>
        </p:txBody>
      </p:sp>
      <p:sp>
        <p:nvSpPr>
          <p:cNvPr id="1015810" name="Rectangle 2"/>
          <p:cNvSpPr>
            <a:spLocks noGrp="1" noRot="1" noChangeAspect="1" noChangeArrowheads="1" noTextEdit="1"/>
          </p:cNvSpPr>
          <p:nvPr>
            <p:ph type="sldImg"/>
          </p:nvPr>
        </p:nvSpPr>
        <p:spPr>
          <a:xfrm>
            <a:off x="65088" y="733425"/>
            <a:ext cx="6519862" cy="3668713"/>
          </a:xfrm>
          <a:ln/>
        </p:spPr>
      </p:sp>
      <p:sp>
        <p:nvSpPr>
          <p:cNvPr id="1015811" name="Rectangle 3"/>
          <p:cNvSpPr>
            <a:spLocks noGrp="1" noChangeArrowheads="1"/>
          </p:cNvSpPr>
          <p:nvPr>
            <p:ph type="body" idx="1"/>
          </p:nvPr>
        </p:nvSpPr>
        <p:spPr/>
        <p:txBody>
          <a:bodyPr/>
          <a:lstStyle/>
          <a:p>
            <a:r>
              <a:rPr lang="zh-CN" altLang="en-US" dirty="0" smtClean="0"/>
              <a:t>在任何程序设计语言中，都存在对特殊字符（比如保留字符或者不可见字符之类）的处理</a:t>
            </a:r>
            <a:endParaRPr lang="en-US" altLang="zh-CN" dirty="0" smtClean="0"/>
          </a:p>
          <a:p>
            <a:endParaRPr lang="en-US" altLang="zh-CN" dirty="0" smtClean="0"/>
          </a:p>
          <a:p>
            <a:r>
              <a:rPr lang="zh-CN" altLang="en-US" dirty="0" smtClean="0"/>
              <a:t>我们</a:t>
            </a:r>
            <a:r>
              <a:rPr lang="zh-CN" altLang="en-US" dirty="0"/>
              <a:t>在屏幕上显示键盘上没有的</a:t>
            </a:r>
            <a:r>
              <a:rPr lang="zh-CN" altLang="en-US" dirty="0" smtClean="0"/>
              <a:t>字符</a:t>
            </a:r>
            <a:r>
              <a:rPr lang="en-US" altLang="zh-CN" dirty="0" smtClean="0"/>
              <a:t>,</a:t>
            </a:r>
            <a:r>
              <a:rPr lang="zh-CN" altLang="en-US" dirty="0" smtClean="0"/>
              <a:t>如希腊字母</a:t>
            </a:r>
            <a:r>
              <a:rPr lang="en-US" altLang="zh-CN" dirty="0" smtClean="0"/>
              <a:t>,</a:t>
            </a:r>
            <a:r>
              <a:rPr lang="zh-CN" altLang="en-US" dirty="0" smtClean="0"/>
              <a:t>或者</a:t>
            </a:r>
            <a:r>
              <a:rPr lang="zh-CN" altLang="en-US" dirty="0"/>
              <a:t>已经被</a:t>
            </a:r>
            <a:r>
              <a:rPr lang="en-US" altLang="zh-CN" dirty="0"/>
              <a:t>html</a:t>
            </a:r>
            <a:r>
              <a:rPr lang="zh-CN" altLang="en-US" dirty="0"/>
              <a:t>保留使用的</a:t>
            </a:r>
            <a:r>
              <a:rPr lang="zh-CN" altLang="en-US" dirty="0" smtClean="0"/>
              <a:t>字符</a:t>
            </a:r>
            <a:r>
              <a:rPr lang="en-US" altLang="zh-CN" dirty="0" smtClean="0"/>
              <a:t>,</a:t>
            </a:r>
            <a:r>
              <a:rPr lang="zh-CN" altLang="en-US" dirty="0" smtClean="0"/>
              <a:t>如</a:t>
            </a:r>
            <a:r>
              <a:rPr lang="en-US" altLang="zh-CN" dirty="0"/>
              <a:t>&lt;</a:t>
            </a:r>
            <a:r>
              <a:rPr lang="zh-CN" altLang="en-US" dirty="0"/>
              <a:t>等</a:t>
            </a:r>
          </a:p>
          <a:p>
            <a:r>
              <a:rPr lang="en-US" altLang="zh-CN" dirty="0"/>
              <a:t>SGML</a:t>
            </a:r>
            <a:r>
              <a:rPr lang="zh-CN" altLang="en-US" dirty="0"/>
              <a:t>称为字符</a:t>
            </a:r>
            <a:r>
              <a:rPr lang="zh-CN" altLang="en-US" dirty="0" smtClean="0"/>
              <a:t>实体，而</a:t>
            </a:r>
            <a:r>
              <a:rPr lang="en-US" altLang="zh-CN" dirty="0"/>
              <a:t>W3C</a:t>
            </a:r>
            <a:r>
              <a:rPr lang="zh-CN" altLang="en-US" dirty="0"/>
              <a:t>称为字符</a:t>
            </a:r>
            <a:r>
              <a:rPr lang="zh-CN" altLang="en-US" dirty="0" smtClean="0"/>
              <a:t>编码</a:t>
            </a:r>
            <a:endParaRPr lang="en-US" altLang="zh-CN" dirty="0" smtClean="0"/>
          </a:p>
          <a:p>
            <a:endParaRPr lang="en-US" altLang="zh-CN" dirty="0" smtClean="0"/>
          </a:p>
          <a:p>
            <a:r>
              <a:rPr lang="zh-CN" altLang="en-US" dirty="0" smtClean="0"/>
              <a:t>在</a:t>
            </a:r>
            <a:r>
              <a:rPr lang="en-US" altLang="zh-CN" dirty="0" smtClean="0"/>
              <a:t>HTML</a:t>
            </a:r>
            <a:r>
              <a:rPr lang="zh-CN" altLang="en-US" dirty="0" smtClean="0"/>
              <a:t>规范中，提供了两种处理方法</a:t>
            </a:r>
            <a:endParaRPr lang="en-US" altLang="zh-CN" dirty="0" smtClean="0"/>
          </a:p>
          <a:p>
            <a:endParaRPr lang="en-US" altLang="zh-CN" dirty="0" smtClean="0"/>
          </a:p>
        </p:txBody>
      </p:sp>
    </p:spTree>
    <p:extLst>
      <p:ext uri="{BB962C8B-B14F-4D97-AF65-F5344CB8AC3E}">
        <p14:creationId xmlns:p14="http://schemas.microsoft.com/office/powerpoint/2010/main" val="41043542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请注意最后红色显示的几个特殊字符，并与源代码比较。</a:t>
            </a:r>
            <a:endParaRPr lang="en-US" altLang="zh-CN" dirty="0" smtClean="0"/>
          </a:p>
          <a:p>
            <a:endParaRPr lang="en-US" altLang="zh-CN" dirty="0" smtClean="0"/>
          </a:p>
          <a:p>
            <a:r>
              <a:rPr lang="zh-CN" altLang="en-US" dirty="0" smtClean="0"/>
              <a:t>再提醒一次，</a:t>
            </a:r>
            <a:r>
              <a:rPr lang="en-US" altLang="zh-CN" dirty="0" smtClean="0"/>
              <a:t>HTML</a:t>
            </a:r>
            <a:r>
              <a:rPr lang="zh-CN" altLang="en-US" dirty="0" smtClean="0"/>
              <a:t>和</a:t>
            </a:r>
            <a:r>
              <a:rPr lang="en-US" altLang="zh-CN" dirty="0" smtClean="0"/>
              <a:t>CSS</a:t>
            </a:r>
            <a:r>
              <a:rPr lang="zh-CN" altLang="en-US" dirty="0" smtClean="0"/>
              <a:t>学习，一种主要方法就是看源码及显示效果，要做到看到源码脑子里可以脑补出在浏览器中的效果，看到浏览器中某个效果，能脑补出可能的代码。</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47</a:t>
            </a:fld>
            <a:endParaRPr lang="en-US" altLang="zh-CN"/>
          </a:p>
        </p:txBody>
      </p:sp>
    </p:spTree>
    <p:extLst>
      <p:ext uri="{BB962C8B-B14F-4D97-AF65-F5344CB8AC3E}">
        <p14:creationId xmlns:p14="http://schemas.microsoft.com/office/powerpoint/2010/main" val="42608336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这是书上给出的一些字符编码的例子</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48</a:t>
            </a:fld>
            <a:endParaRPr lang="en-US" altLang="zh-CN"/>
          </a:p>
        </p:txBody>
      </p:sp>
    </p:spTree>
    <p:extLst>
      <p:ext uri="{BB962C8B-B14F-4D97-AF65-F5344CB8AC3E}">
        <p14:creationId xmlns:p14="http://schemas.microsoft.com/office/powerpoint/2010/main" val="27603726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AD04B1-A6CB-43F0-842A-C50287C1CC1E}" type="slidenum">
              <a:rPr lang="en-US" altLang="zh-CN"/>
              <a:pPr/>
              <a:t>49</a:t>
            </a:fld>
            <a:endParaRPr lang="en-US" altLang="zh-CN"/>
          </a:p>
        </p:txBody>
      </p:sp>
      <p:sp>
        <p:nvSpPr>
          <p:cNvPr id="1021954" name="Rectangle 2"/>
          <p:cNvSpPr>
            <a:spLocks noGrp="1" noRot="1" noChangeAspect="1" noChangeArrowheads="1" noTextEdit="1"/>
          </p:cNvSpPr>
          <p:nvPr>
            <p:ph type="sldImg"/>
          </p:nvPr>
        </p:nvSpPr>
        <p:spPr>
          <a:xfrm>
            <a:off x="65088" y="733425"/>
            <a:ext cx="6519862" cy="3668713"/>
          </a:xfrm>
          <a:ln/>
        </p:spPr>
      </p:sp>
      <p:sp>
        <p:nvSpPr>
          <p:cNvPr id="1021955" name="Rectangle 3"/>
          <p:cNvSpPr>
            <a:spLocks noGrp="1" noChangeArrowheads="1"/>
          </p:cNvSpPr>
          <p:nvPr>
            <p:ph type="body" idx="1"/>
          </p:nvPr>
        </p:nvSpPr>
        <p:spPr/>
        <p:txBody>
          <a:bodyPr/>
          <a:lstStyle/>
          <a:p>
            <a:r>
              <a:rPr lang="zh-CN" altLang="en-US" dirty="0" smtClean="0"/>
              <a:t>除了页面和文章结构外，文章内容很多部分也是有自己语义的，</a:t>
            </a:r>
            <a:r>
              <a:rPr lang="en-US" altLang="zh-CN" dirty="0" smtClean="0"/>
              <a:t>HTML5</a:t>
            </a:r>
            <a:r>
              <a:rPr lang="zh-CN" altLang="en-US" dirty="0" smtClean="0"/>
              <a:t>规范在原有语义元素基础上进一步做了梳理和规范，对原有文本元素中偏样式类的不建议继续使用，如</a:t>
            </a:r>
            <a:r>
              <a:rPr lang="en-US" altLang="zh-CN" dirty="0" smtClean="0"/>
              <a:t>b/</a:t>
            </a:r>
            <a:r>
              <a:rPr lang="en-US" altLang="zh-CN" dirty="0" err="1" smtClean="0"/>
              <a:t>i</a:t>
            </a:r>
            <a:r>
              <a:rPr lang="en-US" altLang="zh-CN" dirty="0" smtClean="0"/>
              <a:t>/u/big/small</a:t>
            </a:r>
            <a:r>
              <a:rPr lang="zh-CN" altLang="en-US" dirty="0" smtClean="0"/>
              <a:t>等</a:t>
            </a:r>
            <a:endParaRPr lang="en-US" altLang="zh-CN" dirty="0" smtClean="0"/>
          </a:p>
          <a:p>
            <a:endParaRPr lang="en-US" altLang="zh-CN" dirty="0" smtClean="0"/>
          </a:p>
          <a:p>
            <a:r>
              <a:rPr lang="zh-CN" altLang="en-US" dirty="0" smtClean="0"/>
              <a:t>有些学习资料，比如</a:t>
            </a:r>
            <a:r>
              <a:rPr lang="en-US" altLang="zh-CN" dirty="0" smtClean="0"/>
              <a:t>W3SCHOOL</a:t>
            </a:r>
            <a:r>
              <a:rPr lang="zh-CN" altLang="en-US" dirty="0" smtClean="0"/>
              <a:t>把这些标记根据常用思路分为格式化、计算机输出、引用等几类，这个也不完全合适。</a:t>
            </a:r>
            <a:endParaRPr lang="en-US" altLang="zh-CN" dirty="0" smtClean="0"/>
          </a:p>
          <a:p>
            <a:r>
              <a:rPr lang="zh-CN" altLang="en-US" dirty="0" smtClean="0"/>
              <a:t>要注意一点，文本标记更倾向用于标注文本内容的语义，而非用于指定其外在表现样式；也不能相信浏览器就会根据默认样式来显示，毕竟可能会被指定不同于默认样式的</a:t>
            </a:r>
            <a:r>
              <a:rPr lang="en-US" altLang="zh-CN" dirty="0" smtClean="0"/>
              <a:t>CSS</a:t>
            </a:r>
            <a:r>
              <a:rPr lang="zh-CN" altLang="en-US" dirty="0" smtClean="0"/>
              <a:t>样式。</a:t>
            </a:r>
            <a:endParaRPr lang="en-US" altLang="zh-CN" dirty="0" smtClean="0"/>
          </a:p>
          <a:p>
            <a:endParaRPr lang="en-US" altLang="zh-CN" dirty="0" smtClean="0"/>
          </a:p>
          <a:p>
            <a:r>
              <a:rPr lang="en-US" altLang="zh-CN" dirty="0" smtClean="0"/>
              <a:t>strong</a:t>
            </a:r>
            <a:r>
              <a:rPr lang="zh-CN" altLang="en-US" dirty="0" smtClean="0"/>
              <a:t>比</a:t>
            </a:r>
            <a:r>
              <a:rPr lang="en-US" altLang="zh-CN" dirty="0" err="1" smtClean="0"/>
              <a:t>em</a:t>
            </a:r>
            <a:r>
              <a:rPr lang="zh-CN" altLang="en-US" dirty="0" smtClean="0"/>
              <a:t>更</a:t>
            </a:r>
            <a:r>
              <a:rPr lang="en-US" altLang="zh-CN" dirty="0" err="1" smtClean="0"/>
              <a:t>em</a:t>
            </a:r>
            <a:r>
              <a:rPr lang="zh-CN" altLang="en-US" dirty="0" smtClean="0"/>
              <a:t>，</a:t>
            </a:r>
            <a:r>
              <a:rPr lang="en-US" altLang="zh-CN" dirty="0" err="1" smtClean="0"/>
              <a:t>em</a:t>
            </a:r>
            <a:r>
              <a:rPr lang="zh-CN" altLang="en-US" dirty="0" smtClean="0"/>
              <a:t>默认显示为斜体，而</a:t>
            </a:r>
            <a:r>
              <a:rPr lang="en-US" altLang="zh-CN" dirty="0" smtClean="0"/>
              <a:t>strong</a:t>
            </a:r>
            <a:r>
              <a:rPr lang="zh-CN" altLang="en-US" dirty="0" smtClean="0"/>
              <a:t>默认显示为粗体</a:t>
            </a:r>
            <a:endParaRPr lang="en-US" altLang="zh-CN" dirty="0" smtClean="0"/>
          </a:p>
          <a:p>
            <a:endParaRPr lang="en-US" altLang="zh-CN" dirty="0" smtClean="0"/>
          </a:p>
          <a:p>
            <a:r>
              <a:rPr lang="en-US" altLang="zh-CN" dirty="0" smtClean="0"/>
              <a:t>time</a:t>
            </a:r>
            <a:r>
              <a:rPr lang="zh-CN" altLang="en-US" dirty="0" smtClean="0"/>
              <a:t>标记中</a:t>
            </a:r>
            <a:r>
              <a:rPr lang="en-US" altLang="zh-CN" dirty="0" err="1" smtClean="0"/>
              <a:t>datetime</a:t>
            </a:r>
            <a:r>
              <a:rPr lang="zh-CN" altLang="en-US" dirty="0" smtClean="0"/>
              <a:t>特性是给机器阅读的时间，标记中内容是给人看的时间</a:t>
            </a:r>
            <a:endParaRPr lang="en-US" altLang="zh-CN" dirty="0" smtClean="0"/>
          </a:p>
          <a:p>
            <a:endParaRPr lang="en-US" altLang="zh-CN" dirty="0" smtClean="0"/>
          </a:p>
          <a:p>
            <a:r>
              <a:rPr lang="zh-CN" altLang="en-US" dirty="0" smtClean="0"/>
              <a:t>这里只是涵盖了部分常用的，且样式显示比较明显的，并没有涵盖全部，另外请参阅课后阅读部分或自行查询标准</a:t>
            </a:r>
          </a:p>
          <a:p>
            <a:endParaRPr lang="en-US" altLang="zh-CN" dirty="0"/>
          </a:p>
        </p:txBody>
      </p:sp>
    </p:spTree>
    <p:extLst>
      <p:ext uri="{BB962C8B-B14F-4D97-AF65-F5344CB8AC3E}">
        <p14:creationId xmlns:p14="http://schemas.microsoft.com/office/powerpoint/2010/main" val="42931508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注意每个元素在浏览器中</a:t>
            </a:r>
            <a:r>
              <a:rPr lang="zh-CN" altLang="en-US" baseline="0" dirty="0" smtClean="0"/>
              <a:t>默认显示的样式</a:t>
            </a:r>
            <a:endParaRPr lang="en-US" altLang="zh-CN" dirty="0" smtClean="0"/>
          </a:p>
          <a:p>
            <a:r>
              <a:rPr lang="zh-CN" altLang="en-US" dirty="0" smtClean="0"/>
              <a:t>注意</a:t>
            </a:r>
            <a:r>
              <a:rPr lang="en-US" altLang="zh-CN" dirty="0" err="1" smtClean="0"/>
              <a:t>blockquote</a:t>
            </a:r>
            <a:r>
              <a:rPr lang="zh-CN" altLang="en-US" dirty="0" smtClean="0"/>
              <a:t>和</a:t>
            </a:r>
            <a:r>
              <a:rPr lang="en-US" altLang="zh-CN" dirty="0" smtClean="0"/>
              <a:t>pre</a:t>
            </a:r>
            <a:r>
              <a:rPr lang="zh-CN" altLang="en-US" dirty="0" smtClean="0"/>
              <a:t>的差别</a:t>
            </a:r>
            <a:endParaRPr lang="en-US" altLang="zh-CN" dirty="0" smtClean="0"/>
          </a:p>
          <a:p>
            <a:r>
              <a:rPr lang="zh-CN" altLang="en-US" dirty="0" smtClean="0"/>
              <a:t>注意</a:t>
            </a:r>
            <a:r>
              <a:rPr lang="en-US" altLang="zh-CN" dirty="0" smtClean="0"/>
              <a:t>q</a:t>
            </a:r>
            <a:r>
              <a:rPr lang="zh-CN" altLang="en-US" dirty="0" smtClean="0"/>
              <a:t>会被默认加上引号</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50</a:t>
            </a:fld>
            <a:endParaRPr lang="en-US" altLang="zh-CN"/>
          </a:p>
        </p:txBody>
      </p:sp>
    </p:spTree>
    <p:extLst>
      <p:ext uri="{BB962C8B-B14F-4D97-AF65-F5344CB8AC3E}">
        <p14:creationId xmlns:p14="http://schemas.microsoft.com/office/powerpoint/2010/main" val="24085868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前面介绍的元素都是有语义，但是也有时，我们希望标注某一部分文字，把其作为一个逻辑结构（一般情况下是用于为</a:t>
            </a:r>
            <a:r>
              <a:rPr lang="en-US" altLang="zh-CN" dirty="0" smtClean="0"/>
              <a:t>CSS</a:t>
            </a:r>
            <a:r>
              <a:rPr lang="zh-CN" altLang="en-US" dirty="0" smtClean="0"/>
              <a:t>元素选择提供一个参考锚点）。传统上，我们会使用</a:t>
            </a:r>
            <a:r>
              <a:rPr lang="en-US" altLang="zh-CN" dirty="0" smtClean="0"/>
              <a:t>div</a:t>
            </a:r>
            <a:r>
              <a:rPr lang="zh-CN" altLang="en-US" dirty="0" smtClean="0"/>
              <a:t>和</a:t>
            </a:r>
            <a:r>
              <a:rPr lang="en-US" altLang="zh-CN" dirty="0" smtClean="0"/>
              <a:t>span</a:t>
            </a:r>
            <a:r>
              <a:rPr lang="zh-CN" altLang="en-US" dirty="0" smtClean="0"/>
              <a:t>这两个元素作为百搭标记，同时用其</a:t>
            </a:r>
            <a:r>
              <a:rPr lang="en-US" altLang="zh-CN" dirty="0" smtClean="0"/>
              <a:t>class</a:t>
            </a:r>
            <a:r>
              <a:rPr lang="zh-CN" altLang="en-US" dirty="0" smtClean="0"/>
              <a:t>特性值来命名该逻辑结构。</a:t>
            </a:r>
            <a:endParaRPr lang="en-US" altLang="zh-CN" dirty="0" smtClean="0"/>
          </a:p>
          <a:p>
            <a:endParaRPr lang="en-US" altLang="zh-CN" dirty="0" smtClean="0"/>
          </a:p>
          <a:p>
            <a:r>
              <a:rPr lang="zh-CN" altLang="en-US" dirty="0" smtClean="0"/>
              <a:t>前面介绍元素时，我们没有特别强调块元素和行内元素的差别，这边要再解释一下。</a:t>
            </a:r>
            <a:endParaRPr lang="en-US" altLang="zh-CN" dirty="0" smtClean="0"/>
          </a:p>
          <a:p>
            <a:r>
              <a:rPr lang="en-US" altLang="zh-CN" dirty="0" smtClean="0"/>
              <a:t>div</a:t>
            </a:r>
            <a:r>
              <a:rPr lang="zh-CN" altLang="en-US" dirty="0" smtClean="0"/>
              <a:t>和</a:t>
            </a:r>
            <a:r>
              <a:rPr lang="en-US" altLang="zh-CN" dirty="0" smtClean="0"/>
              <a:t>span</a:t>
            </a:r>
            <a:r>
              <a:rPr lang="zh-CN" altLang="en-US" dirty="0" smtClean="0"/>
              <a:t>都是百搭元素，其中</a:t>
            </a:r>
            <a:r>
              <a:rPr lang="en-US" altLang="zh-CN" dirty="0" smtClean="0"/>
              <a:t>div</a:t>
            </a:r>
            <a:r>
              <a:rPr lang="zh-CN" altLang="en-US" dirty="0" smtClean="0"/>
              <a:t>是块元素，也就是浏览器在显示时，会自动在其前后加换行的元素，其他块元素还有</a:t>
            </a:r>
            <a:r>
              <a:rPr lang="en-US" altLang="zh-CN" dirty="0" smtClean="0"/>
              <a:t>h1</a:t>
            </a:r>
            <a:r>
              <a:rPr lang="zh-CN" altLang="en-US" dirty="0" smtClean="0"/>
              <a:t>、</a:t>
            </a:r>
            <a:r>
              <a:rPr lang="en-US" altLang="zh-CN" dirty="0" smtClean="0"/>
              <a:t>p</a:t>
            </a:r>
            <a:r>
              <a:rPr lang="zh-CN" altLang="en-US" dirty="0" smtClean="0"/>
              <a:t>等；</a:t>
            </a:r>
            <a:endParaRPr lang="en-US" altLang="zh-CN" dirty="0" smtClean="0"/>
          </a:p>
          <a:p>
            <a:r>
              <a:rPr lang="en-US" altLang="zh-CN" dirty="0" smtClean="0"/>
              <a:t>span</a:t>
            </a:r>
            <a:r>
              <a:rPr lang="zh-CN" altLang="en-US" dirty="0" smtClean="0"/>
              <a:t>是行内元素，也就是浏览器在显示时，不会自动在其前后加换行的元素，像前面的</a:t>
            </a:r>
            <a:r>
              <a:rPr lang="en-US" altLang="zh-CN" dirty="0" err="1" smtClean="0"/>
              <a:t>em</a:t>
            </a:r>
            <a:r>
              <a:rPr lang="zh-CN" altLang="en-US" dirty="0" smtClean="0"/>
              <a:t>都是行内元素</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51</a:t>
            </a:fld>
            <a:endParaRPr lang="en-US" altLang="zh-CN"/>
          </a:p>
        </p:txBody>
      </p:sp>
    </p:spTree>
    <p:extLst>
      <p:ext uri="{BB962C8B-B14F-4D97-AF65-F5344CB8AC3E}">
        <p14:creationId xmlns:p14="http://schemas.microsoft.com/office/powerpoint/2010/main" val="14516947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52</a:t>
            </a:fld>
            <a:endParaRPr lang="en-US" altLang="zh-CN"/>
          </a:p>
        </p:txBody>
      </p:sp>
    </p:spTree>
    <p:extLst>
      <p:ext uri="{BB962C8B-B14F-4D97-AF65-F5344CB8AC3E}">
        <p14:creationId xmlns:p14="http://schemas.microsoft.com/office/powerpoint/2010/main" val="3194433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定义了有那些资源和他们之间的组织关系，对于文本资源，甚至可能就是其自身</a:t>
            </a:r>
            <a:endParaRPr lang="en-US" altLang="zh-CN" dirty="0" smtClean="0"/>
          </a:p>
          <a:p>
            <a:endParaRPr lang="en-US" altLang="zh-CN" dirty="0" smtClean="0"/>
          </a:p>
          <a:p>
            <a:r>
              <a:rPr lang="zh-CN" altLang="en-US" dirty="0" smtClean="0"/>
              <a:t>最原始的</a:t>
            </a:r>
            <a:r>
              <a:rPr lang="en-US" altLang="zh-CN" dirty="0" smtClean="0"/>
              <a:t>Web</a:t>
            </a:r>
            <a:r>
              <a:rPr lang="zh-CN" altLang="en-US" dirty="0" smtClean="0"/>
              <a:t>是纯文本的，当时比较简单，所以</a:t>
            </a:r>
            <a:r>
              <a:rPr lang="en-US" altLang="zh-CN" dirty="0" smtClean="0"/>
              <a:t>HTML</a:t>
            </a:r>
            <a:r>
              <a:rPr lang="zh-CN" altLang="en-US" dirty="0" smtClean="0"/>
              <a:t>设计时结构、内容、信息、关系等都杂在一起，随着</a:t>
            </a:r>
            <a:r>
              <a:rPr lang="en-US" altLang="zh-CN" dirty="0" smtClean="0"/>
              <a:t>Web</a:t>
            </a:r>
            <a:r>
              <a:rPr lang="zh-CN" altLang="en-US" dirty="0" smtClean="0"/>
              <a:t>的发展，在</a:t>
            </a:r>
            <a:r>
              <a:rPr lang="en-US" altLang="zh-CN" dirty="0" smtClean="0"/>
              <a:t>HTML5</a:t>
            </a:r>
            <a:r>
              <a:rPr lang="zh-CN" altLang="en-US" dirty="0" smtClean="0"/>
              <a:t>中对各块的分布定义已经比较明确了</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6</a:t>
            </a:fld>
            <a:endParaRPr lang="en-US" altLang="zh-CN"/>
          </a:p>
        </p:txBody>
      </p:sp>
    </p:spTree>
    <p:extLst>
      <p:ext uri="{BB962C8B-B14F-4D97-AF65-F5344CB8AC3E}">
        <p14:creationId xmlns:p14="http://schemas.microsoft.com/office/powerpoint/2010/main" val="1883601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猛一看，</a:t>
            </a:r>
            <a:r>
              <a:rPr lang="en-US" altLang="zh-CN" dirty="0" smtClean="0"/>
              <a:t>div</a:t>
            </a:r>
            <a:r>
              <a:rPr lang="zh-CN" altLang="en-US" dirty="0" smtClean="0"/>
              <a:t>似乎起到的效果跟</a:t>
            </a:r>
            <a:r>
              <a:rPr lang="en-US" altLang="zh-CN" dirty="0" smtClean="0"/>
              <a:t>p</a:t>
            </a:r>
            <a:r>
              <a:rPr lang="zh-CN" altLang="en-US" dirty="0" smtClean="0"/>
              <a:t>是一样的，很多初学者，甚至在早期很多教材中，都会随意使用这两者。</a:t>
            </a:r>
            <a:endParaRPr lang="en-US" altLang="zh-CN" dirty="0" smtClean="0"/>
          </a:p>
          <a:p>
            <a:endParaRPr lang="en-US" altLang="zh-CN" dirty="0" smtClean="0"/>
          </a:p>
          <a:p>
            <a:r>
              <a:rPr lang="zh-CN" altLang="en-US" dirty="0" smtClean="0"/>
              <a:t>但在现代浏览器中，这两者还是差别比较明显的，一个是代表的语义不同，</a:t>
            </a:r>
            <a:r>
              <a:rPr lang="en-US" altLang="zh-CN" dirty="0" smtClean="0"/>
              <a:t>p</a:t>
            </a:r>
            <a:r>
              <a:rPr lang="zh-CN" altLang="en-US" dirty="0" smtClean="0"/>
              <a:t>代表文章的一个段落，而</a:t>
            </a:r>
            <a:r>
              <a:rPr lang="en-US" altLang="zh-CN" dirty="0" smtClean="0"/>
              <a:t>div</a:t>
            </a:r>
            <a:r>
              <a:rPr lang="zh-CN" altLang="en-US" dirty="0" smtClean="0"/>
              <a:t>只代表任意一个逻辑块，比较类似</a:t>
            </a:r>
            <a:r>
              <a:rPr lang="en-US" altLang="zh-CN" dirty="0" smtClean="0"/>
              <a:t>section</a:t>
            </a:r>
            <a:r>
              <a:rPr lang="zh-CN" altLang="en-US" dirty="0" smtClean="0"/>
              <a:t>的语义；从显示效果看，</a:t>
            </a:r>
            <a:r>
              <a:rPr lang="en-US" altLang="zh-CN" dirty="0" smtClean="0"/>
              <a:t>p</a:t>
            </a:r>
            <a:r>
              <a:rPr lang="zh-CN" altLang="en-US" dirty="0" smtClean="0"/>
              <a:t>元素后面会有明显的段后距，而</a:t>
            </a:r>
            <a:r>
              <a:rPr lang="en-US" altLang="zh-CN" dirty="0" smtClean="0"/>
              <a:t>div</a:t>
            </a:r>
            <a:r>
              <a:rPr lang="zh-CN" altLang="en-US" dirty="0" smtClean="0"/>
              <a:t>元素后面没有。</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53</a:t>
            </a:fld>
            <a:endParaRPr lang="en-US" altLang="zh-CN"/>
          </a:p>
        </p:txBody>
      </p:sp>
    </p:spTree>
    <p:extLst>
      <p:ext uri="{BB962C8B-B14F-4D97-AF65-F5344CB8AC3E}">
        <p14:creationId xmlns:p14="http://schemas.microsoft.com/office/powerpoint/2010/main" val="34186056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在本部分中，我们将看下除文本外的另一类内容元素：列表</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54</a:t>
            </a:fld>
            <a:endParaRPr lang="en-US" altLang="zh-CN"/>
          </a:p>
        </p:txBody>
      </p:sp>
    </p:spTree>
    <p:extLst>
      <p:ext uri="{BB962C8B-B14F-4D97-AF65-F5344CB8AC3E}">
        <p14:creationId xmlns:p14="http://schemas.microsoft.com/office/powerpoint/2010/main" val="5294800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DE1B63-B136-454E-B5E0-6D52E574E33E}" type="slidenum">
              <a:rPr lang="en-US" altLang="zh-CN"/>
              <a:pPr/>
              <a:t>55</a:t>
            </a:fld>
            <a:endParaRPr lang="en-US" altLang="zh-CN"/>
          </a:p>
        </p:txBody>
      </p:sp>
      <p:sp>
        <p:nvSpPr>
          <p:cNvPr id="1025026" name="Rectangle 2"/>
          <p:cNvSpPr>
            <a:spLocks noGrp="1" noRot="1" noChangeAspect="1" noChangeArrowheads="1" noTextEdit="1"/>
          </p:cNvSpPr>
          <p:nvPr>
            <p:ph type="sldImg"/>
          </p:nvPr>
        </p:nvSpPr>
        <p:spPr>
          <a:xfrm>
            <a:off x="65088" y="733425"/>
            <a:ext cx="6519862" cy="3668713"/>
          </a:xfrm>
          <a:ln/>
        </p:spPr>
      </p:sp>
      <p:sp>
        <p:nvSpPr>
          <p:cNvPr id="1025027" name="Rectangle 3"/>
          <p:cNvSpPr>
            <a:spLocks noGrp="1" noChangeArrowheads="1"/>
          </p:cNvSpPr>
          <p:nvPr>
            <p:ph type="body" idx="1"/>
          </p:nvPr>
        </p:nvSpPr>
        <p:spPr/>
        <p:txBody>
          <a:bodyPr/>
          <a:lstStyle/>
          <a:p>
            <a:r>
              <a:rPr lang="zh-CN" altLang="en-US" dirty="0" smtClean="0"/>
              <a:t>目前</a:t>
            </a:r>
            <a:r>
              <a:rPr lang="en-US" altLang="zh-CN" dirty="0" smtClean="0"/>
              <a:t>HTML5</a:t>
            </a:r>
            <a:r>
              <a:rPr lang="zh-CN" altLang="en-US" dirty="0" smtClean="0"/>
              <a:t>中的列表种类主要有三种，早年还有</a:t>
            </a:r>
            <a:r>
              <a:rPr lang="en-US" altLang="zh-CN" dirty="0" smtClean="0"/>
              <a:t>menu</a:t>
            </a:r>
            <a:r>
              <a:rPr lang="zh-CN" altLang="en-US" dirty="0" smtClean="0"/>
              <a:t>和</a:t>
            </a:r>
            <a:r>
              <a:rPr lang="en-US" altLang="zh-CN" dirty="0" err="1" smtClean="0"/>
              <a:t>dir</a:t>
            </a:r>
            <a:r>
              <a:rPr lang="zh-CN" altLang="en-US" dirty="0" smtClean="0"/>
              <a:t>列表，新标准已废弃</a:t>
            </a:r>
            <a:endParaRPr lang="zh-CN" altLang="en-US" dirty="0"/>
          </a:p>
        </p:txBody>
      </p:sp>
    </p:spTree>
    <p:extLst>
      <p:ext uri="{BB962C8B-B14F-4D97-AF65-F5344CB8AC3E}">
        <p14:creationId xmlns:p14="http://schemas.microsoft.com/office/powerpoint/2010/main" val="40598076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有序列表</a:t>
            </a:r>
            <a:r>
              <a:rPr lang="en-US" altLang="zh-CN" dirty="0" smtClean="0"/>
              <a:t>ordered list</a:t>
            </a:r>
            <a:r>
              <a:rPr lang="zh-CN" altLang="en-US" dirty="0" smtClean="0"/>
              <a:t>，简称</a:t>
            </a:r>
            <a:r>
              <a:rPr lang="en-US" altLang="zh-CN" dirty="0" err="1" smtClean="0"/>
              <a:t>ol</a:t>
            </a:r>
            <a:r>
              <a:rPr lang="zh-CN" altLang="en-US" dirty="0" smtClean="0"/>
              <a:t>，由列表元素和列表项元素两部分组成，一个列表元素表示一个列表，可以包含多个列表项元素</a:t>
            </a:r>
            <a:endParaRPr lang="en-US" altLang="zh-CN" dirty="0" smtClean="0"/>
          </a:p>
          <a:p>
            <a:endParaRPr lang="en-US" altLang="zh-CN" dirty="0" smtClean="0"/>
          </a:p>
          <a:p>
            <a:r>
              <a:rPr lang="zh-CN" altLang="en-US" dirty="0" smtClean="0"/>
              <a:t>前面我们曾经提过，元素可以有特性</a:t>
            </a:r>
            <a:r>
              <a:rPr lang="en-US" altLang="zh-CN" dirty="0" smtClean="0"/>
              <a:t>attribute</a:t>
            </a:r>
            <a:r>
              <a:rPr lang="zh-CN" altLang="en-US" dirty="0" smtClean="0"/>
              <a:t>，这里我们会接触到两个特性，分别用于控制开始序号和是否逆序编号</a:t>
            </a:r>
            <a:endParaRPr lang="en-US" altLang="zh-CN" dirty="0" smtClean="0"/>
          </a:p>
          <a:p>
            <a:endParaRPr lang="en-US" altLang="zh-CN" dirty="0" smtClean="0"/>
          </a:p>
          <a:p>
            <a:r>
              <a:rPr lang="zh-CN" altLang="en-US" dirty="0" smtClean="0"/>
              <a:t>其实还有</a:t>
            </a:r>
            <a:r>
              <a:rPr lang="en-US" altLang="zh-CN" dirty="0" smtClean="0"/>
              <a:t>type</a:t>
            </a:r>
            <a:r>
              <a:rPr lang="zh-CN" altLang="en-US" dirty="0" smtClean="0"/>
              <a:t>特性，用于控制编号种类，但是因为属于表示性特性，我们倾向使用</a:t>
            </a:r>
            <a:r>
              <a:rPr lang="en-US" altLang="zh-CN" dirty="0" smtClean="0"/>
              <a:t>CSS</a:t>
            </a:r>
            <a:r>
              <a:rPr lang="zh-CN" altLang="en-US" dirty="0" smtClean="0"/>
              <a:t>来控制这个值。</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56</a:t>
            </a:fld>
            <a:endParaRPr lang="en-US" altLang="zh-CN"/>
          </a:p>
        </p:txBody>
      </p:sp>
    </p:spTree>
    <p:extLst>
      <p:ext uri="{BB962C8B-B14F-4D97-AF65-F5344CB8AC3E}">
        <p14:creationId xmlns:p14="http://schemas.microsoft.com/office/powerpoint/2010/main" val="1577534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大家注意加入特性后的页面效果</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57</a:t>
            </a:fld>
            <a:endParaRPr lang="en-US" altLang="zh-CN"/>
          </a:p>
        </p:txBody>
      </p:sp>
    </p:spTree>
    <p:extLst>
      <p:ext uri="{BB962C8B-B14F-4D97-AF65-F5344CB8AC3E}">
        <p14:creationId xmlns:p14="http://schemas.microsoft.com/office/powerpoint/2010/main" val="8169426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58</a:t>
            </a:fld>
            <a:endParaRPr lang="en-US" altLang="zh-CN"/>
          </a:p>
        </p:txBody>
      </p:sp>
    </p:spTree>
    <p:extLst>
      <p:ext uri="{BB962C8B-B14F-4D97-AF65-F5344CB8AC3E}">
        <p14:creationId xmlns:p14="http://schemas.microsoft.com/office/powerpoint/2010/main" val="31222256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定义列表相对少见，这个是定义列表代码在浏览器中显示的效果</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59</a:t>
            </a:fld>
            <a:endParaRPr lang="en-US" altLang="zh-CN"/>
          </a:p>
        </p:txBody>
      </p:sp>
    </p:spTree>
    <p:extLst>
      <p:ext uri="{BB962C8B-B14F-4D97-AF65-F5344CB8AC3E}">
        <p14:creationId xmlns:p14="http://schemas.microsoft.com/office/powerpoint/2010/main" val="7758867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无论是同类还是不同类，或者同类不同特性值的列表都可以随意嵌套，但是要注意语法要正确。</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60</a:t>
            </a:fld>
            <a:endParaRPr lang="en-US" altLang="zh-CN"/>
          </a:p>
        </p:txBody>
      </p:sp>
    </p:spTree>
    <p:extLst>
      <p:ext uri="{BB962C8B-B14F-4D97-AF65-F5344CB8AC3E}">
        <p14:creationId xmlns:p14="http://schemas.microsoft.com/office/powerpoint/2010/main" val="26213824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在这个</a:t>
            </a:r>
            <a:r>
              <a:rPr lang="en-US" altLang="zh-CN" dirty="0" smtClean="0"/>
              <a:t>part</a:t>
            </a:r>
            <a:r>
              <a:rPr lang="zh-CN" altLang="en-US" dirty="0" smtClean="0"/>
              <a:t>中，我们第一次明确接触到了</a:t>
            </a:r>
            <a:r>
              <a:rPr lang="en-US" altLang="zh-CN" dirty="0" smtClean="0"/>
              <a:t>HTML</a:t>
            </a:r>
            <a:r>
              <a:rPr lang="zh-CN" altLang="en-US" dirty="0" smtClean="0"/>
              <a:t>元素的特性。</a:t>
            </a:r>
            <a:endParaRPr lang="en-US" altLang="zh-CN" dirty="0" smtClean="0"/>
          </a:p>
          <a:p>
            <a:endParaRPr lang="en-US" altLang="zh-CN" dirty="0" smtClean="0"/>
          </a:p>
          <a:p>
            <a:r>
              <a:rPr lang="zh-CN" altLang="en-US" dirty="0" smtClean="0"/>
              <a:t>不同的</a:t>
            </a:r>
            <a:r>
              <a:rPr lang="en-US" altLang="zh-CN" dirty="0" smtClean="0"/>
              <a:t>HTML</a:t>
            </a:r>
            <a:r>
              <a:rPr lang="zh-CN" altLang="en-US" dirty="0" smtClean="0"/>
              <a:t>元素有着不同的特性集，所有的特性可以分为通用特性和专有特性两大类</a:t>
            </a:r>
            <a:endParaRPr lang="en-US" altLang="zh-CN" dirty="0" smtClean="0"/>
          </a:p>
          <a:p>
            <a:endParaRPr lang="en-US" altLang="zh-CN" dirty="0" smtClean="0"/>
          </a:p>
          <a:p>
            <a:r>
              <a:rPr lang="en-US" altLang="zh-CN" dirty="0" smtClean="0"/>
              <a:t>attribute</a:t>
            </a:r>
            <a:r>
              <a:rPr lang="zh-CN" altLang="en-US" dirty="0" smtClean="0"/>
              <a:t>，有的书上称为</a:t>
            </a:r>
            <a:r>
              <a:rPr lang="en-US" altLang="zh-CN" dirty="0" smtClean="0"/>
              <a:t>HTML</a:t>
            </a:r>
            <a:r>
              <a:rPr lang="zh-CN" altLang="en-US" dirty="0" smtClean="0"/>
              <a:t>属性，我倾向翻译成特性，以便与</a:t>
            </a:r>
            <a:r>
              <a:rPr lang="en-US" altLang="zh-CN" dirty="0" smtClean="0"/>
              <a:t>CSS</a:t>
            </a:r>
            <a:r>
              <a:rPr lang="zh-CN" altLang="en-US" dirty="0" smtClean="0"/>
              <a:t>属性（</a:t>
            </a:r>
            <a:r>
              <a:rPr lang="en-US" altLang="zh-CN" dirty="0" smtClean="0"/>
              <a:t>property</a:t>
            </a:r>
            <a:r>
              <a:rPr lang="zh-CN" altLang="en-US" dirty="0" smtClean="0"/>
              <a:t>）区分</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61</a:t>
            </a:fld>
            <a:endParaRPr lang="en-US" altLang="zh-CN"/>
          </a:p>
        </p:txBody>
      </p:sp>
    </p:spTree>
    <p:extLst>
      <p:ext uri="{BB962C8B-B14F-4D97-AF65-F5344CB8AC3E}">
        <p14:creationId xmlns:p14="http://schemas.microsoft.com/office/powerpoint/2010/main" val="3991973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208E5E-D979-4FF9-991D-4849FBD208FE}" type="slidenum">
              <a:rPr lang="en-US" altLang="zh-CN"/>
              <a:pPr/>
              <a:t>62</a:t>
            </a:fld>
            <a:endParaRPr lang="en-US" altLang="zh-CN"/>
          </a:p>
        </p:txBody>
      </p:sp>
      <p:sp>
        <p:nvSpPr>
          <p:cNvPr id="1033218" name="Rectangle 2"/>
          <p:cNvSpPr>
            <a:spLocks noGrp="1" noRot="1" noChangeAspect="1" noChangeArrowheads="1" noTextEdit="1"/>
          </p:cNvSpPr>
          <p:nvPr>
            <p:ph type="sldImg"/>
          </p:nvPr>
        </p:nvSpPr>
        <p:spPr>
          <a:xfrm>
            <a:off x="65088" y="733425"/>
            <a:ext cx="6519862" cy="3668713"/>
          </a:xfrm>
          <a:ln/>
        </p:spPr>
      </p:sp>
      <p:sp>
        <p:nvSpPr>
          <p:cNvPr id="1033219" name="Rectangle 3"/>
          <p:cNvSpPr>
            <a:spLocks noGrp="1" noChangeArrowheads="1"/>
          </p:cNvSpPr>
          <p:nvPr>
            <p:ph type="body" idx="1"/>
          </p:nvPr>
        </p:nvSpPr>
        <p:spPr/>
        <p:txBody>
          <a:bodyPr/>
          <a:lstStyle/>
          <a:p>
            <a:r>
              <a:rPr lang="zh-CN" altLang="en-US" dirty="0" smtClean="0"/>
              <a:t>根据最新规范，这两个特性以及</a:t>
            </a:r>
            <a:r>
              <a:rPr lang="en-US" altLang="zh-CN" dirty="0" smtClean="0"/>
              <a:t>slot</a:t>
            </a:r>
            <a:r>
              <a:rPr lang="zh-CN" altLang="en-US" dirty="0" smtClean="0"/>
              <a:t>特性是由</a:t>
            </a:r>
            <a:r>
              <a:rPr lang="en-US" altLang="zh-CN" dirty="0" smtClean="0"/>
              <a:t>DOM</a:t>
            </a:r>
            <a:r>
              <a:rPr lang="zh-CN" altLang="en-US" dirty="0" smtClean="0"/>
              <a:t>规范定义在所有命名空间的所有</a:t>
            </a:r>
            <a:r>
              <a:rPr lang="en-US" altLang="zh-CN" dirty="0" smtClean="0"/>
              <a:t>HTML</a:t>
            </a:r>
            <a:r>
              <a:rPr lang="zh-CN" altLang="en-US" dirty="0" smtClean="0"/>
              <a:t>元素上的</a:t>
            </a:r>
            <a:endParaRPr lang="zh-CN" altLang="zh-CN" dirty="0"/>
          </a:p>
        </p:txBody>
      </p:sp>
    </p:spTree>
    <p:extLst>
      <p:ext uri="{BB962C8B-B14F-4D97-AF65-F5344CB8AC3E}">
        <p14:creationId xmlns:p14="http://schemas.microsoft.com/office/powerpoint/2010/main" val="3377667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这里介绍了跟文档相关的一些基本名词，深入理解和体会这些概念对于后面更好地掌握</a:t>
            </a:r>
            <a:r>
              <a:rPr lang="en-US" altLang="zh-CN" dirty="0" smtClean="0"/>
              <a:t>HTML</a:t>
            </a:r>
            <a:r>
              <a:rPr lang="zh-CN" altLang="en-US" dirty="0" smtClean="0"/>
              <a:t>和</a:t>
            </a:r>
            <a:r>
              <a:rPr lang="en-US" altLang="zh-CN" dirty="0" smtClean="0"/>
              <a:t>CSS</a:t>
            </a:r>
            <a:r>
              <a:rPr lang="zh-CN" altLang="en-US" dirty="0" smtClean="0"/>
              <a:t>是非常有益的，但是在现在这个阶段，大家稍微了解就可以了</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文档样式对象是文档结构对象加上了</a:t>
            </a:r>
            <a:r>
              <a:rPr lang="en-US" altLang="zh-CN" dirty="0" smtClean="0"/>
              <a:t>CSS</a:t>
            </a:r>
            <a:r>
              <a:rPr lang="zh-CN" altLang="en-US" dirty="0" smtClean="0"/>
              <a:t>样式</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文档流对象是将文档对象放入了文档流</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文档流对象大的可以分为两类：块流对象前后会有换行，行内流对象不会</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原始元素是直接写在文档中的内容，比如文本、列表、表格；</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替换元素是该内容在文档中只出现超链接，实际内容在另一个文件中，比如图像</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更多内容请见附录</a:t>
            </a:r>
            <a:r>
              <a:rPr lang="en-US" altLang="zh-CN" dirty="0" smtClean="0"/>
              <a:t>I</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7</a:t>
            </a:fld>
            <a:endParaRPr lang="en-US" altLang="zh-CN"/>
          </a:p>
        </p:txBody>
      </p:sp>
    </p:spTree>
    <p:extLst>
      <p:ext uri="{BB962C8B-B14F-4D97-AF65-F5344CB8AC3E}">
        <p14:creationId xmlns:p14="http://schemas.microsoft.com/office/powerpoint/2010/main" val="6577123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当鼠标移到有</a:t>
            </a:r>
            <a:r>
              <a:rPr lang="en-US" altLang="zh-CN" dirty="0" smtClean="0"/>
              <a:t>title</a:t>
            </a:r>
            <a:r>
              <a:rPr lang="zh-CN" altLang="en-US" dirty="0" smtClean="0"/>
              <a:t>特性的元素上时，会弹出提示</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63</a:t>
            </a:fld>
            <a:endParaRPr lang="en-US" altLang="zh-CN"/>
          </a:p>
        </p:txBody>
      </p:sp>
    </p:spTree>
    <p:extLst>
      <p:ext uri="{BB962C8B-B14F-4D97-AF65-F5344CB8AC3E}">
        <p14:creationId xmlns:p14="http://schemas.microsoft.com/office/powerpoint/2010/main" val="4633620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这是我们后面课程或者说日常开发中经常会遇到的一些特性，右侧是规范中定义的所有通用特性</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64</a:t>
            </a:fld>
            <a:endParaRPr lang="en-US" altLang="zh-CN"/>
          </a:p>
        </p:txBody>
      </p:sp>
    </p:spTree>
    <p:extLst>
      <p:ext uri="{BB962C8B-B14F-4D97-AF65-F5344CB8AC3E}">
        <p14:creationId xmlns:p14="http://schemas.microsoft.com/office/powerpoint/2010/main" val="32802697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在现代</a:t>
            </a:r>
            <a:r>
              <a:rPr lang="en-US" altLang="zh-CN" dirty="0" smtClean="0"/>
              <a:t>Web</a:t>
            </a:r>
            <a:r>
              <a:rPr lang="zh-CN" altLang="en-US" dirty="0" smtClean="0"/>
              <a:t>开发中，程序员经常希望将一些属于与某些元素绑定在一起，有时也希望能自定义一些特性</a:t>
            </a:r>
            <a:endParaRPr lang="en-US" altLang="zh-CN" dirty="0" smtClean="0"/>
          </a:p>
          <a:p>
            <a:endParaRPr lang="en-US" altLang="zh-CN" dirty="0" smtClean="0"/>
          </a:p>
          <a:p>
            <a:r>
              <a:rPr lang="zh-CN" altLang="en-US" dirty="0" smtClean="0"/>
              <a:t>在</a:t>
            </a:r>
            <a:r>
              <a:rPr lang="en-US" altLang="zh-CN" dirty="0" smtClean="0"/>
              <a:t>HTML5</a:t>
            </a:r>
            <a:r>
              <a:rPr lang="zh-CN" altLang="en-US" dirty="0" smtClean="0"/>
              <a:t>中，为这类需求统一提供了官方扩展接口，还有配套的</a:t>
            </a:r>
            <a:r>
              <a:rPr lang="en-US" altLang="zh-CN" dirty="0" smtClean="0"/>
              <a:t>JavaScript</a:t>
            </a:r>
            <a:r>
              <a:rPr lang="zh-CN" altLang="en-US" dirty="0" smtClean="0"/>
              <a:t>读写接口</a:t>
            </a:r>
            <a:endParaRPr lang="en-US" altLang="zh-CN" dirty="0" smtClean="0"/>
          </a:p>
          <a:p>
            <a:endParaRPr lang="en-US" altLang="zh-CN" dirty="0" smtClean="0"/>
          </a:p>
          <a:p>
            <a:r>
              <a:rPr lang="zh-CN" altLang="en-US" dirty="0" smtClean="0"/>
              <a:t>这个已成为现代</a:t>
            </a:r>
            <a:r>
              <a:rPr lang="en-US" altLang="zh-CN" dirty="0" smtClean="0"/>
              <a:t>JavaScript</a:t>
            </a:r>
            <a:r>
              <a:rPr lang="zh-CN" altLang="en-US" dirty="0" smtClean="0"/>
              <a:t>框架的重要基础基础，比如曾经风靡一时的</a:t>
            </a:r>
            <a:r>
              <a:rPr lang="en-US" altLang="zh-CN" dirty="0" smtClean="0"/>
              <a:t>jQuery</a:t>
            </a:r>
            <a:r>
              <a:rPr lang="en-US" altLang="zh-CN" baseline="0" dirty="0" smtClean="0"/>
              <a:t> Mobile</a:t>
            </a:r>
            <a:r>
              <a:rPr lang="zh-CN" altLang="en-US" baseline="0" dirty="0" smtClean="0"/>
              <a:t>框架</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65</a:t>
            </a:fld>
            <a:endParaRPr lang="en-US" altLang="zh-CN"/>
          </a:p>
        </p:txBody>
      </p:sp>
    </p:spTree>
    <p:extLst>
      <p:ext uri="{BB962C8B-B14F-4D97-AF65-F5344CB8AC3E}">
        <p14:creationId xmlns:p14="http://schemas.microsoft.com/office/powerpoint/2010/main" val="28290780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在本部分中，我们将看下除文本、列表外的一类非常重要的内容元素：表格</a:t>
            </a:r>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66</a:t>
            </a:fld>
            <a:endParaRPr lang="en-US" altLang="zh-CN"/>
          </a:p>
        </p:txBody>
      </p:sp>
    </p:spTree>
    <p:extLst>
      <p:ext uri="{BB962C8B-B14F-4D97-AF65-F5344CB8AC3E}">
        <p14:creationId xmlns:p14="http://schemas.microsoft.com/office/powerpoint/2010/main" val="8515912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表格是现代</a:t>
            </a:r>
            <a:r>
              <a:rPr lang="en-US" altLang="zh-CN" dirty="0" smtClean="0"/>
              <a:t>Web</a:t>
            </a:r>
            <a:r>
              <a:rPr lang="zh-CN" altLang="en-US" dirty="0" smtClean="0"/>
              <a:t>页面上最常用的元素之一，有各种各样的应用；早年曾经一度还被用来做页面布局排版</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67</a:t>
            </a:fld>
            <a:endParaRPr lang="en-US" altLang="zh-CN"/>
          </a:p>
        </p:txBody>
      </p:sp>
    </p:spTree>
    <p:extLst>
      <p:ext uri="{BB962C8B-B14F-4D97-AF65-F5344CB8AC3E}">
        <p14:creationId xmlns:p14="http://schemas.microsoft.com/office/powerpoint/2010/main" val="16824157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这是书上给出的表格的基本</a:t>
            </a:r>
            <a:r>
              <a:rPr lang="en-US" altLang="zh-CN" dirty="0" smtClean="0"/>
              <a:t>HTML</a:t>
            </a:r>
            <a:r>
              <a:rPr lang="zh-CN" altLang="en-US" dirty="0" smtClean="0"/>
              <a:t>结构</a:t>
            </a:r>
            <a:endParaRPr lang="en-US" altLang="zh-CN" dirty="0" smtClean="0"/>
          </a:p>
          <a:p>
            <a:endParaRPr lang="en-US" altLang="zh-CN" dirty="0" smtClean="0"/>
          </a:p>
          <a:p>
            <a:r>
              <a:rPr lang="en-US" altLang="zh-CN" dirty="0" smtClean="0"/>
              <a:t>HTML</a:t>
            </a:r>
            <a:r>
              <a:rPr lang="zh-CN" altLang="en-US" dirty="0" smtClean="0"/>
              <a:t>中的表格包含在一个</a:t>
            </a:r>
            <a:r>
              <a:rPr lang="en-US" altLang="zh-CN" dirty="0" smtClean="0"/>
              <a:t>table</a:t>
            </a:r>
            <a:r>
              <a:rPr lang="zh-CN" altLang="en-US" dirty="0" smtClean="0"/>
              <a:t>元素中，以行，也就是</a:t>
            </a:r>
            <a:r>
              <a:rPr lang="en-US" altLang="zh-CN" dirty="0" err="1" smtClean="0"/>
              <a:t>tr</a:t>
            </a:r>
            <a:r>
              <a:rPr lang="zh-CN" altLang="en-US" dirty="0" smtClean="0"/>
              <a:t>元素</a:t>
            </a:r>
            <a:r>
              <a:rPr lang="en-US" altLang="zh-CN" dirty="0" smtClean="0"/>
              <a:t>(table row)</a:t>
            </a:r>
            <a:r>
              <a:rPr lang="zh-CN" altLang="en-US" dirty="0" smtClean="0"/>
              <a:t>为单位，每一行又包含若干个单元格，也就是</a:t>
            </a:r>
            <a:r>
              <a:rPr lang="en-US" altLang="zh-CN" dirty="0" smtClean="0"/>
              <a:t>td</a:t>
            </a:r>
            <a:r>
              <a:rPr lang="zh-CN" altLang="en-US" dirty="0" smtClean="0"/>
              <a:t>元素（</a:t>
            </a:r>
            <a:r>
              <a:rPr lang="en-US" altLang="zh-CN" dirty="0" smtClean="0"/>
              <a:t>table</a:t>
            </a:r>
            <a:r>
              <a:rPr lang="en-US" altLang="zh-CN" baseline="0" dirty="0" smtClean="0"/>
              <a:t> data</a:t>
            </a:r>
            <a:r>
              <a:rPr lang="zh-CN" altLang="en-US" baseline="0" dirty="0" smtClean="0"/>
              <a:t>）</a:t>
            </a:r>
            <a:endParaRPr lang="en-US" altLang="zh-CN" dirty="0" smtClean="0"/>
          </a:p>
          <a:p>
            <a:endParaRPr lang="en-US" altLang="zh-CN" dirty="0" smtClean="0"/>
          </a:p>
          <a:p>
            <a:r>
              <a:rPr lang="zh-CN" altLang="en-US" dirty="0" smtClean="0"/>
              <a:t>默认情况下，每行的单元格数量是一致的</a:t>
            </a:r>
            <a:endParaRPr lang="en-US" altLang="zh-CN" dirty="0" smtClean="0"/>
          </a:p>
          <a:p>
            <a:endParaRPr lang="en-US" altLang="zh-CN" dirty="0" smtClean="0"/>
          </a:p>
          <a:p>
            <a:r>
              <a:rPr lang="zh-CN" altLang="en-US" dirty="0" smtClean="0"/>
              <a:t>现代浏览器和规范中，表格默认是没有边框的</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68</a:t>
            </a:fld>
            <a:endParaRPr lang="en-US" altLang="zh-CN"/>
          </a:p>
        </p:txBody>
      </p:sp>
    </p:spTree>
    <p:extLst>
      <p:ext uri="{BB962C8B-B14F-4D97-AF65-F5344CB8AC3E}">
        <p14:creationId xmlns:p14="http://schemas.microsoft.com/office/powerpoint/2010/main" val="5603700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69</a:t>
            </a:fld>
            <a:endParaRPr lang="en-US" altLang="zh-CN"/>
          </a:p>
        </p:txBody>
      </p:sp>
    </p:spTree>
    <p:extLst>
      <p:ext uri="{BB962C8B-B14F-4D97-AF65-F5344CB8AC3E}">
        <p14:creationId xmlns:p14="http://schemas.microsoft.com/office/powerpoint/2010/main" val="33169627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表格往往会有表格标题和列标题，</a:t>
            </a:r>
            <a:r>
              <a:rPr lang="en-US" altLang="zh-CN" dirty="0" smtClean="0"/>
              <a:t>HTML</a:t>
            </a:r>
            <a:r>
              <a:rPr lang="zh-CN" altLang="en-US" dirty="0" smtClean="0"/>
              <a:t>中提供了更有语义的标题元素</a:t>
            </a:r>
            <a:endParaRPr lang="en-US" altLang="zh-CN" dirty="0" smtClean="0"/>
          </a:p>
          <a:p>
            <a:endParaRPr lang="en-US" altLang="zh-CN" dirty="0" smtClean="0"/>
          </a:p>
          <a:p>
            <a:r>
              <a:rPr lang="zh-CN" altLang="en-US" dirty="0" smtClean="0"/>
              <a:t>如书上这个例子中，表格的第一行是每列的标题，我们用</a:t>
            </a:r>
            <a:r>
              <a:rPr lang="en-US" altLang="zh-CN" dirty="0" err="1" smtClean="0"/>
              <a:t>th</a:t>
            </a:r>
            <a:r>
              <a:rPr lang="zh-CN" altLang="en-US" dirty="0" smtClean="0"/>
              <a:t>元素替换了基本的</a:t>
            </a:r>
            <a:r>
              <a:rPr lang="en-US" altLang="zh-CN" dirty="0" smtClean="0"/>
              <a:t>td</a:t>
            </a:r>
            <a:r>
              <a:rPr lang="zh-CN" altLang="en-US" dirty="0" smtClean="0"/>
              <a:t>元素</a:t>
            </a:r>
            <a:endParaRPr lang="en-US" altLang="zh-CN" dirty="0" smtClean="0"/>
          </a:p>
          <a:p>
            <a:endParaRPr lang="en-US" altLang="zh-CN" dirty="0" smtClean="0"/>
          </a:p>
          <a:p>
            <a:r>
              <a:rPr lang="zh-CN" altLang="en-US" dirty="0" smtClean="0"/>
              <a:t>浏览器默认会给</a:t>
            </a:r>
            <a:r>
              <a:rPr lang="en-US" altLang="zh-CN" dirty="0" err="1" smtClean="0"/>
              <a:t>th</a:t>
            </a:r>
            <a:r>
              <a:rPr lang="zh-CN" altLang="en-US" dirty="0" smtClean="0"/>
              <a:t>元素与</a:t>
            </a:r>
            <a:r>
              <a:rPr lang="en-US" altLang="zh-CN" dirty="0" smtClean="0"/>
              <a:t>td</a:t>
            </a:r>
            <a:r>
              <a:rPr lang="zh-CN" altLang="en-US" dirty="0" smtClean="0"/>
              <a:t>元素不一样的外观样式，比如居中加粗</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70</a:t>
            </a:fld>
            <a:endParaRPr lang="en-US" altLang="zh-CN"/>
          </a:p>
        </p:txBody>
      </p:sp>
    </p:spTree>
    <p:extLst>
      <p:ext uri="{BB962C8B-B14F-4D97-AF65-F5344CB8AC3E}">
        <p14:creationId xmlns:p14="http://schemas.microsoft.com/office/powerpoint/2010/main" val="5033367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整个表格的标题可以使用</a:t>
            </a:r>
            <a:r>
              <a:rPr lang="en-US" altLang="zh-CN" dirty="0" smtClean="0"/>
              <a:t>caption</a:t>
            </a:r>
            <a:r>
              <a:rPr lang="zh-CN" altLang="en-US" dirty="0" smtClean="0"/>
              <a:t>元素，有时会把该元素放在</a:t>
            </a:r>
            <a:r>
              <a:rPr lang="en-US" altLang="zh-CN" dirty="0" smtClean="0"/>
              <a:t>figure</a:t>
            </a:r>
            <a:r>
              <a:rPr lang="zh-CN" altLang="en-US" dirty="0" smtClean="0"/>
              <a:t>元素中</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71</a:t>
            </a:fld>
            <a:endParaRPr lang="en-US" altLang="zh-CN"/>
          </a:p>
        </p:txBody>
      </p:sp>
    </p:spTree>
    <p:extLst>
      <p:ext uri="{BB962C8B-B14F-4D97-AF65-F5344CB8AC3E}">
        <p14:creationId xmlns:p14="http://schemas.microsoft.com/office/powerpoint/2010/main" val="110307995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并不是所有的表格都是工整的，跨行跨列的表格是重要的研究对象，也是重要的考试内容</a:t>
            </a:r>
            <a:endParaRPr lang="en-US" altLang="zh-CN" dirty="0" smtClean="0"/>
          </a:p>
          <a:p>
            <a:endParaRPr lang="en-US" altLang="zh-CN" dirty="0" smtClean="0"/>
          </a:p>
          <a:p>
            <a:r>
              <a:rPr lang="zh-CN" altLang="en-US" dirty="0" smtClean="0"/>
              <a:t>虽然现在一般开发工具都可以提供所见即所得的方式来提供默认表格框架，但是了解该怎么手工撰写这方面的代码还是非常重要的，尤其是在阅读和</a:t>
            </a:r>
            <a:r>
              <a:rPr lang="en-US" altLang="zh-CN" dirty="0" smtClean="0"/>
              <a:t>debug</a:t>
            </a:r>
            <a:r>
              <a:rPr lang="zh-CN" altLang="en-US" dirty="0" smtClean="0"/>
              <a:t>现有代码时</a:t>
            </a:r>
            <a:endParaRPr lang="en-US" altLang="zh-CN" dirty="0" smtClean="0"/>
          </a:p>
          <a:p>
            <a:endParaRPr lang="en-US" altLang="zh-CN" dirty="0" smtClean="0"/>
          </a:p>
          <a:p>
            <a:r>
              <a:rPr lang="zh-CN" altLang="en-US" dirty="0" smtClean="0"/>
              <a:t>要想写出正确的跨行跨列代码，我们一般会先在草稿纸上画出工整的表格，然后看是擦掉那几根线。比如上图中的表格，其实是一个</a:t>
            </a:r>
            <a:r>
              <a:rPr lang="en-US" altLang="zh-CN" dirty="0" smtClean="0"/>
              <a:t>2×4</a:t>
            </a:r>
            <a:r>
              <a:rPr lang="zh-CN" altLang="en-US" dirty="0" smtClean="0"/>
              <a:t>的表格，在第一行中擦去了前两个格子中间的线（相当于第一个格子跨了两列），在第二行中擦去了最后两个格子中间的线（相当于第三个格子跨了两列）</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72</a:t>
            </a:fld>
            <a:endParaRPr lang="en-US" altLang="zh-CN"/>
          </a:p>
        </p:txBody>
      </p:sp>
    </p:spTree>
    <p:extLst>
      <p:ext uri="{BB962C8B-B14F-4D97-AF65-F5344CB8AC3E}">
        <p14:creationId xmlns:p14="http://schemas.microsoft.com/office/powerpoint/2010/main" val="1426835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我们前面说</a:t>
            </a:r>
            <a:r>
              <a:rPr lang="en-US" altLang="zh-CN" dirty="0" smtClean="0"/>
              <a:t>HTML</a:t>
            </a:r>
            <a:r>
              <a:rPr lang="zh-CN" altLang="en-US" dirty="0" smtClean="0"/>
              <a:t>是标记语言，什么是标记语言呢？就是内容会放在一对标记中的语言，标记只要有办法跟内容区分开即可，未必要用</a:t>
            </a:r>
            <a:r>
              <a:rPr lang="en-US" altLang="zh-CN" dirty="0" smtClean="0"/>
              <a:t>&lt;&gt;</a:t>
            </a:r>
          </a:p>
          <a:p>
            <a:endParaRPr lang="en-US" altLang="zh-CN" dirty="0" smtClean="0"/>
          </a:p>
          <a:p>
            <a:r>
              <a:rPr lang="zh-CN" altLang="en-US" dirty="0" smtClean="0"/>
              <a:t>元素：</a:t>
            </a:r>
            <a:r>
              <a:rPr lang="en-US" altLang="zh-CN" dirty="0" smtClean="0"/>
              <a:t>element</a:t>
            </a:r>
          </a:p>
          <a:p>
            <a:r>
              <a:rPr lang="zh-CN" altLang="en-US" dirty="0" smtClean="0"/>
              <a:t>特性：</a:t>
            </a:r>
            <a:r>
              <a:rPr lang="en-US" altLang="zh-CN" dirty="0" smtClean="0"/>
              <a:t>attribute</a:t>
            </a:r>
          </a:p>
          <a:p>
            <a:r>
              <a:rPr lang="zh-CN" altLang="en-US" dirty="0" smtClean="0"/>
              <a:t>标记：</a:t>
            </a:r>
            <a:r>
              <a:rPr lang="en-US" altLang="zh-CN" dirty="0" smtClean="0"/>
              <a:t>tag	opening tag and</a:t>
            </a:r>
            <a:r>
              <a:rPr lang="en-US" altLang="zh-CN" baseline="0" dirty="0" smtClean="0"/>
              <a:t> closing tag</a:t>
            </a:r>
            <a:endParaRPr lang="en-US" altLang="zh-CN" dirty="0" smtClean="0"/>
          </a:p>
          <a:p>
            <a:endParaRPr lang="en-US" altLang="zh-CN" dirty="0" smtClean="0"/>
          </a:p>
          <a:p>
            <a:r>
              <a:rPr lang="zh-CN" altLang="en-US" dirty="0" smtClean="0"/>
              <a:t>更多内容请见附录</a:t>
            </a:r>
            <a:r>
              <a:rPr lang="en-US" altLang="zh-CN" dirty="0" smtClean="0"/>
              <a:t>I</a:t>
            </a:r>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8</a:t>
            </a:fld>
            <a:endParaRPr lang="en-US" altLang="zh-CN"/>
          </a:p>
        </p:txBody>
      </p:sp>
    </p:spTree>
    <p:extLst>
      <p:ext uri="{BB962C8B-B14F-4D97-AF65-F5344CB8AC3E}">
        <p14:creationId xmlns:p14="http://schemas.microsoft.com/office/powerpoint/2010/main" val="40750722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我们可以使用</a:t>
            </a:r>
            <a:r>
              <a:rPr lang="en-US" altLang="zh-CN" dirty="0" err="1" smtClean="0"/>
              <a:t>th</a:t>
            </a:r>
            <a:r>
              <a:rPr lang="zh-CN" altLang="en-US" dirty="0" smtClean="0"/>
              <a:t>或者</a:t>
            </a:r>
            <a:r>
              <a:rPr lang="en-US" altLang="zh-CN" dirty="0" smtClean="0"/>
              <a:t>td</a:t>
            </a:r>
            <a:r>
              <a:rPr lang="zh-CN" altLang="en-US" dirty="0" smtClean="0"/>
              <a:t>的</a:t>
            </a:r>
            <a:r>
              <a:rPr lang="en-US" altLang="zh-CN" dirty="0" err="1" smtClean="0"/>
              <a:t>colspan</a:t>
            </a:r>
            <a:r>
              <a:rPr lang="zh-CN" altLang="en-US" dirty="0" smtClean="0"/>
              <a:t>特性和</a:t>
            </a:r>
            <a:r>
              <a:rPr lang="en-US" altLang="zh-CN" dirty="0" err="1" smtClean="0"/>
              <a:t>rowspan</a:t>
            </a:r>
            <a:r>
              <a:rPr lang="zh-CN" altLang="en-US" dirty="0" smtClean="0"/>
              <a:t>特性来指定对应的格子跨了几行或几列，需要注意的是，如果你某一行有格子跨了列了，那么这一行的元素个数就应该相应减少，跨行时候也一样（这个时候比较容易出错）</a:t>
            </a:r>
            <a:endParaRPr lang="en-US" altLang="zh-CN" dirty="0" smtClean="0"/>
          </a:p>
          <a:p>
            <a:endParaRPr lang="en-US" altLang="zh-CN" dirty="0" smtClean="0"/>
          </a:p>
          <a:p>
            <a:r>
              <a:rPr lang="zh-CN" altLang="en-US" dirty="0" smtClean="0"/>
              <a:t>顺便说下，在这个地方可以看到</a:t>
            </a:r>
            <a:r>
              <a:rPr lang="en-US" altLang="zh-CN" dirty="0" err="1" smtClean="0"/>
              <a:t>th</a:t>
            </a:r>
            <a:r>
              <a:rPr lang="zh-CN" altLang="en-US" dirty="0" smtClean="0"/>
              <a:t>其实也是一个普通的格子，不过语义不同罢了。</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73</a:t>
            </a:fld>
            <a:endParaRPr lang="en-US" altLang="zh-CN"/>
          </a:p>
        </p:txBody>
      </p:sp>
    </p:spTree>
    <p:extLst>
      <p:ext uri="{BB962C8B-B14F-4D97-AF65-F5344CB8AC3E}">
        <p14:creationId xmlns:p14="http://schemas.microsoft.com/office/powerpoint/2010/main" val="376589368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这个是错误的做法，没有删去多余的格子，你可以看到</a:t>
            </a:r>
            <a:r>
              <a:rPr lang="en-US" altLang="zh-CN" dirty="0" smtClean="0"/>
              <a:t>Row1Col3</a:t>
            </a:r>
            <a:r>
              <a:rPr lang="zh-CN" altLang="en-US" dirty="0" smtClean="0"/>
              <a:t>下面就出现了一个奇怪的空位</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74</a:t>
            </a:fld>
            <a:endParaRPr lang="en-US" altLang="zh-CN"/>
          </a:p>
        </p:txBody>
      </p:sp>
    </p:spTree>
    <p:extLst>
      <p:ext uri="{BB962C8B-B14F-4D97-AF65-F5344CB8AC3E}">
        <p14:creationId xmlns:p14="http://schemas.microsoft.com/office/powerpoint/2010/main" val="25013727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大家可以看到，在第一个</a:t>
            </a:r>
            <a:r>
              <a:rPr lang="en-US" altLang="zh-CN" dirty="0" err="1" smtClean="0"/>
              <a:t>tr</a:t>
            </a:r>
            <a:r>
              <a:rPr lang="zh-CN" altLang="en-US" dirty="0" smtClean="0"/>
              <a:t>，也就是第一行中删掉了一个</a:t>
            </a:r>
            <a:r>
              <a:rPr lang="en-US" altLang="zh-CN" dirty="0" smtClean="0"/>
              <a:t>td</a:t>
            </a:r>
            <a:r>
              <a:rPr lang="zh-CN" altLang="en-US" dirty="0" smtClean="0"/>
              <a:t>元素（因为有</a:t>
            </a:r>
            <a:r>
              <a:rPr lang="en-US" altLang="zh-CN" dirty="0" err="1" smtClean="0"/>
              <a:t>colspan</a:t>
            </a:r>
            <a:r>
              <a:rPr lang="zh-CN" altLang="en-US" dirty="0" smtClean="0"/>
              <a:t>，跨列）</a:t>
            </a:r>
            <a:endParaRPr lang="en-US" altLang="zh-CN" dirty="0" smtClean="0"/>
          </a:p>
          <a:p>
            <a:r>
              <a:rPr lang="zh-CN" altLang="en-US" dirty="0" smtClean="0"/>
              <a:t>尤其值得注意的是最后一个</a:t>
            </a:r>
            <a:r>
              <a:rPr lang="en-US" altLang="zh-CN" dirty="0" err="1" smtClean="0"/>
              <a:t>tr</a:t>
            </a:r>
            <a:r>
              <a:rPr lang="zh-CN" altLang="en-US" dirty="0" smtClean="0"/>
              <a:t>中也删掉了一个</a:t>
            </a:r>
            <a:r>
              <a:rPr lang="en-US" altLang="zh-CN" dirty="0" smtClean="0"/>
              <a:t>td</a:t>
            </a:r>
            <a:r>
              <a:rPr lang="zh-CN" altLang="en-US" dirty="0" smtClean="0"/>
              <a:t>元素（因为上一行中有</a:t>
            </a:r>
            <a:r>
              <a:rPr lang="en-US" altLang="zh-CN" dirty="0" err="1" smtClean="0"/>
              <a:t>rowspan</a:t>
            </a:r>
            <a:r>
              <a:rPr lang="zh-CN" altLang="en-US" dirty="0" smtClean="0"/>
              <a:t>，跨行），所以如果有跨行的情况下会影响到后继多个</a:t>
            </a:r>
            <a:r>
              <a:rPr lang="en-US" altLang="zh-CN" dirty="0" err="1" smtClean="0"/>
              <a:t>tr</a:t>
            </a:r>
            <a:r>
              <a:rPr lang="zh-CN" altLang="en-US" dirty="0" smtClean="0"/>
              <a:t>行</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75</a:t>
            </a:fld>
            <a:endParaRPr lang="en-US" altLang="zh-CN"/>
          </a:p>
        </p:txBody>
      </p:sp>
    </p:spTree>
    <p:extLst>
      <p:ext uri="{BB962C8B-B14F-4D97-AF65-F5344CB8AC3E}">
        <p14:creationId xmlns:p14="http://schemas.microsoft.com/office/powerpoint/2010/main" val="32310981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书上也给出了一个跨行的例子</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76</a:t>
            </a:fld>
            <a:endParaRPr lang="en-US" altLang="zh-CN"/>
          </a:p>
        </p:txBody>
      </p:sp>
    </p:spTree>
    <p:extLst>
      <p:ext uri="{BB962C8B-B14F-4D97-AF65-F5344CB8AC3E}">
        <p14:creationId xmlns:p14="http://schemas.microsoft.com/office/powerpoint/2010/main" val="222014040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954B28-85C4-4073-8627-DE63C6904916}" type="slidenum">
              <a:rPr lang="en-US" altLang="zh-CN"/>
              <a:pPr/>
              <a:t>77</a:t>
            </a:fld>
            <a:endParaRPr lang="en-US" altLang="zh-CN"/>
          </a:p>
        </p:txBody>
      </p:sp>
      <p:sp>
        <p:nvSpPr>
          <p:cNvPr id="1043458" name="Rectangle 2"/>
          <p:cNvSpPr>
            <a:spLocks noGrp="1" noRot="1" noChangeAspect="1" noChangeArrowheads="1" noTextEdit="1"/>
          </p:cNvSpPr>
          <p:nvPr>
            <p:ph type="sldImg"/>
          </p:nvPr>
        </p:nvSpPr>
        <p:spPr>
          <a:xfrm>
            <a:off x="65088" y="733425"/>
            <a:ext cx="6519862" cy="3668713"/>
          </a:xfrm>
          <a:ln/>
        </p:spPr>
      </p:sp>
      <p:sp>
        <p:nvSpPr>
          <p:cNvPr id="1043459" name="Rectangle 3"/>
          <p:cNvSpPr>
            <a:spLocks noGrp="1" noChangeArrowheads="1"/>
          </p:cNvSpPr>
          <p:nvPr>
            <p:ph type="body" idx="1"/>
          </p:nvPr>
        </p:nvSpPr>
        <p:spPr/>
        <p:txBody>
          <a:bodyPr/>
          <a:lstStyle/>
          <a:p>
            <a:r>
              <a:rPr lang="zh-CN" altLang="en-US" dirty="0" smtClean="0"/>
              <a:t>前面介绍的是表格的基本元素，在很多情况下，我们希望能够从行和列的角度对表格内容进行分组和提供更多语义</a:t>
            </a:r>
            <a:endParaRPr lang="en-US" altLang="zh-CN" dirty="0" smtClean="0"/>
          </a:p>
          <a:p>
            <a:endParaRPr lang="en-US" altLang="zh-CN" dirty="0" smtClean="0"/>
          </a:p>
          <a:p>
            <a:r>
              <a:rPr lang="en-US" altLang="zh-CN" dirty="0" err="1" smtClean="0"/>
              <a:t>tfood</a:t>
            </a:r>
            <a:r>
              <a:rPr lang="zh-CN" altLang="en-US" dirty="0" smtClean="0"/>
              <a:t>要放在</a:t>
            </a:r>
            <a:r>
              <a:rPr lang="en-US" altLang="zh-CN" dirty="0" err="1" smtClean="0"/>
              <a:t>tbody</a:t>
            </a:r>
            <a:r>
              <a:rPr lang="zh-CN" altLang="en-US" dirty="0" smtClean="0"/>
              <a:t>前面的目的在于很多时候表格在页面占据的空间是一定的，浏览器可以选择先显示</a:t>
            </a:r>
            <a:r>
              <a:rPr lang="en-US" altLang="zh-CN" dirty="0" smtClean="0"/>
              <a:t>header</a:t>
            </a:r>
            <a:r>
              <a:rPr lang="zh-CN" altLang="en-US" dirty="0" smtClean="0"/>
              <a:t>和</a:t>
            </a:r>
            <a:r>
              <a:rPr lang="en-US" altLang="zh-CN" dirty="0" smtClean="0"/>
              <a:t>footer</a:t>
            </a:r>
            <a:r>
              <a:rPr lang="zh-CN" altLang="en-US" dirty="0" smtClean="0"/>
              <a:t>，当中</a:t>
            </a:r>
            <a:r>
              <a:rPr lang="en-US" altLang="zh-CN" dirty="0" smtClean="0"/>
              <a:t>body</a:t>
            </a:r>
            <a:r>
              <a:rPr lang="zh-CN" altLang="en-US" dirty="0" smtClean="0"/>
              <a:t>的部分可以滚动显示（取决于浏览器和</a:t>
            </a:r>
            <a:r>
              <a:rPr lang="en-US" altLang="zh-CN" dirty="0" smtClean="0"/>
              <a:t>CSS</a:t>
            </a:r>
            <a:r>
              <a:rPr lang="zh-CN" altLang="en-US" dirty="0" smtClean="0"/>
              <a:t>等配合）</a:t>
            </a:r>
            <a:endParaRPr lang="zh-CN" altLang="zh-CN" dirty="0"/>
          </a:p>
        </p:txBody>
      </p:sp>
    </p:spTree>
    <p:extLst>
      <p:ext uri="{BB962C8B-B14F-4D97-AF65-F5344CB8AC3E}">
        <p14:creationId xmlns:p14="http://schemas.microsoft.com/office/powerpoint/2010/main" val="12779589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与行的分组类似，列也可以分组</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79</a:t>
            </a:fld>
            <a:endParaRPr lang="en-US" altLang="zh-CN"/>
          </a:p>
        </p:txBody>
      </p:sp>
    </p:spTree>
    <p:extLst>
      <p:ext uri="{BB962C8B-B14F-4D97-AF65-F5344CB8AC3E}">
        <p14:creationId xmlns:p14="http://schemas.microsoft.com/office/powerpoint/2010/main" val="26287294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40AF87-66AE-4F72-94F7-B02676FDF15A}" type="slidenum">
              <a:rPr lang="en-US" altLang="zh-CN"/>
              <a:pPr/>
              <a:t>81</a:t>
            </a:fld>
            <a:endParaRPr lang="en-US" altLang="zh-CN"/>
          </a:p>
        </p:txBody>
      </p:sp>
      <p:sp>
        <p:nvSpPr>
          <p:cNvPr id="1047554" name="Rectangle 2"/>
          <p:cNvSpPr>
            <a:spLocks noGrp="1" noRot="1" noChangeAspect="1" noChangeArrowheads="1" noTextEdit="1"/>
          </p:cNvSpPr>
          <p:nvPr>
            <p:ph type="sldImg"/>
          </p:nvPr>
        </p:nvSpPr>
        <p:spPr>
          <a:xfrm>
            <a:off x="65088" y="733425"/>
            <a:ext cx="6519862" cy="3668713"/>
          </a:xfrm>
          <a:ln/>
        </p:spPr>
      </p:sp>
      <p:sp>
        <p:nvSpPr>
          <p:cNvPr id="1047555" name="Rectangle 3"/>
          <p:cNvSpPr>
            <a:spLocks noGrp="1" noChangeArrowheads="1"/>
          </p:cNvSpPr>
          <p:nvPr>
            <p:ph type="body" idx="1"/>
          </p:nvPr>
        </p:nvSpPr>
        <p:spPr/>
        <p:txBody>
          <a:bodyPr/>
          <a:lstStyle/>
          <a:p>
            <a:r>
              <a:rPr lang="zh-CN" altLang="en-US" dirty="0"/>
              <a:t>在</a:t>
            </a:r>
            <a:r>
              <a:rPr lang="en-US" altLang="zh-CN" dirty="0"/>
              <a:t>div</a:t>
            </a:r>
            <a:r>
              <a:rPr lang="zh-CN" altLang="en-US" dirty="0"/>
              <a:t>元素没有流行起来</a:t>
            </a:r>
            <a:r>
              <a:rPr lang="zh-CN" altLang="en-US" dirty="0" smtClean="0"/>
              <a:t>时，可以</a:t>
            </a:r>
            <a:r>
              <a:rPr lang="zh-CN" altLang="en-US" dirty="0"/>
              <a:t>看到大部分页面都是用复杂的</a:t>
            </a:r>
            <a:r>
              <a:rPr lang="zh-CN" altLang="en-US" dirty="0" smtClean="0"/>
              <a:t>表格嵌套进行</a:t>
            </a:r>
            <a:r>
              <a:rPr lang="zh-CN" altLang="en-US" dirty="0"/>
              <a:t>布局</a:t>
            </a:r>
            <a:r>
              <a:rPr lang="zh-CN" altLang="en-US" dirty="0" smtClean="0"/>
              <a:t>的</a:t>
            </a:r>
            <a:endParaRPr lang="en-US" altLang="zh-CN" dirty="0" smtClean="0"/>
          </a:p>
          <a:p>
            <a:endParaRPr lang="en-US" altLang="zh-CN" dirty="0" smtClean="0"/>
          </a:p>
          <a:p>
            <a:r>
              <a:rPr lang="zh-CN" altLang="en-US" dirty="0" smtClean="0"/>
              <a:t>这个解决方案在移动时代又有回潮的情况，但在新的规范中，我们基本上是不建议这样的。</a:t>
            </a:r>
            <a:endParaRPr lang="en-US" altLang="zh-CN" dirty="0" smtClean="0"/>
          </a:p>
          <a:p>
            <a:endParaRPr lang="en-US" altLang="zh-CN" dirty="0" smtClean="0"/>
          </a:p>
          <a:p>
            <a:r>
              <a:rPr lang="zh-CN" altLang="en-US" dirty="0" smtClean="0"/>
              <a:t>表格元素应该用于页面上图表类信息的呈现，而不是用于布局，因此很难想象有需要表格嵌套的场景。</a:t>
            </a:r>
            <a:endParaRPr lang="zh-CN" altLang="en-US" dirty="0"/>
          </a:p>
        </p:txBody>
      </p:sp>
    </p:spTree>
    <p:extLst>
      <p:ext uri="{BB962C8B-B14F-4D97-AF65-F5344CB8AC3E}">
        <p14:creationId xmlns:p14="http://schemas.microsoft.com/office/powerpoint/2010/main" val="332277947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BDD08B-4FA9-4B1B-9441-56D7D7D48788}" type="slidenum">
              <a:rPr lang="en-US" altLang="zh-CN"/>
              <a:pPr/>
              <a:t>82</a:t>
            </a:fld>
            <a:endParaRPr lang="en-US" altLang="zh-CN"/>
          </a:p>
        </p:txBody>
      </p:sp>
      <p:sp>
        <p:nvSpPr>
          <p:cNvPr id="1141762" name="Rectangle 2"/>
          <p:cNvSpPr>
            <a:spLocks noGrp="1" noRot="1" noChangeAspect="1" noChangeArrowheads="1" noTextEdit="1"/>
          </p:cNvSpPr>
          <p:nvPr>
            <p:ph type="sldImg"/>
          </p:nvPr>
        </p:nvSpPr>
        <p:spPr>
          <a:xfrm>
            <a:off x="65088" y="733425"/>
            <a:ext cx="6519862" cy="3668713"/>
          </a:xfrm>
          <a:ln/>
        </p:spPr>
      </p:sp>
      <p:sp>
        <p:nvSpPr>
          <p:cNvPr id="1141763" name="Rectangle 3"/>
          <p:cNvSpPr>
            <a:spLocks noGrp="1" noChangeArrowheads="1"/>
          </p:cNvSpPr>
          <p:nvPr>
            <p:ph type="body" idx="1"/>
          </p:nvPr>
        </p:nvSpPr>
        <p:spPr/>
        <p:txBody>
          <a:bodyPr/>
          <a:lstStyle/>
          <a:p>
            <a:r>
              <a:rPr lang="zh-CN" altLang="en-US" dirty="0" smtClean="0"/>
              <a:t>目前了解</a:t>
            </a:r>
            <a:r>
              <a:rPr lang="zh-CN" altLang="en-US" dirty="0"/>
              <a:t>即</a:t>
            </a:r>
            <a:r>
              <a:rPr lang="zh-CN" altLang="en-US" dirty="0" smtClean="0"/>
              <a:t>可，这个对于理解</a:t>
            </a:r>
            <a:r>
              <a:rPr lang="en-US" altLang="zh-CN" dirty="0" smtClean="0"/>
              <a:t>CSS</a:t>
            </a:r>
            <a:r>
              <a:rPr lang="zh-CN" altLang="en-US" dirty="0" smtClean="0"/>
              <a:t>对表格的样式化是有必要的</a:t>
            </a:r>
            <a:endParaRPr lang="zh-CN" altLang="en-US" dirty="0"/>
          </a:p>
        </p:txBody>
      </p:sp>
    </p:spTree>
    <p:extLst>
      <p:ext uri="{BB962C8B-B14F-4D97-AF65-F5344CB8AC3E}">
        <p14:creationId xmlns:p14="http://schemas.microsoft.com/office/powerpoint/2010/main" val="401826149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前面几个部分介绍了结构和内容相关元素，在本部分中，我们将看下信息链接，也就是体现信息之间关系的元素：超链接</a:t>
            </a:r>
            <a:endParaRPr lang="en-US" altLang="zh-CN" dirty="0" smtClean="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我们都知道</a:t>
            </a:r>
            <a:r>
              <a:rPr lang="en-US" altLang="zh-CN" dirty="0" smtClean="0"/>
              <a:t>HTML</a:t>
            </a:r>
            <a:r>
              <a:rPr lang="zh-CN" altLang="en-US" dirty="0" smtClean="0"/>
              <a:t>是超文本标记语言的缩写，因此超链接是除了标记语言外</a:t>
            </a:r>
            <a:r>
              <a:rPr lang="en-US" altLang="zh-CN" dirty="0" smtClean="0"/>
              <a:t>HTML</a:t>
            </a:r>
            <a:r>
              <a:rPr lang="zh-CN" altLang="en-US" dirty="0" smtClean="0"/>
              <a:t>最核心最重要的概念</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83</a:t>
            </a:fld>
            <a:endParaRPr lang="en-US" altLang="zh-CN"/>
          </a:p>
        </p:txBody>
      </p:sp>
    </p:spTree>
    <p:extLst>
      <p:ext uri="{BB962C8B-B14F-4D97-AF65-F5344CB8AC3E}">
        <p14:creationId xmlns:p14="http://schemas.microsoft.com/office/powerpoint/2010/main" val="252197443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超链接，最早是超文本链接的简称，现在是超媒体链接，不管叫什么，核心概念是资源间的连接。</a:t>
            </a:r>
            <a:endParaRPr lang="en-US" altLang="zh-CN" dirty="0" smtClean="0"/>
          </a:p>
          <a:p>
            <a:endParaRPr lang="en-US" altLang="zh-CN" dirty="0" smtClean="0"/>
          </a:p>
          <a:p>
            <a:r>
              <a:rPr lang="zh-CN" altLang="en-US" dirty="0" smtClean="0"/>
              <a:t>超链接就是通过一个可点击的锚接，也叫链接，把两个资源连接起来，当在一个资源</a:t>
            </a:r>
            <a:r>
              <a:rPr lang="en-US" altLang="zh-CN" dirty="0" smtClean="0"/>
              <a:t>A</a:t>
            </a:r>
            <a:r>
              <a:rPr lang="zh-CN" altLang="en-US" dirty="0" smtClean="0"/>
              <a:t>中点击这个链接的时候，可以跳到另外一个资源</a:t>
            </a:r>
            <a:r>
              <a:rPr lang="en-US" altLang="zh-CN" dirty="0" smtClean="0"/>
              <a:t>B</a:t>
            </a:r>
            <a:r>
              <a:rPr lang="zh-CN" altLang="en-US" dirty="0" smtClean="0"/>
              <a:t>处。</a:t>
            </a:r>
            <a:endParaRPr lang="en-US" altLang="zh-CN" dirty="0" smtClean="0"/>
          </a:p>
          <a:p>
            <a:r>
              <a:rPr lang="zh-CN" altLang="en-US" dirty="0" smtClean="0"/>
              <a:t>注意：这个跳转是单向的，可能资源</a:t>
            </a:r>
            <a:r>
              <a:rPr lang="en-US" altLang="zh-CN" dirty="0" smtClean="0"/>
              <a:t>B</a:t>
            </a:r>
            <a:r>
              <a:rPr lang="zh-CN" altLang="en-US" dirty="0" smtClean="0"/>
              <a:t>中也有一个链接还能跳转回资源</a:t>
            </a:r>
            <a:r>
              <a:rPr lang="en-US" altLang="zh-CN" dirty="0" smtClean="0"/>
              <a:t>A</a:t>
            </a:r>
            <a:r>
              <a:rPr lang="zh-CN" altLang="en-US" dirty="0" smtClean="0"/>
              <a:t>，也可能就回不来了。</a:t>
            </a:r>
            <a:endParaRPr lang="en-US" altLang="zh-CN" dirty="0" smtClean="0"/>
          </a:p>
          <a:p>
            <a:endParaRPr lang="en-US" altLang="zh-CN" dirty="0" smtClean="0"/>
          </a:p>
          <a:p>
            <a:r>
              <a:rPr lang="zh-CN" altLang="en-US" dirty="0" smtClean="0"/>
              <a:t>最早的资源</a:t>
            </a:r>
            <a:r>
              <a:rPr lang="en-US" altLang="zh-CN" dirty="0" smtClean="0"/>
              <a:t>A</a:t>
            </a:r>
            <a:r>
              <a:rPr lang="zh-CN" altLang="en-US" dirty="0" smtClean="0"/>
              <a:t>和资源</a:t>
            </a:r>
            <a:r>
              <a:rPr lang="en-US" altLang="zh-CN" dirty="0" smtClean="0"/>
              <a:t>B</a:t>
            </a:r>
            <a:r>
              <a:rPr lang="zh-CN" altLang="en-US" dirty="0" smtClean="0"/>
              <a:t>都是文本文件，可点击的也是文本，所以叫超文本链接；而现在都有可能是多媒体，所以叫超媒体链接。</a:t>
            </a:r>
            <a:endParaRPr lang="en-US" altLang="zh-CN" dirty="0" smtClean="0"/>
          </a:p>
          <a:p>
            <a:endParaRPr lang="en-US" altLang="zh-CN" dirty="0" smtClean="0"/>
          </a:p>
          <a:p>
            <a:r>
              <a:rPr lang="zh-CN" altLang="en-US" dirty="0" smtClean="0"/>
              <a:t>负责处理点击后跳转的叫用户代理，资源都通过地址来命名，一般是</a:t>
            </a:r>
            <a:r>
              <a:rPr lang="en-US" altLang="zh-CN" dirty="0" smtClean="0"/>
              <a:t>URL</a:t>
            </a:r>
            <a:r>
              <a:rPr lang="zh-CN" altLang="en-US" dirty="0" smtClean="0"/>
              <a:t>。</a:t>
            </a:r>
            <a:endParaRPr lang="en-US" altLang="zh-CN" dirty="0" smtClean="0"/>
          </a:p>
          <a:p>
            <a:endParaRPr lang="en-US" altLang="zh-CN" dirty="0" smtClean="0"/>
          </a:p>
          <a:p>
            <a:r>
              <a:rPr lang="zh-CN" altLang="en-US" dirty="0" smtClean="0"/>
              <a:t>资源可以是一个独立的文件，也可以是文件的片段或者文件中某个位置</a:t>
            </a:r>
            <a:endParaRPr lang="en-US" altLang="zh-CN" dirty="0" smtClean="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84</a:t>
            </a:fld>
            <a:endParaRPr lang="en-US" altLang="zh-CN"/>
          </a:p>
        </p:txBody>
      </p:sp>
    </p:spTree>
    <p:extLst>
      <p:ext uri="{BB962C8B-B14F-4D97-AF65-F5344CB8AC3E}">
        <p14:creationId xmlns:p14="http://schemas.microsoft.com/office/powerpoint/2010/main" val="206293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27E0B4-BC25-48F8-9165-CD8C114C5536}" type="slidenum">
              <a:rPr lang="en-US" altLang="zh-CN"/>
              <a:pPr/>
              <a:t>9</a:t>
            </a:fld>
            <a:endParaRPr lang="en-US" altLang="zh-CN"/>
          </a:p>
        </p:txBody>
      </p:sp>
      <p:sp>
        <p:nvSpPr>
          <p:cNvPr id="1129474" name="Rectangle 2"/>
          <p:cNvSpPr>
            <a:spLocks noGrp="1" noRot="1" noChangeAspect="1" noChangeArrowheads="1" noTextEdit="1"/>
          </p:cNvSpPr>
          <p:nvPr>
            <p:ph type="sldImg"/>
          </p:nvPr>
        </p:nvSpPr>
        <p:spPr>
          <a:xfrm>
            <a:off x="65088" y="733425"/>
            <a:ext cx="6519862" cy="3668713"/>
          </a:xfrm>
          <a:ln/>
        </p:spPr>
      </p:sp>
      <p:sp>
        <p:nvSpPr>
          <p:cNvPr id="1129475" name="Rectangle 3"/>
          <p:cNvSpPr>
            <a:spLocks noGrp="1" noChangeArrowheads="1"/>
          </p:cNvSpPr>
          <p:nvPr>
            <p:ph type="body" idx="1"/>
          </p:nvPr>
        </p:nvSpPr>
        <p:spPr/>
        <p:txBody>
          <a:bodyPr/>
          <a:lstStyle/>
          <a:p>
            <a:r>
              <a:rPr lang="zh-CN" altLang="en-US" dirty="0"/>
              <a:t>随着越来越多的计算机科学家的</a:t>
            </a:r>
            <a:r>
              <a:rPr lang="zh-CN" altLang="en-US" dirty="0" smtClean="0"/>
              <a:t>加入，</a:t>
            </a:r>
            <a:r>
              <a:rPr lang="en-US" altLang="zh-CN" dirty="0" smtClean="0"/>
              <a:t>HTML</a:t>
            </a:r>
            <a:r>
              <a:rPr lang="zh-CN" altLang="en-US" dirty="0"/>
              <a:t>有了很大的</a:t>
            </a:r>
            <a:r>
              <a:rPr lang="zh-CN" altLang="en-US" dirty="0" smtClean="0"/>
              <a:t>发展，引入</a:t>
            </a:r>
            <a:r>
              <a:rPr lang="zh-CN" altLang="en-US" dirty="0"/>
              <a:t>了各种新</a:t>
            </a:r>
            <a:r>
              <a:rPr lang="zh-CN" altLang="en-US" dirty="0" smtClean="0"/>
              <a:t>特性，包括</a:t>
            </a:r>
            <a:r>
              <a:rPr lang="zh-CN" altLang="en-US" dirty="0"/>
              <a:t>：</a:t>
            </a:r>
            <a:r>
              <a:rPr lang="en-US" altLang="zh-CN" dirty="0"/>
              <a:t>image</a:t>
            </a:r>
            <a:r>
              <a:rPr lang="zh-CN" altLang="en-US" dirty="0"/>
              <a:t>（</a:t>
            </a:r>
            <a:r>
              <a:rPr lang="en-US" altLang="zh-CN" dirty="0"/>
              <a:t>December 1992</a:t>
            </a:r>
            <a:r>
              <a:rPr lang="zh-CN" altLang="en-US" dirty="0"/>
              <a:t>）、</a:t>
            </a:r>
            <a:r>
              <a:rPr lang="en-US" altLang="zh-CN" dirty="0"/>
              <a:t>table</a:t>
            </a:r>
            <a:r>
              <a:rPr lang="zh-CN" altLang="en-US" dirty="0"/>
              <a:t>（</a:t>
            </a:r>
            <a:r>
              <a:rPr lang="en-US" altLang="zh-CN" dirty="0"/>
              <a:t>March 1995</a:t>
            </a:r>
            <a:r>
              <a:rPr lang="zh-CN" altLang="en-US" dirty="0"/>
              <a:t>）、</a:t>
            </a:r>
            <a:r>
              <a:rPr lang="en-US" altLang="zh-CN" dirty="0"/>
              <a:t>frame</a:t>
            </a:r>
            <a:r>
              <a:rPr lang="zh-CN" altLang="en-US" dirty="0"/>
              <a:t>（</a:t>
            </a:r>
            <a:r>
              <a:rPr lang="en-US" altLang="zh-CN" dirty="0"/>
              <a:t>September 1995</a:t>
            </a:r>
            <a:r>
              <a:rPr lang="zh-CN" altLang="en-US" dirty="0"/>
              <a:t>）、</a:t>
            </a:r>
            <a:r>
              <a:rPr lang="en-US" altLang="zh-CN" dirty="0"/>
              <a:t>style sheet</a:t>
            </a:r>
            <a:r>
              <a:rPr lang="zh-CN" altLang="en-US" dirty="0"/>
              <a:t>（</a:t>
            </a:r>
            <a:r>
              <a:rPr lang="en-US" altLang="zh-CN" dirty="0"/>
              <a:t>November 1995</a:t>
            </a:r>
            <a:r>
              <a:rPr lang="zh-CN" altLang="en-US" dirty="0"/>
              <a:t>）、</a:t>
            </a:r>
            <a:r>
              <a:rPr lang="en-US" altLang="zh-CN" dirty="0"/>
              <a:t>Scripting</a:t>
            </a:r>
            <a:r>
              <a:rPr lang="zh-CN" altLang="en-US" dirty="0"/>
              <a:t>（</a:t>
            </a:r>
            <a:r>
              <a:rPr lang="en-US" altLang="zh-CN" dirty="0"/>
              <a:t>April 1996</a:t>
            </a:r>
            <a:r>
              <a:rPr lang="zh-CN" altLang="en-US" dirty="0"/>
              <a:t>）</a:t>
            </a:r>
            <a:r>
              <a:rPr lang="zh-CN" altLang="en-US" dirty="0" smtClean="0"/>
              <a:t>。</a:t>
            </a:r>
            <a:endParaRPr lang="en-US" altLang="zh-CN" dirty="0" smtClean="0"/>
          </a:p>
          <a:p>
            <a:endParaRPr lang="en-US" altLang="zh-CN" dirty="0" smtClean="0"/>
          </a:p>
          <a:p>
            <a:r>
              <a:rPr lang="en-US" altLang="zh-CN" dirty="0" smtClean="0"/>
              <a:t>1999 A cleanup of 4.0</a:t>
            </a:r>
          </a:p>
          <a:p>
            <a:endParaRPr lang="en-US" altLang="zh-CN" dirty="0" smtClean="0"/>
          </a:p>
          <a:p>
            <a:r>
              <a:rPr lang="en-US" altLang="zh-CN" dirty="0" smtClean="0"/>
              <a:t>3.2</a:t>
            </a:r>
            <a:r>
              <a:rPr lang="zh-CN" altLang="en-US" dirty="0" smtClean="0"/>
              <a:t>、</a:t>
            </a:r>
            <a:r>
              <a:rPr lang="en-US" altLang="zh-CN" dirty="0" smtClean="0"/>
              <a:t>4.0</a:t>
            </a:r>
            <a:r>
              <a:rPr lang="zh-CN" altLang="en-US" dirty="0" smtClean="0"/>
              <a:t>、</a:t>
            </a:r>
            <a:r>
              <a:rPr lang="en-US" altLang="zh-CN" dirty="0" smtClean="0"/>
              <a:t>5.0</a:t>
            </a:r>
            <a:r>
              <a:rPr lang="zh-CN" altLang="en-US" dirty="0" smtClean="0"/>
              <a:t>是最重要的版本</a:t>
            </a:r>
            <a:endParaRPr lang="en-US" altLang="zh-CN" dirty="0" smtClean="0"/>
          </a:p>
          <a:p>
            <a:r>
              <a:rPr lang="zh-CN" altLang="en-US" dirty="0" smtClean="0"/>
              <a:t>目前几乎所有你能遇到的浏览器都能支持</a:t>
            </a:r>
            <a:r>
              <a:rPr lang="en-US" altLang="zh-CN" dirty="0" smtClean="0"/>
              <a:t>4.0</a:t>
            </a:r>
            <a:r>
              <a:rPr lang="zh-CN" altLang="en-US" dirty="0" smtClean="0"/>
              <a:t>，所有现代浏览器都能支持</a:t>
            </a:r>
            <a:r>
              <a:rPr lang="en-US" altLang="zh-CN" dirty="0" smtClean="0"/>
              <a:t>5.0</a:t>
            </a:r>
          </a:p>
          <a:p>
            <a:endParaRPr lang="en-US" altLang="zh-CN" dirty="0" smtClean="0"/>
          </a:p>
          <a:p>
            <a:r>
              <a:rPr lang="en-US" altLang="zh-CN" dirty="0" smtClean="0"/>
              <a:t>XHTML</a:t>
            </a:r>
            <a:r>
              <a:rPr lang="zh-CN" altLang="en-US" dirty="0" smtClean="0"/>
              <a:t>可以看作把</a:t>
            </a:r>
            <a:r>
              <a:rPr lang="en-US" altLang="zh-CN" dirty="0" smtClean="0"/>
              <a:t>HTML</a:t>
            </a:r>
            <a:r>
              <a:rPr lang="zh-CN" altLang="en-US" dirty="0" smtClean="0"/>
              <a:t>用</a:t>
            </a:r>
            <a:r>
              <a:rPr lang="en-US" altLang="zh-CN" dirty="0" smtClean="0"/>
              <a:t>XML</a:t>
            </a:r>
            <a:r>
              <a:rPr lang="zh-CN" altLang="en-US" dirty="0" smtClean="0"/>
              <a:t>的规范格式重新定义了一下。</a:t>
            </a:r>
            <a:endParaRPr lang="en-US" altLang="zh-CN" dirty="0" smtClean="0"/>
          </a:p>
          <a:p>
            <a:r>
              <a:rPr lang="zh-CN" altLang="en-US" dirty="0" smtClean="0"/>
              <a:t>最早的</a:t>
            </a:r>
            <a:r>
              <a:rPr lang="en-US" altLang="zh-CN" dirty="0" smtClean="0"/>
              <a:t>HTML</a:t>
            </a:r>
            <a:r>
              <a:rPr lang="zh-CN" altLang="en-US" dirty="0" smtClean="0"/>
              <a:t>和</a:t>
            </a:r>
            <a:r>
              <a:rPr lang="en-US" altLang="zh-CN" dirty="0" smtClean="0"/>
              <a:t>XML</a:t>
            </a:r>
            <a:r>
              <a:rPr lang="zh-CN" altLang="en-US" dirty="0" smtClean="0"/>
              <a:t>都是</a:t>
            </a:r>
            <a:r>
              <a:rPr lang="en-US" altLang="zh-CN" dirty="0" smtClean="0"/>
              <a:t>SGML</a:t>
            </a:r>
            <a:r>
              <a:rPr lang="zh-CN" altLang="en-US" dirty="0" smtClean="0"/>
              <a:t>的子集，</a:t>
            </a:r>
            <a:r>
              <a:rPr lang="en-US" altLang="zh-CN" dirty="0" smtClean="0"/>
              <a:t>XHTML</a:t>
            </a:r>
            <a:r>
              <a:rPr lang="zh-CN" altLang="en-US" dirty="0" smtClean="0"/>
              <a:t>把</a:t>
            </a:r>
            <a:r>
              <a:rPr lang="en-US" altLang="zh-CN" dirty="0" smtClean="0"/>
              <a:t>HTML</a:t>
            </a:r>
            <a:r>
              <a:rPr lang="zh-CN" altLang="en-US" dirty="0" smtClean="0"/>
              <a:t>也变成了</a:t>
            </a:r>
            <a:r>
              <a:rPr lang="en-US" altLang="zh-CN" dirty="0" smtClean="0"/>
              <a:t>XML</a:t>
            </a:r>
            <a:r>
              <a:rPr lang="zh-CN" altLang="en-US" dirty="0" smtClean="0"/>
              <a:t>，但是从</a:t>
            </a:r>
            <a:r>
              <a:rPr lang="en-US" altLang="zh-CN" dirty="0" smtClean="0"/>
              <a:t>HTML5</a:t>
            </a:r>
            <a:r>
              <a:rPr lang="zh-CN" altLang="en-US" dirty="0" smtClean="0"/>
              <a:t>开始，跟</a:t>
            </a:r>
            <a:r>
              <a:rPr lang="en-US" altLang="zh-CN" dirty="0" smtClean="0"/>
              <a:t>SGML</a:t>
            </a:r>
            <a:r>
              <a:rPr lang="zh-CN" altLang="en-US" dirty="0" smtClean="0"/>
              <a:t>和</a:t>
            </a:r>
            <a:r>
              <a:rPr lang="en-US" altLang="zh-CN" dirty="0" smtClean="0"/>
              <a:t>XML</a:t>
            </a:r>
            <a:r>
              <a:rPr lang="zh-CN" altLang="en-US" dirty="0" smtClean="0"/>
              <a:t>都没有关系了。</a:t>
            </a:r>
            <a:endParaRPr lang="en-US" altLang="zh-CN" dirty="0" smtClean="0"/>
          </a:p>
          <a:p>
            <a:endParaRPr lang="en-US" altLang="zh-CN" dirty="0" smtClean="0"/>
          </a:p>
        </p:txBody>
      </p:sp>
    </p:spTree>
    <p:extLst>
      <p:ext uri="{BB962C8B-B14F-4D97-AF65-F5344CB8AC3E}">
        <p14:creationId xmlns:p14="http://schemas.microsoft.com/office/powerpoint/2010/main" val="24491511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链接所在的资源</a:t>
            </a:r>
            <a:r>
              <a:rPr lang="en-US" altLang="zh-CN" dirty="0" smtClean="0"/>
              <a:t>A</a:t>
            </a:r>
            <a:r>
              <a:rPr lang="zh-CN" altLang="en-US" dirty="0" smtClean="0"/>
              <a:t>，我们一般叫源页面；跳转指向的资源</a:t>
            </a:r>
            <a:r>
              <a:rPr lang="en-US" altLang="zh-CN" dirty="0" smtClean="0"/>
              <a:t>B</a:t>
            </a:r>
            <a:r>
              <a:rPr lang="zh-CN" altLang="en-US" dirty="0" smtClean="0"/>
              <a:t>，叫做目标页面</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85</a:t>
            </a:fld>
            <a:endParaRPr lang="en-US" altLang="zh-CN"/>
          </a:p>
        </p:txBody>
      </p:sp>
    </p:spTree>
    <p:extLst>
      <p:ext uri="{BB962C8B-B14F-4D97-AF65-F5344CB8AC3E}">
        <p14:creationId xmlns:p14="http://schemas.microsoft.com/office/powerpoint/2010/main" val="118103006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85CF43-A7AB-40F8-9A2F-56EACE1BBB38}" type="slidenum">
              <a:rPr lang="en-US" altLang="zh-CN"/>
              <a:pPr/>
              <a:t>86</a:t>
            </a:fld>
            <a:endParaRPr lang="en-US" altLang="zh-CN"/>
          </a:p>
        </p:txBody>
      </p:sp>
      <p:sp>
        <p:nvSpPr>
          <p:cNvPr id="1148930" name="Rectangle 2"/>
          <p:cNvSpPr>
            <a:spLocks noGrp="1" noRot="1" noChangeAspect="1" noChangeArrowheads="1" noTextEdit="1"/>
          </p:cNvSpPr>
          <p:nvPr>
            <p:ph type="sldImg"/>
          </p:nvPr>
        </p:nvSpPr>
        <p:spPr>
          <a:xfrm>
            <a:off x="65088" y="733425"/>
            <a:ext cx="6519862" cy="3668713"/>
          </a:xfrm>
          <a:ln/>
        </p:spPr>
      </p:sp>
      <p:sp>
        <p:nvSpPr>
          <p:cNvPr id="1148931" name="Rectangle 3"/>
          <p:cNvSpPr>
            <a:spLocks noGrp="1" noChangeArrowheads="1"/>
          </p:cNvSpPr>
          <p:nvPr>
            <p:ph type="body" idx="1"/>
          </p:nvPr>
        </p:nvSpPr>
        <p:spPr/>
        <p:txBody>
          <a:bodyPr/>
          <a:lstStyle/>
          <a:p>
            <a:r>
              <a:rPr lang="zh-CN" altLang="en-US" dirty="0" smtClean="0"/>
              <a:t>我们前面提到，用来命名和标记资源的是</a:t>
            </a:r>
            <a:r>
              <a:rPr lang="en-US" altLang="zh-CN" dirty="0" smtClean="0"/>
              <a:t>URL</a:t>
            </a:r>
            <a:r>
              <a:rPr lang="zh-CN" altLang="en-US" dirty="0" smtClean="0"/>
              <a:t>，注意不是</a:t>
            </a:r>
            <a:r>
              <a:rPr lang="en-US" altLang="zh-CN" dirty="0"/>
              <a:t>Universal Resource Locator</a:t>
            </a:r>
            <a:r>
              <a:rPr lang="en-US" altLang="zh-CN" dirty="0" smtClean="0"/>
              <a:t>!!</a:t>
            </a:r>
          </a:p>
          <a:p>
            <a:endParaRPr lang="en-US" altLang="zh-CN" dirty="0" smtClean="0"/>
          </a:p>
          <a:p>
            <a:r>
              <a:rPr lang="en-US" altLang="zh-CN" dirty="0" smtClean="0"/>
              <a:t>URL</a:t>
            </a:r>
            <a:r>
              <a:rPr lang="zh-CN" altLang="en-US" dirty="0" smtClean="0"/>
              <a:t>一般包括访问资源所用协议、资源所在主机地址（含端口）、资源在主机上的位置，以及可能的参数和资源内部位置等信息组成</a:t>
            </a:r>
            <a:endParaRPr lang="en-US" altLang="zh-CN" dirty="0" smtClean="0"/>
          </a:p>
          <a:p>
            <a:endParaRPr lang="en-US" altLang="zh-CN" dirty="0" smtClean="0"/>
          </a:p>
          <a:p>
            <a:r>
              <a:rPr lang="zh-CN" altLang="en-US" dirty="0" smtClean="0"/>
              <a:t>在这里，地址和域名在</a:t>
            </a:r>
            <a:r>
              <a:rPr lang="en-US" altLang="zh-CN" dirty="0" smtClean="0"/>
              <a:t>Web</a:t>
            </a:r>
            <a:r>
              <a:rPr lang="zh-CN" altLang="en-US" dirty="0" smtClean="0"/>
              <a:t>这个服务上基本是等价的，因为有</a:t>
            </a:r>
            <a:r>
              <a:rPr lang="en-US" altLang="zh-CN" dirty="0" smtClean="0"/>
              <a:t>DNS</a:t>
            </a:r>
            <a:r>
              <a:rPr lang="zh-CN" altLang="en-US" dirty="0" smtClean="0"/>
              <a:t>机制的存在，域名</a:t>
            </a:r>
            <a:r>
              <a:rPr lang="zh-CN" altLang="en-US" dirty="0"/>
              <a:t>会被转化为其对应的</a:t>
            </a:r>
            <a:r>
              <a:rPr lang="en-US" altLang="zh-CN" dirty="0" err="1"/>
              <a:t>ip</a:t>
            </a:r>
            <a:r>
              <a:rPr lang="zh-CN" altLang="en-US" dirty="0" smtClean="0"/>
              <a:t>地址</a:t>
            </a:r>
            <a:endParaRPr lang="en-US" altLang="zh-CN" dirty="0" smtClean="0"/>
          </a:p>
          <a:p>
            <a:endParaRPr lang="en-US" altLang="zh-CN" dirty="0" smtClean="0"/>
          </a:p>
        </p:txBody>
      </p:sp>
    </p:spTree>
    <p:extLst>
      <p:ext uri="{BB962C8B-B14F-4D97-AF65-F5344CB8AC3E}">
        <p14:creationId xmlns:p14="http://schemas.microsoft.com/office/powerpoint/2010/main" val="283314309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07F0EF-F200-431B-9002-827C024D03D5}" type="slidenum">
              <a:rPr lang="en-US" altLang="zh-CN"/>
              <a:pPr/>
              <a:t>87</a:t>
            </a:fld>
            <a:endParaRPr lang="en-US" altLang="zh-CN"/>
          </a:p>
        </p:txBody>
      </p:sp>
      <p:sp>
        <p:nvSpPr>
          <p:cNvPr id="1150978" name="Rectangle 2"/>
          <p:cNvSpPr>
            <a:spLocks noGrp="1" noRot="1" noChangeAspect="1" noChangeArrowheads="1" noTextEdit="1"/>
          </p:cNvSpPr>
          <p:nvPr>
            <p:ph type="sldImg"/>
          </p:nvPr>
        </p:nvSpPr>
        <p:spPr>
          <a:xfrm>
            <a:off x="65088" y="733425"/>
            <a:ext cx="6519862" cy="3668713"/>
          </a:xfrm>
          <a:ln/>
        </p:spPr>
      </p:sp>
      <p:sp>
        <p:nvSpPr>
          <p:cNvPr id="1150979" name="Rectangle 3"/>
          <p:cNvSpPr>
            <a:spLocks noGrp="1" noChangeArrowheads="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像上一页例子所体现的</a:t>
            </a:r>
            <a:r>
              <a:rPr lang="en-US" altLang="zh-CN" dirty="0" smtClean="0"/>
              <a:t>URL</a:t>
            </a:r>
            <a:r>
              <a:rPr lang="zh-CN" altLang="en-US" dirty="0" smtClean="0"/>
              <a:t>地址属于绝对地址；在某些情况下，或者不想写这么麻烦，或者想保持灵活性（这种情况居多），往往会使用相对地址</a:t>
            </a:r>
          </a:p>
          <a:p>
            <a:endParaRPr lang="en-US" altLang="zh-CN" dirty="0" smtClean="0"/>
          </a:p>
          <a:p>
            <a:endParaRPr lang="en-US" altLang="zh-CN" dirty="0" smtClean="0"/>
          </a:p>
          <a:p>
            <a:r>
              <a:rPr lang="en-US" altLang="zh-CN" dirty="0" smtClean="0"/>
              <a:t>1</a:t>
            </a:r>
            <a:r>
              <a:rPr lang="en-US" altLang="zh-CN" dirty="0"/>
              <a:t>.</a:t>
            </a:r>
            <a:r>
              <a:rPr lang="zh-CN" altLang="en-US" dirty="0"/>
              <a:t>给隔壁邻居一封</a:t>
            </a:r>
            <a:r>
              <a:rPr lang="zh-CN" altLang="en-US" dirty="0" smtClean="0"/>
              <a:t>信，这个</a:t>
            </a:r>
            <a:r>
              <a:rPr lang="zh-CN" altLang="en-US" dirty="0"/>
              <a:t>隔壁的意思</a:t>
            </a:r>
          </a:p>
          <a:p>
            <a:r>
              <a:rPr lang="en-US" altLang="zh-CN" dirty="0"/>
              <a:t>2.dos</a:t>
            </a:r>
            <a:r>
              <a:rPr lang="zh-CN" altLang="en-US" dirty="0"/>
              <a:t>窗口下相对路径</a:t>
            </a:r>
          </a:p>
        </p:txBody>
      </p:sp>
    </p:spTree>
    <p:extLst>
      <p:ext uri="{BB962C8B-B14F-4D97-AF65-F5344CB8AC3E}">
        <p14:creationId xmlns:p14="http://schemas.microsoft.com/office/powerpoint/2010/main" val="46379512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书上关于相对路径的详细示例，大家已经上过</a:t>
            </a:r>
            <a:r>
              <a:rPr lang="en-US" altLang="zh-CN" dirty="0" smtClean="0"/>
              <a:t>Java</a:t>
            </a:r>
            <a:r>
              <a:rPr lang="zh-CN" altLang="en-US" dirty="0" smtClean="0"/>
              <a:t>程序设计，应该对操作系统下文件系统的目录体系有一定的了解</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88</a:t>
            </a:fld>
            <a:endParaRPr lang="en-US" altLang="zh-CN"/>
          </a:p>
        </p:txBody>
      </p:sp>
    </p:spTree>
    <p:extLst>
      <p:ext uri="{BB962C8B-B14F-4D97-AF65-F5344CB8AC3E}">
        <p14:creationId xmlns:p14="http://schemas.microsoft.com/office/powerpoint/2010/main" val="167134543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0C7BC4-88CD-4B72-8332-59C6A8B691BD}" type="slidenum">
              <a:rPr lang="en-US" altLang="zh-CN"/>
              <a:pPr/>
              <a:t>90</a:t>
            </a:fld>
            <a:endParaRPr lang="en-US" altLang="zh-CN"/>
          </a:p>
        </p:txBody>
      </p:sp>
      <p:sp>
        <p:nvSpPr>
          <p:cNvPr id="1153026" name="Rectangle 2"/>
          <p:cNvSpPr>
            <a:spLocks noGrp="1" noRot="1" noChangeAspect="1" noChangeArrowheads="1" noTextEdit="1"/>
          </p:cNvSpPr>
          <p:nvPr>
            <p:ph type="sldImg"/>
          </p:nvPr>
        </p:nvSpPr>
        <p:spPr>
          <a:xfrm>
            <a:off x="65088" y="733425"/>
            <a:ext cx="6519862" cy="3668713"/>
          </a:xfrm>
          <a:ln/>
        </p:spPr>
      </p:sp>
      <p:sp>
        <p:nvSpPr>
          <p:cNvPr id="1153027" name="Rectangle 3"/>
          <p:cNvSpPr>
            <a:spLocks noGrp="1" noChangeArrowheads="1"/>
          </p:cNvSpPr>
          <p:nvPr>
            <p:ph type="body" idx="1"/>
          </p:nvPr>
        </p:nvSpPr>
        <p:spPr/>
        <p:txBody>
          <a:bodyPr/>
          <a:lstStyle/>
          <a:p>
            <a:r>
              <a:rPr lang="zh-CN" altLang="en-US" dirty="0"/>
              <a:t>虽然如果服务器是运行在</a:t>
            </a:r>
            <a:r>
              <a:rPr lang="en-US" altLang="zh-CN" dirty="0"/>
              <a:t>windows</a:t>
            </a:r>
            <a:r>
              <a:rPr lang="zh-CN" altLang="en-US" dirty="0"/>
              <a:t>平台下的话是无所谓</a:t>
            </a:r>
            <a:r>
              <a:rPr lang="zh-CN" altLang="en-US" dirty="0" smtClean="0"/>
              <a:t>的</a:t>
            </a:r>
            <a:endParaRPr lang="en-US" altLang="zh-CN" dirty="0" smtClean="0"/>
          </a:p>
          <a:p>
            <a:endParaRPr lang="en-US" altLang="zh-CN" dirty="0" smtClean="0"/>
          </a:p>
          <a:p>
            <a:r>
              <a:rPr lang="zh-CN" altLang="en-US" dirty="0" smtClean="0"/>
              <a:t>转义后</a:t>
            </a:r>
            <a:r>
              <a:rPr lang="en-US" altLang="zh-CN" dirty="0" smtClean="0"/>
              <a:t>URL</a:t>
            </a:r>
            <a:r>
              <a:rPr lang="zh-CN" altLang="en-US" dirty="0" smtClean="0"/>
              <a:t>可能会很长，而</a:t>
            </a:r>
            <a:r>
              <a:rPr lang="en-US" altLang="zh-CN" dirty="0" smtClean="0"/>
              <a:t>URL</a:t>
            </a:r>
            <a:r>
              <a:rPr lang="zh-CN" altLang="en-US" dirty="0" smtClean="0"/>
              <a:t>长度是有限制的，如</a:t>
            </a:r>
            <a:r>
              <a:rPr lang="en-US" altLang="zh-CN" dirty="0" smtClean="0"/>
              <a:t>IE</a:t>
            </a:r>
            <a:r>
              <a:rPr lang="zh-CN" altLang="en-US" dirty="0" smtClean="0"/>
              <a:t>下面是</a:t>
            </a:r>
            <a:r>
              <a:rPr lang="en-US" altLang="zh-CN" dirty="0" smtClean="0"/>
              <a:t>2083</a:t>
            </a:r>
            <a:r>
              <a:rPr lang="zh-CN" altLang="en-US" dirty="0" smtClean="0"/>
              <a:t>个字符，</a:t>
            </a:r>
            <a:r>
              <a:rPr lang="en-US" altLang="zh-CN" dirty="0" smtClean="0"/>
              <a:t>Apache</a:t>
            </a:r>
            <a:r>
              <a:rPr lang="zh-CN" altLang="en-US" dirty="0" smtClean="0"/>
              <a:t>可接收</a:t>
            </a:r>
            <a:r>
              <a:rPr lang="en-US" altLang="zh-CN" dirty="0" smtClean="0"/>
              <a:t>4000</a:t>
            </a:r>
            <a:r>
              <a:rPr lang="zh-CN" altLang="en-US" dirty="0" smtClean="0"/>
              <a:t>个字符等。</a:t>
            </a:r>
            <a:endParaRPr lang="zh-CN" altLang="en-US" dirty="0"/>
          </a:p>
        </p:txBody>
      </p:sp>
    </p:spTree>
    <p:extLst>
      <p:ext uri="{BB962C8B-B14F-4D97-AF65-F5344CB8AC3E}">
        <p14:creationId xmlns:p14="http://schemas.microsoft.com/office/powerpoint/2010/main" val="125929987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E3ABA2-3DEB-43D6-B6BA-EFCD35A19A46}" type="slidenum">
              <a:rPr lang="en-US" altLang="zh-CN"/>
              <a:pPr/>
              <a:t>91</a:t>
            </a:fld>
            <a:endParaRPr lang="en-US" altLang="zh-CN"/>
          </a:p>
        </p:txBody>
      </p:sp>
      <p:sp>
        <p:nvSpPr>
          <p:cNvPr id="1155074" name="Rectangle 2"/>
          <p:cNvSpPr>
            <a:spLocks noGrp="1" noRot="1" noChangeAspect="1" noChangeArrowheads="1" noTextEdit="1"/>
          </p:cNvSpPr>
          <p:nvPr>
            <p:ph type="sldImg"/>
          </p:nvPr>
        </p:nvSpPr>
        <p:spPr>
          <a:xfrm>
            <a:off x="65088" y="733425"/>
            <a:ext cx="6519862" cy="3668713"/>
          </a:xfrm>
          <a:ln/>
        </p:spPr>
      </p:sp>
      <p:sp>
        <p:nvSpPr>
          <p:cNvPr id="1155075" name="Rectangle 3"/>
          <p:cNvSpPr>
            <a:spLocks noGrp="1" noChangeArrowheads="1"/>
          </p:cNvSpPr>
          <p:nvPr>
            <p:ph type="body" idx="1"/>
          </p:nvPr>
        </p:nvSpPr>
        <p:spPr/>
        <p:txBody>
          <a:bodyPr/>
          <a:lstStyle/>
          <a:p>
            <a:r>
              <a:rPr lang="zh-CN" altLang="en-US" dirty="0" smtClean="0"/>
              <a:t>用来表示超链接的元素叫</a:t>
            </a:r>
            <a:r>
              <a:rPr lang="en-US" altLang="zh-CN" dirty="0" smtClean="0"/>
              <a:t>a</a:t>
            </a:r>
            <a:r>
              <a:rPr lang="zh-CN" altLang="en-US" dirty="0" smtClean="0"/>
              <a:t>元素，由于历史的原因，他同时也可以用来表示超链接的页内目标</a:t>
            </a:r>
            <a:endParaRPr lang="en-US" altLang="zh-CN" dirty="0" smtClean="0"/>
          </a:p>
          <a:p>
            <a:endParaRPr lang="en-US" altLang="zh-CN" dirty="0" smtClean="0"/>
          </a:p>
          <a:p>
            <a:r>
              <a:rPr lang="en-US" altLang="zh-CN" dirty="0" smtClean="0"/>
              <a:t>a</a:t>
            </a:r>
            <a:r>
              <a:rPr lang="zh-CN" altLang="en-US" dirty="0" smtClean="0"/>
              <a:t>元素表示标记包围部分是个超链接，用</a:t>
            </a:r>
            <a:r>
              <a:rPr lang="en-US" altLang="zh-CN" dirty="0" err="1" smtClean="0"/>
              <a:t>href</a:t>
            </a:r>
            <a:r>
              <a:rPr lang="zh-CN" altLang="en-US" dirty="0" smtClean="0"/>
              <a:t>表示目标资源的地址，一般是</a:t>
            </a:r>
            <a:r>
              <a:rPr lang="en-US" altLang="zh-CN" dirty="0" smtClean="0"/>
              <a:t>URL</a:t>
            </a:r>
          </a:p>
          <a:p>
            <a:endParaRPr lang="en-US" altLang="zh-CN" dirty="0" smtClean="0"/>
          </a:p>
          <a:p>
            <a:r>
              <a:rPr lang="zh-CN" altLang="en-US" dirty="0" smtClean="0"/>
              <a:t>三</a:t>
            </a:r>
            <a:r>
              <a:rPr lang="zh-CN" altLang="en-US" dirty="0"/>
              <a:t>种</a:t>
            </a:r>
            <a:r>
              <a:rPr lang="zh-CN" altLang="en-US" dirty="0" smtClean="0"/>
              <a:t>情况：同</a:t>
            </a:r>
            <a:r>
              <a:rPr lang="zh-CN" altLang="en-US" dirty="0"/>
              <a:t>机同</a:t>
            </a:r>
            <a:r>
              <a:rPr lang="zh-CN" altLang="en-US" dirty="0" smtClean="0"/>
              <a:t>目录、同机</a:t>
            </a:r>
            <a:r>
              <a:rPr lang="zh-CN" altLang="en-US" dirty="0"/>
              <a:t>不同</a:t>
            </a:r>
            <a:r>
              <a:rPr lang="zh-CN" altLang="en-US" dirty="0" smtClean="0"/>
              <a:t>目录、不同</a:t>
            </a:r>
            <a:r>
              <a:rPr lang="zh-CN" altLang="en-US" dirty="0"/>
              <a:t>机</a:t>
            </a:r>
          </a:p>
          <a:p>
            <a:r>
              <a:rPr lang="zh-CN" altLang="en-US" dirty="0"/>
              <a:t>有些网站为安全起见取消了父目录导航</a:t>
            </a:r>
          </a:p>
          <a:p>
            <a:r>
              <a:rPr lang="zh-CN" altLang="en-US" dirty="0"/>
              <a:t>所谓锚就是说这个地方可以用来作为超链接的目标</a:t>
            </a:r>
          </a:p>
          <a:p>
            <a:endParaRPr lang="en-US" altLang="zh-CN" dirty="0"/>
          </a:p>
        </p:txBody>
      </p:sp>
    </p:spTree>
    <p:extLst>
      <p:ext uri="{BB962C8B-B14F-4D97-AF65-F5344CB8AC3E}">
        <p14:creationId xmlns:p14="http://schemas.microsoft.com/office/powerpoint/2010/main" val="366773862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注意在下面的例子中用</a:t>
            </a:r>
            <a:r>
              <a:rPr lang="en-US" altLang="zh-CN" dirty="0" smtClean="0"/>
              <a:t>name</a:t>
            </a:r>
            <a:r>
              <a:rPr lang="zh-CN" altLang="en-US" dirty="0" smtClean="0"/>
              <a:t>特性定义一个锚后，在上面的例子代码中就可以在</a:t>
            </a:r>
            <a:r>
              <a:rPr lang="en-US" altLang="zh-CN" dirty="0" smtClean="0"/>
              <a:t>#</a:t>
            </a:r>
            <a:r>
              <a:rPr lang="zh-CN" altLang="en-US" dirty="0" smtClean="0"/>
              <a:t>后面引用这个名字</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92</a:t>
            </a:fld>
            <a:endParaRPr lang="en-US" altLang="zh-CN"/>
          </a:p>
        </p:txBody>
      </p:sp>
    </p:spTree>
    <p:extLst>
      <p:ext uri="{BB962C8B-B14F-4D97-AF65-F5344CB8AC3E}">
        <p14:creationId xmlns:p14="http://schemas.microsoft.com/office/powerpoint/2010/main" val="386383454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因为</a:t>
            </a:r>
            <a:r>
              <a:rPr lang="en-US" altLang="zh-CN" dirty="0" smtClean="0"/>
              <a:t>name</a:t>
            </a:r>
            <a:r>
              <a:rPr lang="zh-CN" altLang="en-US" dirty="0" smtClean="0"/>
              <a:t>属于</a:t>
            </a:r>
            <a:r>
              <a:rPr lang="en-US" altLang="zh-CN" dirty="0" smtClean="0"/>
              <a:t>HTML2.0</a:t>
            </a:r>
            <a:r>
              <a:rPr lang="zh-CN" altLang="en-US" dirty="0" smtClean="0"/>
              <a:t>引入的遗留特性，不保证全文</a:t>
            </a:r>
            <a:r>
              <a:rPr lang="en-US" altLang="zh-CN" dirty="0" smtClean="0"/>
              <a:t>name</a:t>
            </a:r>
            <a:r>
              <a:rPr lang="zh-CN" altLang="en-US" dirty="0" smtClean="0"/>
              <a:t>值唯一，所以现代浏览器一般都支持</a:t>
            </a:r>
            <a:r>
              <a:rPr lang="en-US" altLang="zh-CN" dirty="0" smtClean="0"/>
              <a:t>a</a:t>
            </a:r>
            <a:r>
              <a:rPr lang="zh-CN" altLang="en-US" dirty="0" smtClean="0"/>
              <a:t>与</a:t>
            </a:r>
            <a:r>
              <a:rPr lang="en-US" altLang="zh-CN" dirty="0" smtClean="0"/>
              <a:t>id</a:t>
            </a:r>
            <a:r>
              <a:rPr lang="zh-CN" altLang="en-US" dirty="0" smtClean="0"/>
              <a:t>联用；</a:t>
            </a:r>
            <a:endParaRPr lang="en-US" altLang="zh-CN" dirty="0" smtClean="0"/>
          </a:p>
          <a:p>
            <a:r>
              <a:rPr lang="zh-CN" altLang="en-US" dirty="0" smtClean="0"/>
              <a:t>当然出于兼容性考虑，应该</a:t>
            </a:r>
            <a:r>
              <a:rPr lang="en-US" altLang="zh-CN" dirty="0" smtClean="0"/>
              <a:t>id</a:t>
            </a:r>
            <a:r>
              <a:rPr lang="zh-CN" altLang="en-US" dirty="0" smtClean="0"/>
              <a:t>和</a:t>
            </a:r>
            <a:r>
              <a:rPr lang="en-US" altLang="zh-CN" dirty="0" smtClean="0"/>
              <a:t>name</a:t>
            </a:r>
            <a:r>
              <a:rPr lang="zh-CN" altLang="en-US" dirty="0" smtClean="0"/>
              <a:t>共用，两个特性的</a:t>
            </a:r>
            <a:r>
              <a:rPr lang="en-US" altLang="zh-CN" dirty="0" smtClean="0"/>
              <a:t>value</a:t>
            </a:r>
            <a:r>
              <a:rPr lang="zh-CN" altLang="en-US" dirty="0" smtClean="0"/>
              <a:t>值一样，程序员自己保证全文的</a:t>
            </a:r>
            <a:r>
              <a:rPr lang="en-US" altLang="zh-CN" dirty="0" smtClean="0"/>
              <a:t>name</a:t>
            </a:r>
            <a:r>
              <a:rPr lang="zh-CN" altLang="en-US" dirty="0" smtClean="0"/>
              <a:t>值不重复</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93</a:t>
            </a:fld>
            <a:endParaRPr lang="en-US" altLang="zh-CN"/>
          </a:p>
        </p:txBody>
      </p:sp>
    </p:spTree>
    <p:extLst>
      <p:ext uri="{BB962C8B-B14F-4D97-AF65-F5344CB8AC3E}">
        <p14:creationId xmlns:p14="http://schemas.microsoft.com/office/powerpoint/2010/main" val="406304133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5FC228-5E5D-45D4-A667-71146C1BDE4A}" type="slidenum">
              <a:rPr lang="en-US" altLang="zh-CN"/>
              <a:pPr/>
              <a:t>94</a:t>
            </a:fld>
            <a:endParaRPr lang="en-US" altLang="zh-CN"/>
          </a:p>
        </p:txBody>
      </p:sp>
      <p:sp>
        <p:nvSpPr>
          <p:cNvPr id="1158146" name="Rectangle 2"/>
          <p:cNvSpPr>
            <a:spLocks noGrp="1" noRot="1" noChangeAspect="1" noChangeArrowheads="1" noTextEdit="1"/>
          </p:cNvSpPr>
          <p:nvPr>
            <p:ph type="sldImg"/>
          </p:nvPr>
        </p:nvSpPr>
        <p:spPr>
          <a:xfrm>
            <a:off x="65088" y="733425"/>
            <a:ext cx="6519862" cy="3668713"/>
          </a:xfrm>
          <a:ln/>
        </p:spPr>
      </p:sp>
      <p:sp>
        <p:nvSpPr>
          <p:cNvPr id="1158147" name="Rectangle 3"/>
          <p:cNvSpPr>
            <a:spLocks noGrp="1" noChangeArrowheads="1"/>
          </p:cNvSpPr>
          <p:nvPr>
            <p:ph type="body" idx="1"/>
          </p:nvPr>
        </p:nvSpPr>
        <p:spPr/>
        <p:txBody>
          <a:bodyPr/>
          <a:lstStyle/>
          <a:p>
            <a:r>
              <a:rPr lang="zh-CN" altLang="en-US" dirty="0" smtClean="0"/>
              <a:t>在</a:t>
            </a:r>
            <a:r>
              <a:rPr lang="en-US" altLang="zh-CN" dirty="0"/>
              <a:t>I</a:t>
            </a:r>
            <a:r>
              <a:rPr lang="en-US" altLang="zh-CN" dirty="0" smtClean="0"/>
              <a:t>nternet</a:t>
            </a:r>
            <a:r>
              <a:rPr lang="zh-CN" altLang="en-US" dirty="0"/>
              <a:t>上</a:t>
            </a:r>
            <a:r>
              <a:rPr lang="en-US" altLang="zh-CN" dirty="0"/>
              <a:t>www</a:t>
            </a:r>
            <a:r>
              <a:rPr lang="zh-CN" altLang="en-US" dirty="0"/>
              <a:t>是最受欢迎的</a:t>
            </a:r>
            <a:r>
              <a:rPr lang="zh-CN" altLang="en-US" dirty="0" smtClean="0"/>
              <a:t>部分，但是</a:t>
            </a:r>
            <a:r>
              <a:rPr lang="zh-CN" altLang="en-US" dirty="0"/>
              <a:t>还有其他很多资源可以</a:t>
            </a:r>
            <a:r>
              <a:rPr lang="zh-CN" altLang="en-US" dirty="0" smtClean="0"/>
              <a:t>利用，他们中有些在</a:t>
            </a:r>
            <a:r>
              <a:rPr lang="en-US" altLang="zh-CN" dirty="0" smtClean="0"/>
              <a:t>Web</a:t>
            </a:r>
            <a:r>
              <a:rPr lang="zh-CN" altLang="en-US" dirty="0"/>
              <a:t>出现前就已经有了</a:t>
            </a:r>
          </a:p>
          <a:p>
            <a:r>
              <a:rPr lang="zh-CN" altLang="en-US" dirty="0"/>
              <a:t>注意</a:t>
            </a:r>
            <a:r>
              <a:rPr lang="en-US" altLang="zh-CN" dirty="0"/>
              <a:t>file</a:t>
            </a:r>
            <a:r>
              <a:rPr lang="zh-CN" altLang="en-US" dirty="0"/>
              <a:t>格式里的斜杠是</a:t>
            </a:r>
            <a:r>
              <a:rPr lang="en-US" altLang="zh-CN" dirty="0"/>
              <a:t>/</a:t>
            </a:r>
            <a:r>
              <a:rPr lang="zh-CN" altLang="en-US" dirty="0"/>
              <a:t>这是</a:t>
            </a:r>
            <a:r>
              <a:rPr lang="en-US" altLang="zh-CN" dirty="0"/>
              <a:t>Unix</a:t>
            </a:r>
            <a:r>
              <a:rPr lang="zh-CN" altLang="en-US" dirty="0"/>
              <a:t>下的目录</a:t>
            </a:r>
            <a:r>
              <a:rPr lang="zh-CN" altLang="en-US" dirty="0" smtClean="0"/>
              <a:t>分隔符</a:t>
            </a:r>
            <a:r>
              <a:rPr lang="en-US" altLang="zh-CN" dirty="0" smtClean="0"/>
              <a:t>,</a:t>
            </a:r>
            <a:r>
              <a:rPr lang="zh-CN" altLang="en-US" dirty="0" smtClean="0"/>
              <a:t>而</a:t>
            </a:r>
            <a:r>
              <a:rPr lang="en-US" altLang="zh-CN" dirty="0"/>
              <a:t>windows</a:t>
            </a:r>
            <a:r>
              <a:rPr lang="zh-CN" altLang="en-US" dirty="0"/>
              <a:t>下的则是</a:t>
            </a:r>
            <a:r>
              <a:rPr lang="en-US" altLang="zh-CN" dirty="0" smtClean="0"/>
              <a:t>\</a:t>
            </a:r>
            <a:r>
              <a:rPr lang="zh-CN" altLang="en-US" dirty="0" smtClean="0"/>
              <a:t>，但是</a:t>
            </a:r>
            <a:r>
              <a:rPr lang="zh-CN" altLang="en-US" dirty="0"/>
              <a:t>在网络上标准的分隔符是</a:t>
            </a:r>
            <a:r>
              <a:rPr lang="en-US" altLang="zh-CN" dirty="0"/>
              <a:t>/</a:t>
            </a:r>
          </a:p>
          <a:p>
            <a:r>
              <a:rPr lang="zh-CN" altLang="en-US" dirty="0"/>
              <a:t>匿名或非匿名</a:t>
            </a:r>
            <a:r>
              <a:rPr lang="en-US" altLang="zh-CN" dirty="0"/>
              <a:t>ftp</a:t>
            </a:r>
          </a:p>
          <a:p>
            <a:r>
              <a:rPr lang="en-US" altLang="zh-CN" dirty="0" smtClean="0"/>
              <a:t>gopher</a:t>
            </a:r>
            <a:r>
              <a:rPr lang="zh-CN" altLang="en-US" dirty="0" smtClean="0"/>
              <a:t>可以认为是</a:t>
            </a:r>
            <a:r>
              <a:rPr lang="en-US" altLang="zh-CN" dirty="0" smtClean="0"/>
              <a:t>web</a:t>
            </a:r>
            <a:r>
              <a:rPr lang="zh-CN" altLang="en-US" dirty="0" smtClean="0"/>
              <a:t>的前身，与</a:t>
            </a:r>
            <a:r>
              <a:rPr lang="en-US" altLang="zh-CN" dirty="0"/>
              <a:t>web</a:t>
            </a:r>
            <a:r>
              <a:rPr lang="zh-CN" altLang="en-US" dirty="0"/>
              <a:t>最大的不同就是</a:t>
            </a:r>
            <a:r>
              <a:rPr lang="en-US" altLang="zh-CN" dirty="0"/>
              <a:t>gopher</a:t>
            </a:r>
            <a:r>
              <a:rPr lang="zh-CN" altLang="en-US" dirty="0"/>
              <a:t>站点难以自己建立</a:t>
            </a:r>
          </a:p>
        </p:txBody>
      </p:sp>
    </p:spTree>
    <p:extLst>
      <p:ext uri="{BB962C8B-B14F-4D97-AF65-F5344CB8AC3E}">
        <p14:creationId xmlns:p14="http://schemas.microsoft.com/office/powerpoint/2010/main" val="345916822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mailto</a:t>
            </a:r>
            <a:r>
              <a:rPr lang="zh-CN" altLang="en-US" dirty="0" smtClean="0"/>
              <a:t>地址形式，在</a:t>
            </a:r>
            <a:r>
              <a:rPr lang="en-US" altLang="zh-CN" dirty="0" smtClean="0"/>
              <a:t>Web</a:t>
            </a:r>
            <a:r>
              <a:rPr lang="zh-CN" altLang="en-US" dirty="0" smtClean="0"/>
              <a:t>上也时常会被用到，此时点击后会弹出你系统默认的邮件处理程序，比如</a:t>
            </a:r>
            <a:r>
              <a:rPr lang="en-US" altLang="zh-CN" dirty="0" smtClean="0"/>
              <a:t>outlook</a:t>
            </a:r>
            <a:r>
              <a:rPr lang="zh-CN" altLang="en-US" dirty="0" smtClean="0"/>
              <a:t>或者早年的</a:t>
            </a:r>
            <a:r>
              <a:rPr lang="en-US" altLang="zh-CN" dirty="0" smtClean="0"/>
              <a:t>outlook</a:t>
            </a:r>
            <a:r>
              <a:rPr lang="en-US" altLang="zh-CN" baseline="0" dirty="0" smtClean="0"/>
              <a:t> express</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95</a:t>
            </a:fld>
            <a:endParaRPr lang="en-US" altLang="zh-CN"/>
          </a:p>
        </p:txBody>
      </p:sp>
    </p:spTree>
    <p:extLst>
      <p:ext uri="{BB962C8B-B14F-4D97-AF65-F5344CB8AC3E}">
        <p14:creationId xmlns:p14="http://schemas.microsoft.com/office/powerpoint/2010/main" val="3271730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从</a:t>
            </a:r>
            <a:r>
              <a:rPr lang="en-US" altLang="zh-CN" dirty="0" smtClean="0"/>
              <a:t>2000</a:t>
            </a:r>
            <a:r>
              <a:rPr lang="zh-CN" altLang="en-US" dirty="0" smtClean="0"/>
              <a:t>年过后，</a:t>
            </a:r>
            <a:r>
              <a:rPr lang="en-US" altLang="zh-CN" dirty="0" smtClean="0"/>
              <a:t>W3C</a:t>
            </a:r>
            <a:r>
              <a:rPr lang="zh-CN" altLang="en-US" dirty="0" smtClean="0"/>
              <a:t>的</a:t>
            </a:r>
            <a:r>
              <a:rPr lang="en-US" altLang="zh-CN" dirty="0" smtClean="0"/>
              <a:t>Tim Berners-Lee</a:t>
            </a:r>
            <a:r>
              <a:rPr lang="zh-CN" altLang="en-US" dirty="0" smtClean="0"/>
              <a:t>将发展重点放在了</a:t>
            </a:r>
            <a:r>
              <a:rPr lang="en-US" altLang="zh-CN" dirty="0" smtClean="0"/>
              <a:t>Semantic</a:t>
            </a:r>
            <a:r>
              <a:rPr lang="en-US" altLang="zh-CN" baseline="0" dirty="0" smtClean="0"/>
              <a:t> Web</a:t>
            </a:r>
            <a:r>
              <a:rPr lang="zh-CN" altLang="en-US" baseline="0" dirty="0" smtClean="0"/>
              <a:t>，也就是语义</a:t>
            </a:r>
            <a:r>
              <a:rPr lang="en-US" altLang="zh-CN" baseline="0" dirty="0" smtClean="0"/>
              <a:t>Web</a:t>
            </a:r>
            <a:r>
              <a:rPr lang="zh-CN" altLang="en-US" baseline="0" dirty="0" smtClean="0"/>
              <a:t>上，他认为将来访问</a:t>
            </a:r>
            <a:r>
              <a:rPr lang="en-US" altLang="zh-CN" baseline="0" dirty="0" smtClean="0"/>
              <a:t>Web</a:t>
            </a:r>
            <a:r>
              <a:rPr lang="zh-CN" altLang="en-US" baseline="0" dirty="0" smtClean="0"/>
              <a:t>，或者说</a:t>
            </a:r>
            <a:r>
              <a:rPr lang="en-US" altLang="zh-CN" baseline="0" dirty="0" smtClean="0"/>
              <a:t>Web</a:t>
            </a:r>
            <a:r>
              <a:rPr lang="zh-CN" altLang="en-US" baseline="0" dirty="0" smtClean="0"/>
              <a:t>的主要服务对象是机器，所以要机器可读。这个也许是趋势，但是步子迈得太大了（而且我以为，机器并不会为你的网站和服务付钱阿，所以首先服务好人才是关键），这个地方就跟浏览器厂商们产生了分歧。</a:t>
            </a:r>
            <a:endParaRPr lang="en-US" altLang="zh-CN" baseline="0"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baseline="0" dirty="0" smtClean="0"/>
              <a:t>对</a:t>
            </a:r>
            <a:r>
              <a:rPr lang="en-US" altLang="zh-CN" baseline="0" dirty="0" smtClean="0"/>
              <a:t>W3C</a:t>
            </a:r>
            <a:r>
              <a:rPr lang="zh-CN" altLang="en-US" baseline="0" dirty="0" smtClean="0"/>
              <a:t>不满的工业界最终成立了</a:t>
            </a:r>
            <a:r>
              <a:rPr lang="en-US" altLang="zh-CN" baseline="0" dirty="0" smtClean="0"/>
              <a:t>WHATWG</a:t>
            </a:r>
            <a:r>
              <a:rPr lang="zh-CN" altLang="en-US" baseline="0" dirty="0" smtClean="0"/>
              <a:t>联盟进行了抗衡，其成果就是</a:t>
            </a:r>
            <a:r>
              <a:rPr lang="en-US" altLang="zh-CN" baseline="0" dirty="0" smtClean="0"/>
              <a:t>HTML5</a:t>
            </a:r>
            <a:r>
              <a:rPr lang="zh-CN" altLang="en-US" baseline="0" dirty="0" smtClean="0"/>
              <a:t>，后来在一段时间中，</a:t>
            </a:r>
            <a:r>
              <a:rPr lang="en-US" altLang="zh-CN" baseline="0" dirty="0" smtClean="0"/>
              <a:t>W3C</a:t>
            </a:r>
            <a:r>
              <a:rPr lang="zh-CN" altLang="en-US" baseline="0" dirty="0" smtClean="0"/>
              <a:t>和</a:t>
            </a:r>
            <a:r>
              <a:rPr lang="en-US" altLang="zh-CN" baseline="0" dirty="0" smtClean="0"/>
              <a:t>WHATWG</a:t>
            </a:r>
            <a:r>
              <a:rPr lang="zh-CN" altLang="en-US" baseline="0" dirty="0" smtClean="0"/>
              <a:t>一直分别发布自己的</a:t>
            </a:r>
            <a:r>
              <a:rPr lang="en-US" altLang="zh-CN" baseline="0" dirty="0" smtClean="0"/>
              <a:t>HTML</a:t>
            </a:r>
            <a:r>
              <a:rPr lang="zh-CN" altLang="en-US" baseline="0" dirty="0" smtClean="0"/>
              <a:t>版本更新，直到去年，双方达成协议，由</a:t>
            </a:r>
            <a:r>
              <a:rPr lang="en-US" altLang="zh-CN" baseline="0" dirty="0" smtClean="0"/>
              <a:t>WHATWG</a:t>
            </a:r>
            <a:r>
              <a:rPr lang="zh-CN" altLang="en-US" baseline="0" dirty="0" smtClean="0"/>
              <a:t>负责版本发布。</a:t>
            </a:r>
            <a:endParaRPr lang="en-US" altLang="zh-CN" baseline="0" dirty="0" smtClean="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baseline="0"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baseline="0" dirty="0" smtClean="0"/>
              <a:t>应该说，</a:t>
            </a:r>
            <a:r>
              <a:rPr lang="en-US" altLang="zh-CN" baseline="0" dirty="0" smtClean="0"/>
              <a:t>W3C</a:t>
            </a:r>
            <a:r>
              <a:rPr lang="zh-CN" altLang="en-US" baseline="0" dirty="0" smtClean="0"/>
              <a:t>在语义网上的工作也不是完全没有价值，其成果</a:t>
            </a:r>
            <a:r>
              <a:rPr lang="en-US" altLang="zh-CN" baseline="0" dirty="0" smtClean="0"/>
              <a:t>RDF</a:t>
            </a:r>
            <a:r>
              <a:rPr lang="zh-CN" altLang="en-US" baseline="0" dirty="0" smtClean="0"/>
              <a:t>、</a:t>
            </a:r>
            <a:r>
              <a:rPr lang="en-US" altLang="zh-CN" baseline="0" dirty="0" smtClean="0"/>
              <a:t>OWL</a:t>
            </a:r>
            <a:r>
              <a:rPr lang="zh-CN" altLang="en-US" baseline="0" dirty="0" smtClean="0"/>
              <a:t>等都是现在知识图谱、人工智能等的重要基础工具。</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10</a:t>
            </a:fld>
            <a:endParaRPr lang="en-US" altLang="zh-CN"/>
          </a:p>
        </p:txBody>
      </p:sp>
    </p:spTree>
    <p:extLst>
      <p:ext uri="{BB962C8B-B14F-4D97-AF65-F5344CB8AC3E}">
        <p14:creationId xmlns:p14="http://schemas.microsoft.com/office/powerpoint/2010/main" val="393296241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F42833-7DD5-4B11-93CE-F211F8A31EA1}" type="slidenum">
              <a:rPr lang="en-US" altLang="zh-CN"/>
              <a:pPr/>
              <a:t>96</a:t>
            </a:fld>
            <a:endParaRPr lang="en-US" altLang="zh-CN"/>
          </a:p>
        </p:txBody>
      </p:sp>
      <p:sp>
        <p:nvSpPr>
          <p:cNvPr id="1161218" name="Rectangle 2"/>
          <p:cNvSpPr>
            <a:spLocks noGrp="1" noRot="1" noChangeAspect="1" noChangeArrowheads="1" noTextEdit="1"/>
          </p:cNvSpPr>
          <p:nvPr>
            <p:ph type="sldImg"/>
          </p:nvPr>
        </p:nvSpPr>
        <p:spPr>
          <a:xfrm>
            <a:off x="65088" y="733425"/>
            <a:ext cx="6519862" cy="3668713"/>
          </a:xfrm>
          <a:ln/>
        </p:spPr>
      </p:sp>
      <p:sp>
        <p:nvSpPr>
          <p:cNvPr id="1161219" name="Rectangle 3"/>
          <p:cNvSpPr>
            <a:spLocks noGrp="1" noChangeArrowheads="1"/>
          </p:cNvSpPr>
          <p:nvPr>
            <p:ph type="body" idx="1"/>
          </p:nvPr>
        </p:nvSpPr>
        <p:spPr/>
        <p:txBody>
          <a:bodyPr/>
          <a:lstStyle/>
          <a:p>
            <a:r>
              <a:rPr lang="zh-CN" altLang="en-US" dirty="0"/>
              <a:t>言论自由的终极象征</a:t>
            </a:r>
          </a:p>
          <a:p>
            <a:r>
              <a:rPr lang="zh-CN" altLang="en-US" dirty="0"/>
              <a:t>基本意思是可以搜索的很多大</a:t>
            </a:r>
            <a:r>
              <a:rPr lang="zh-CN" altLang="en-US" dirty="0" smtClean="0"/>
              <a:t>数据库，一般</a:t>
            </a:r>
            <a:r>
              <a:rPr lang="zh-CN" altLang="en-US" dirty="0"/>
              <a:t>由</a:t>
            </a:r>
            <a:r>
              <a:rPr lang="en-US" altLang="zh-CN" dirty="0"/>
              <a:t>WAIS</a:t>
            </a:r>
            <a:r>
              <a:rPr lang="zh-CN" altLang="en-US" dirty="0"/>
              <a:t>公司设计用于存取大量信息</a:t>
            </a:r>
          </a:p>
        </p:txBody>
      </p:sp>
    </p:spTree>
    <p:extLst>
      <p:ext uri="{BB962C8B-B14F-4D97-AF65-F5344CB8AC3E}">
        <p14:creationId xmlns:p14="http://schemas.microsoft.com/office/powerpoint/2010/main" val="333243642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在第</a:t>
            </a:r>
            <a:r>
              <a:rPr lang="en-US" altLang="zh-CN" dirty="0" smtClean="0"/>
              <a:t>2</a:t>
            </a:r>
            <a:r>
              <a:rPr lang="zh-CN" altLang="en-US" dirty="0" smtClean="0"/>
              <a:t>个</a:t>
            </a:r>
            <a:r>
              <a:rPr lang="en-US" altLang="zh-CN" dirty="0" smtClean="0"/>
              <a:t>part</a:t>
            </a:r>
            <a:r>
              <a:rPr lang="zh-CN" altLang="en-US" dirty="0" smtClean="0"/>
              <a:t>中曾经提到</a:t>
            </a:r>
            <a:r>
              <a:rPr lang="en-US" altLang="zh-CN" dirty="0" smtClean="0"/>
              <a:t>head</a:t>
            </a:r>
            <a:r>
              <a:rPr lang="zh-CN" altLang="en-US" dirty="0" smtClean="0"/>
              <a:t>元素可以有个子元素叫</a:t>
            </a:r>
            <a:r>
              <a:rPr lang="en-US" altLang="zh-CN" dirty="0" smtClean="0"/>
              <a:t>base</a:t>
            </a:r>
            <a:r>
              <a:rPr lang="zh-CN" altLang="en-US" dirty="0" smtClean="0"/>
              <a:t>，用于为某个</a:t>
            </a:r>
            <a:r>
              <a:rPr lang="en-US" altLang="zh-CN" dirty="0" smtClean="0"/>
              <a:t>HTML</a:t>
            </a:r>
            <a:r>
              <a:rPr lang="zh-CN" altLang="en-US" dirty="0" smtClean="0"/>
              <a:t>文档中的相对</a:t>
            </a:r>
            <a:r>
              <a:rPr lang="en-US" altLang="zh-CN" dirty="0" smtClean="0"/>
              <a:t>URL</a:t>
            </a:r>
            <a:r>
              <a:rPr lang="zh-CN" altLang="en-US" dirty="0" smtClean="0"/>
              <a:t>设定基地址，这样兼顾了灵活性和可靠性</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97</a:t>
            </a:fld>
            <a:endParaRPr lang="en-US" altLang="zh-CN"/>
          </a:p>
        </p:txBody>
      </p:sp>
    </p:spTree>
    <p:extLst>
      <p:ext uri="{BB962C8B-B14F-4D97-AF65-F5344CB8AC3E}">
        <p14:creationId xmlns:p14="http://schemas.microsoft.com/office/powerpoint/2010/main" val="15155287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看完了结构、内容、联系几类元素后，在这个部分中，我们要来看下</a:t>
            </a:r>
            <a:r>
              <a:rPr lang="en-US" altLang="zh-CN" dirty="0" smtClean="0"/>
              <a:t>HTML</a:t>
            </a:r>
            <a:r>
              <a:rPr lang="zh-CN" altLang="en-US" dirty="0" smtClean="0"/>
              <a:t>元数据相关元素</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98</a:t>
            </a:fld>
            <a:endParaRPr lang="en-US" altLang="zh-CN"/>
          </a:p>
        </p:txBody>
      </p:sp>
    </p:spTree>
    <p:extLst>
      <p:ext uri="{BB962C8B-B14F-4D97-AF65-F5344CB8AC3E}">
        <p14:creationId xmlns:p14="http://schemas.microsoft.com/office/powerpoint/2010/main" val="51839154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99</a:t>
            </a:fld>
            <a:endParaRPr lang="en-US" altLang="zh-CN"/>
          </a:p>
        </p:txBody>
      </p:sp>
    </p:spTree>
    <p:extLst>
      <p:ext uri="{BB962C8B-B14F-4D97-AF65-F5344CB8AC3E}">
        <p14:creationId xmlns:p14="http://schemas.microsoft.com/office/powerpoint/2010/main" val="17026228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6637759-6288-486C-954D-D2E2B654D18B}" type="slidenum">
              <a:rPr lang="en-US" altLang="zh-CN"/>
              <a:pPr/>
              <a:t>100</a:t>
            </a:fld>
            <a:endParaRPr lang="en-US" altLang="zh-CN"/>
          </a:p>
        </p:txBody>
      </p:sp>
      <p:sp>
        <p:nvSpPr>
          <p:cNvPr id="1165314" name="Rectangle 2"/>
          <p:cNvSpPr>
            <a:spLocks noGrp="1" noRot="1" noChangeAspect="1" noChangeArrowheads="1" noTextEdit="1"/>
          </p:cNvSpPr>
          <p:nvPr>
            <p:ph type="sldImg"/>
          </p:nvPr>
        </p:nvSpPr>
        <p:spPr>
          <a:xfrm>
            <a:off x="65088" y="733425"/>
            <a:ext cx="6519862" cy="3668713"/>
          </a:xfrm>
          <a:ln/>
        </p:spPr>
      </p:sp>
      <p:sp>
        <p:nvSpPr>
          <p:cNvPr id="1165315" name="Rectangle 3"/>
          <p:cNvSpPr>
            <a:spLocks noGrp="1" noChangeArrowheads="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这里我们主要侧重于</a:t>
            </a:r>
            <a:r>
              <a:rPr lang="en-US" altLang="zh-CN" dirty="0" smtClean="0"/>
              <a:t>head</a:t>
            </a:r>
            <a:r>
              <a:rPr lang="zh-CN" altLang="en-US" dirty="0" smtClean="0"/>
              <a:t>元素及其子元素，</a:t>
            </a:r>
            <a:r>
              <a:rPr lang="en-US" altLang="zh-CN" dirty="0" smtClean="0"/>
              <a:t>http</a:t>
            </a:r>
            <a:r>
              <a:rPr lang="zh-CN" altLang="en-US" dirty="0" smtClean="0"/>
              <a:t>部分基本不涉及</a:t>
            </a:r>
          </a:p>
        </p:txBody>
      </p:sp>
    </p:spTree>
    <p:extLst>
      <p:ext uri="{BB962C8B-B14F-4D97-AF65-F5344CB8AC3E}">
        <p14:creationId xmlns:p14="http://schemas.microsoft.com/office/powerpoint/2010/main" val="426274661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942DFA5-C45F-43D2-8CC3-344CF52ECC48}" type="slidenum">
              <a:rPr lang="en-US" altLang="zh-CN"/>
              <a:pPr/>
              <a:t>101</a:t>
            </a:fld>
            <a:endParaRPr lang="en-US" altLang="zh-CN"/>
          </a:p>
        </p:txBody>
      </p:sp>
      <p:sp>
        <p:nvSpPr>
          <p:cNvPr id="1192962" name="Rectangle 2"/>
          <p:cNvSpPr>
            <a:spLocks noGrp="1" noRot="1" noChangeAspect="1" noChangeArrowheads="1" noTextEdit="1"/>
          </p:cNvSpPr>
          <p:nvPr>
            <p:ph type="sldImg"/>
          </p:nvPr>
        </p:nvSpPr>
        <p:spPr>
          <a:xfrm>
            <a:off x="65088" y="733425"/>
            <a:ext cx="6519862" cy="3668713"/>
          </a:xfrm>
          <a:ln/>
        </p:spPr>
      </p:sp>
      <p:sp>
        <p:nvSpPr>
          <p:cNvPr id="1192963" name="Rectangle 3"/>
          <p:cNvSpPr>
            <a:spLocks noGrp="1" noChangeArrowheads="1"/>
          </p:cNvSpPr>
          <p:nvPr>
            <p:ph type="body" idx="1"/>
          </p:nvPr>
        </p:nvSpPr>
        <p:spPr/>
        <p:txBody>
          <a:bodyPr/>
          <a:lstStyle/>
          <a:p>
            <a:r>
              <a:rPr lang="zh-CN" altLang="en-US" dirty="0" smtClean="0"/>
              <a:t>除个别情况下（如</a:t>
            </a:r>
            <a:r>
              <a:rPr lang="en-US" altLang="zh-CN" dirty="0" smtClean="0"/>
              <a:t>email</a:t>
            </a:r>
            <a:r>
              <a:rPr lang="zh-CN" altLang="en-US" dirty="0" smtClean="0"/>
              <a:t>），</a:t>
            </a:r>
            <a:r>
              <a:rPr lang="en-US" altLang="zh-CN" dirty="0" smtClean="0"/>
              <a:t>title</a:t>
            </a:r>
            <a:r>
              <a:rPr lang="zh-CN" altLang="en-US" dirty="0" smtClean="0"/>
              <a:t>一般是必有的</a:t>
            </a:r>
            <a:endParaRPr lang="en-US" altLang="zh-CN" dirty="0" smtClean="0"/>
          </a:p>
          <a:p>
            <a:r>
              <a:rPr lang="zh-CN" altLang="en-US" dirty="0" smtClean="0"/>
              <a:t>在以前的规范中，一般建议</a:t>
            </a:r>
            <a:r>
              <a:rPr lang="en-US" altLang="zh-CN" dirty="0" smtClean="0"/>
              <a:t>title</a:t>
            </a:r>
            <a:r>
              <a:rPr lang="zh-CN" altLang="en-US" dirty="0" smtClean="0"/>
              <a:t>放在第一个子元素，新规范中没有相关建议</a:t>
            </a:r>
            <a:endParaRPr lang="en-US" altLang="zh-CN" dirty="0" smtClean="0"/>
          </a:p>
          <a:p>
            <a:r>
              <a:rPr lang="zh-CN" altLang="en-US" dirty="0" smtClean="0"/>
              <a:t>在新规范的示例中，各个子元素次序一般是</a:t>
            </a:r>
            <a:endParaRPr lang="en-US" altLang="zh-CN" dirty="0" smtClean="0"/>
          </a:p>
          <a:p>
            <a:r>
              <a:rPr lang="zh-CN" altLang="en-US" dirty="0" smtClean="0"/>
              <a:t>指定字符编码的</a:t>
            </a:r>
            <a:r>
              <a:rPr lang="en-US" altLang="zh-CN" dirty="0" smtClean="0"/>
              <a:t>meta</a:t>
            </a:r>
          </a:p>
          <a:p>
            <a:r>
              <a:rPr lang="en-US" altLang="zh-CN" dirty="0" smtClean="0"/>
              <a:t>base</a:t>
            </a:r>
          </a:p>
          <a:p>
            <a:r>
              <a:rPr lang="en-US" altLang="zh-CN" dirty="0" smtClean="0"/>
              <a:t>title</a:t>
            </a:r>
          </a:p>
          <a:p>
            <a:r>
              <a:rPr lang="en-US" altLang="zh-CN" dirty="0" smtClean="0"/>
              <a:t>link</a:t>
            </a:r>
          </a:p>
          <a:p>
            <a:r>
              <a:rPr lang="zh-CN" altLang="en-US" dirty="0" smtClean="0"/>
              <a:t>其他</a:t>
            </a:r>
            <a:r>
              <a:rPr lang="en-US" altLang="zh-CN" dirty="0" smtClean="0"/>
              <a:t>meta</a:t>
            </a:r>
          </a:p>
          <a:p>
            <a:endParaRPr lang="en-US" altLang="zh-CN" dirty="0" smtClean="0"/>
          </a:p>
          <a:p>
            <a:r>
              <a:rPr lang="en-US" altLang="zh-CN" dirty="0" smtClean="0"/>
              <a:t>base</a:t>
            </a:r>
            <a:r>
              <a:rPr lang="zh-CN" altLang="en-US" dirty="0" smtClean="0"/>
              <a:t>在前面部分已讲过</a:t>
            </a:r>
            <a:endParaRPr lang="en-US" altLang="zh-CN"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style</a:t>
            </a:r>
            <a:r>
              <a:rPr lang="zh-CN" altLang="en-US" dirty="0" smtClean="0"/>
              <a:t>元素见</a:t>
            </a:r>
            <a:r>
              <a:rPr lang="en-US" altLang="zh-CN" dirty="0" smtClean="0"/>
              <a:t>CSS lecture</a:t>
            </a:r>
          </a:p>
          <a:p>
            <a:r>
              <a:rPr lang="en-US" altLang="zh-CN" dirty="0" smtClean="0"/>
              <a:t>script</a:t>
            </a:r>
            <a:r>
              <a:rPr lang="zh-CN" altLang="en-US" dirty="0"/>
              <a:t>元素见脚本</a:t>
            </a:r>
            <a:r>
              <a:rPr lang="en-US" altLang="zh-CN" dirty="0" smtClean="0"/>
              <a:t>lecture</a:t>
            </a:r>
          </a:p>
          <a:p>
            <a:r>
              <a:rPr lang="en-US" altLang="zh-CN" dirty="0" smtClean="0"/>
              <a:t>template</a:t>
            </a:r>
            <a:r>
              <a:rPr lang="zh-CN" altLang="en-US" dirty="0" smtClean="0"/>
              <a:t>元素用于定义供将来脚本</a:t>
            </a:r>
            <a:r>
              <a:rPr lang="en-US" altLang="zh-CN" dirty="0" smtClean="0"/>
              <a:t>clone</a:t>
            </a:r>
            <a:r>
              <a:rPr lang="zh-CN" altLang="en-US" dirty="0" smtClean="0"/>
              <a:t>的</a:t>
            </a:r>
            <a:r>
              <a:rPr lang="en-US" altLang="zh-CN" dirty="0" smtClean="0"/>
              <a:t>HTML</a:t>
            </a:r>
            <a:r>
              <a:rPr lang="zh-CN" altLang="en-US" dirty="0" smtClean="0"/>
              <a:t>元素片段，这里不再展开</a:t>
            </a:r>
            <a:endParaRPr lang="en-US" altLang="zh-CN" dirty="0"/>
          </a:p>
        </p:txBody>
      </p:sp>
    </p:spTree>
    <p:extLst>
      <p:ext uri="{BB962C8B-B14F-4D97-AF65-F5344CB8AC3E}">
        <p14:creationId xmlns:p14="http://schemas.microsoft.com/office/powerpoint/2010/main" val="214864685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新规范已不推荐</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102</a:t>
            </a:fld>
            <a:endParaRPr lang="en-US" altLang="zh-CN"/>
          </a:p>
        </p:txBody>
      </p:sp>
    </p:spTree>
    <p:extLst>
      <p:ext uri="{BB962C8B-B14F-4D97-AF65-F5344CB8AC3E}">
        <p14:creationId xmlns:p14="http://schemas.microsoft.com/office/powerpoint/2010/main" val="333440532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在本部分中，我们又将回到内容相关的元素部分。迄今为止，我们所有提到的内容等元素都是静态的，还没有提到与用户交互的元素。</a:t>
            </a:r>
            <a:endParaRPr lang="en-US" altLang="zh-CN" dirty="0" smtClean="0"/>
          </a:p>
          <a:p>
            <a:r>
              <a:rPr lang="zh-CN" altLang="en-US" dirty="0" smtClean="0"/>
              <a:t>在本部分中，我们将讨论与用户交互有关的元素：表单。</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112</a:t>
            </a:fld>
            <a:endParaRPr lang="en-US" altLang="zh-CN"/>
          </a:p>
        </p:txBody>
      </p:sp>
    </p:spTree>
    <p:extLst>
      <p:ext uri="{BB962C8B-B14F-4D97-AF65-F5344CB8AC3E}">
        <p14:creationId xmlns:p14="http://schemas.microsoft.com/office/powerpoint/2010/main" val="118204442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表单可以分为两大类元素，主要是各类控件元素</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113</a:t>
            </a:fld>
            <a:endParaRPr lang="en-US" altLang="zh-CN"/>
          </a:p>
        </p:txBody>
      </p:sp>
    </p:spTree>
    <p:extLst>
      <p:ext uri="{BB962C8B-B14F-4D97-AF65-F5344CB8AC3E}">
        <p14:creationId xmlns:p14="http://schemas.microsoft.com/office/powerpoint/2010/main" val="140284239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3654F5-ED30-4640-83D6-CECB35BF3833}" type="slidenum">
              <a:rPr lang="en-US" altLang="zh-CN"/>
              <a:pPr/>
              <a:t>115</a:t>
            </a:fld>
            <a:endParaRPr lang="en-US" altLang="zh-CN"/>
          </a:p>
        </p:txBody>
      </p:sp>
      <p:sp>
        <p:nvSpPr>
          <p:cNvPr id="1144834" name="Rectangle 2"/>
          <p:cNvSpPr>
            <a:spLocks noGrp="1" noRot="1" noChangeAspect="1" noChangeArrowheads="1" noTextEdit="1"/>
          </p:cNvSpPr>
          <p:nvPr>
            <p:ph type="sldImg"/>
          </p:nvPr>
        </p:nvSpPr>
        <p:spPr>
          <a:xfrm>
            <a:off x="65088" y="733425"/>
            <a:ext cx="6519862" cy="3668713"/>
          </a:xfrm>
          <a:ln/>
        </p:spPr>
      </p:sp>
      <p:sp>
        <p:nvSpPr>
          <p:cNvPr id="11448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962289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2192000" cy="6858000"/>
            <a:chOff x="0" y="0"/>
            <a:chExt cx="5760" cy="4320"/>
          </a:xfrm>
        </p:grpSpPr>
        <p:grpSp>
          <p:nvGrpSpPr>
            <p:cNvPr id="5" name="Group 3"/>
            <p:cNvGrpSpPr>
              <a:grpSpLocks/>
            </p:cNvGrpSpPr>
            <p:nvPr/>
          </p:nvGrpSpPr>
          <p:grpSpPr bwMode="auto">
            <a:xfrm>
              <a:off x="0" y="0"/>
              <a:ext cx="5760" cy="4320"/>
              <a:chOff x="0" y="0"/>
              <a:chExt cx="5760" cy="4320"/>
            </a:xfrm>
          </p:grpSpPr>
          <p:sp>
            <p:nvSpPr>
              <p:cNvPr id="15" name="Rectangle 4"/>
              <p:cNvSpPr>
                <a:spLocks noChangeArrowheads="1"/>
              </p:cNvSpPr>
              <p:nvPr/>
            </p:nvSpPr>
            <p:spPr bwMode="ltGray">
              <a:xfrm>
                <a:off x="2112" y="0"/>
                <a:ext cx="3648" cy="96"/>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6" name="Group 5"/>
              <p:cNvGrpSpPr>
                <a:grpSpLocks/>
              </p:cNvGrpSpPr>
              <p:nvPr userDrawn="1"/>
            </p:nvGrpSpPr>
            <p:grpSpPr bwMode="auto">
              <a:xfrm>
                <a:off x="0" y="0"/>
                <a:ext cx="5760" cy="4320"/>
                <a:chOff x="0" y="0"/>
                <a:chExt cx="5760" cy="4320"/>
              </a:xfrm>
            </p:grpSpPr>
            <p:sp>
              <p:nvSpPr>
                <p:cNvPr id="18" name="Line 6"/>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7"/>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8"/>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9"/>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0"/>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1"/>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12"/>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13"/>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14"/>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15"/>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16"/>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17"/>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18"/>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19"/>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20"/>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21"/>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22"/>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23"/>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24"/>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25"/>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26"/>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27"/>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 name="Line 57"/>
              <p:cNvSpPr>
                <a:spLocks noChangeShapeType="1"/>
              </p:cNvSpPr>
              <p:nvPr/>
            </p:nvSpPr>
            <p:spPr bwMode="ltGray">
              <a:xfrm>
                <a:off x="5568" y="0"/>
                <a:ext cx="0" cy="1488"/>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 name="Group 58"/>
            <p:cNvGrpSpPr>
              <a:grpSpLocks/>
            </p:cNvGrpSpPr>
            <p:nvPr userDrawn="1"/>
          </p:nvGrpSpPr>
          <p:grpSpPr bwMode="auto">
            <a:xfrm>
              <a:off x="3" y="559"/>
              <a:ext cx="4192" cy="1796"/>
              <a:chOff x="3" y="559"/>
              <a:chExt cx="4192" cy="1796"/>
            </a:xfrm>
          </p:grpSpPr>
          <p:sp>
            <p:nvSpPr>
              <p:cNvPr id="11" name="Line 59"/>
              <p:cNvSpPr>
                <a:spLocks noChangeShapeType="1"/>
              </p:cNvSpPr>
              <p:nvPr/>
            </p:nvSpPr>
            <p:spPr bwMode="ltGray">
              <a:xfrm>
                <a:off x="506" y="559"/>
                <a:ext cx="0" cy="1796"/>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60"/>
              <p:cNvSpPr>
                <a:spLocks noChangeShapeType="1"/>
              </p:cNvSpPr>
              <p:nvPr/>
            </p:nvSpPr>
            <p:spPr bwMode="ltGray">
              <a:xfrm flipH="1" flipV="1">
                <a:off x="3" y="1924"/>
                <a:ext cx="3211" cy="1"/>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61"/>
              <p:cNvSpPr>
                <a:spLocks noChangeShapeType="1"/>
              </p:cNvSpPr>
              <p:nvPr/>
            </p:nvSpPr>
            <p:spPr bwMode="ltGray">
              <a:xfrm flipH="1" flipV="1">
                <a:off x="384" y="938"/>
                <a:ext cx="3811" cy="1"/>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Arc 62"/>
              <p:cNvSpPr>
                <a:spLocks/>
              </p:cNvSpPr>
              <p:nvPr/>
            </p:nvSpPr>
            <p:spPr bwMode="ltGray">
              <a:xfrm rot="16200000" flipH="1">
                <a:off x="426" y="860"/>
                <a:ext cx="156" cy="157"/>
              </a:xfrm>
              <a:custGeom>
                <a:avLst/>
                <a:gdLst>
                  <a:gd name="T0" fmla="*/ 76 w 43195"/>
                  <a:gd name="T1" fmla="*/ 0 h 43200"/>
                  <a:gd name="T2" fmla="*/ 0 w 43195"/>
                  <a:gd name="T3" fmla="*/ 80 h 43200"/>
                  <a:gd name="T4" fmla="*/ 78 w 43195"/>
                  <a:gd name="T5" fmla="*/ 79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 name="Group 63"/>
            <p:cNvGrpSpPr>
              <a:grpSpLocks/>
            </p:cNvGrpSpPr>
            <p:nvPr userDrawn="1"/>
          </p:nvGrpSpPr>
          <p:grpSpPr bwMode="auto">
            <a:xfrm>
              <a:off x="1480" y="1952"/>
              <a:ext cx="3808" cy="1812"/>
              <a:chOff x="1480" y="1952"/>
              <a:chExt cx="3808" cy="1812"/>
            </a:xfrm>
          </p:grpSpPr>
          <p:sp>
            <p:nvSpPr>
              <p:cNvPr id="8" name="Line 64"/>
              <p:cNvSpPr>
                <a:spLocks noChangeShapeType="1"/>
              </p:cNvSpPr>
              <p:nvPr/>
            </p:nvSpPr>
            <p:spPr bwMode="ltGray">
              <a:xfrm flipV="1">
                <a:off x="1480" y="3442"/>
                <a:ext cx="3808" cy="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65"/>
              <p:cNvSpPr>
                <a:spLocks noChangeShapeType="1"/>
              </p:cNvSpPr>
              <p:nvPr/>
            </p:nvSpPr>
            <p:spPr bwMode="ltGray">
              <a:xfrm flipH="1">
                <a:off x="5172" y="1952"/>
                <a:ext cx="0" cy="1812"/>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Arc 66"/>
              <p:cNvSpPr>
                <a:spLocks/>
              </p:cNvSpPr>
              <p:nvPr/>
            </p:nvSpPr>
            <p:spPr bwMode="ltGray">
              <a:xfrm rot="5400000">
                <a:off x="5097" y="3346"/>
                <a:ext cx="156" cy="157"/>
              </a:xfrm>
              <a:custGeom>
                <a:avLst/>
                <a:gdLst>
                  <a:gd name="T0" fmla="*/ 76 w 43195"/>
                  <a:gd name="T1" fmla="*/ 0 h 43200"/>
                  <a:gd name="T2" fmla="*/ 0 w 43195"/>
                  <a:gd name="T3" fmla="*/ 80 h 43200"/>
                  <a:gd name="T4" fmla="*/ 78 w 43195"/>
                  <a:gd name="T5" fmla="*/ 79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831555" name="Rectangle 67"/>
          <p:cNvSpPr>
            <a:spLocks noGrp="1" noChangeArrowheads="1"/>
          </p:cNvSpPr>
          <p:nvPr>
            <p:ph type="ctrTitle"/>
          </p:nvPr>
        </p:nvSpPr>
        <p:spPr>
          <a:xfrm>
            <a:off x="1320800" y="1752600"/>
            <a:ext cx="10363200" cy="1143000"/>
          </a:xfrm>
        </p:spPr>
        <p:txBody>
          <a:bodyPr/>
          <a:lstStyle>
            <a:lvl1pPr>
              <a:defRPr/>
            </a:lvl1pPr>
          </a:lstStyle>
          <a:p>
            <a:pPr lvl="0"/>
            <a:r>
              <a:rPr lang="zh-CN" altLang="en-US" noProof="0" dirty="0" smtClean="0"/>
              <a:t>单击此处编辑母版标题样式</a:t>
            </a:r>
          </a:p>
        </p:txBody>
      </p:sp>
      <p:sp>
        <p:nvSpPr>
          <p:cNvPr id="831556" name="Rectangle 68" descr="Rectangle: Click to edit Master text styles&#10;Second level&#10;Third level&#10;Fourth level&#10;Fifth level"/>
          <p:cNvSpPr>
            <a:spLocks noGrp="1" noChangeArrowheads="1"/>
          </p:cNvSpPr>
          <p:nvPr>
            <p:ph type="subTitle" idx="1"/>
          </p:nvPr>
        </p:nvSpPr>
        <p:spPr>
          <a:xfrm>
            <a:off x="1320800" y="3309938"/>
            <a:ext cx="8534400" cy="1752600"/>
          </a:xfrm>
        </p:spPr>
        <p:txBody>
          <a:bodyPr/>
          <a:lstStyle>
            <a:lvl1pPr marL="0" indent="0" algn="ctr">
              <a:buFont typeface="Wingdings" pitchFamily="2" charset="2"/>
              <a:buNone/>
              <a:defRPr/>
            </a:lvl1pPr>
          </a:lstStyle>
          <a:p>
            <a:pPr lvl="0"/>
            <a:r>
              <a:rPr lang="zh-CN" altLang="en-US" noProof="0" smtClean="0"/>
              <a:t>单击此处编辑母版副标题样式</a:t>
            </a:r>
          </a:p>
        </p:txBody>
      </p:sp>
      <p:sp>
        <p:nvSpPr>
          <p:cNvPr id="69" name="Rectangle 69"/>
          <p:cNvSpPr>
            <a:spLocks noGrp="1" noChangeArrowheads="1"/>
          </p:cNvSpPr>
          <p:nvPr>
            <p:ph type="dt" sz="quarter" idx="10"/>
          </p:nvPr>
        </p:nvSpPr>
        <p:spPr/>
        <p:txBody>
          <a:bodyPr/>
          <a:lstStyle>
            <a:lvl1pPr>
              <a:defRPr smtClean="0"/>
            </a:lvl1pPr>
          </a:lstStyle>
          <a:p>
            <a:pPr>
              <a:defRPr/>
            </a:pPr>
            <a:endParaRPr lang="en-US" altLang="zh-CN"/>
          </a:p>
        </p:txBody>
      </p:sp>
      <p:sp>
        <p:nvSpPr>
          <p:cNvPr id="70" name="Rectangle 70"/>
          <p:cNvSpPr>
            <a:spLocks noGrp="1" noChangeArrowheads="1"/>
          </p:cNvSpPr>
          <p:nvPr>
            <p:ph type="ftr" sz="quarter" idx="11"/>
          </p:nvPr>
        </p:nvSpPr>
        <p:spPr>
          <a:xfrm>
            <a:off x="4165600" y="6248400"/>
            <a:ext cx="3860800" cy="457200"/>
          </a:xfrm>
        </p:spPr>
        <p:txBody>
          <a:bodyPr/>
          <a:lstStyle>
            <a:lvl1pPr algn="ctr">
              <a:defRPr smtClean="0"/>
            </a:lvl1pPr>
          </a:lstStyle>
          <a:p>
            <a:pPr>
              <a:defRPr/>
            </a:pPr>
            <a:endParaRPr lang="en-US" altLang="zh-CN"/>
          </a:p>
        </p:txBody>
      </p:sp>
      <p:sp>
        <p:nvSpPr>
          <p:cNvPr id="71" name="Rectangle 71"/>
          <p:cNvSpPr>
            <a:spLocks noGrp="1" noChangeArrowheads="1"/>
          </p:cNvSpPr>
          <p:nvPr>
            <p:ph type="sldNum" sz="quarter" idx="12"/>
          </p:nvPr>
        </p:nvSpPr>
        <p:spPr/>
        <p:txBody>
          <a:bodyPr/>
          <a:lstStyle>
            <a:lvl1pPr>
              <a:defRPr smtClean="0"/>
            </a:lvl1pPr>
          </a:lstStyle>
          <a:p>
            <a:pPr>
              <a:defRPr/>
            </a:pPr>
            <a:fld id="{32E8257D-4324-4B54-84F1-9DF7643E6C79}" type="slidenum">
              <a:rPr lang="en-US" altLang="zh-CN"/>
              <a:pPr>
                <a:defRPr/>
              </a:pPr>
              <a:t>‹#›</a:t>
            </a:fld>
            <a:endParaRPr lang="en-US" altLang="zh-CN"/>
          </a:p>
        </p:txBody>
      </p:sp>
    </p:spTree>
    <p:extLst>
      <p:ext uri="{BB962C8B-B14F-4D97-AF65-F5344CB8AC3E}">
        <p14:creationId xmlns:p14="http://schemas.microsoft.com/office/powerpoint/2010/main" val="173449346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66"/>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7"/>
          <p:cNvSpPr>
            <a:spLocks noGrp="1" noChangeArrowheads="1"/>
          </p:cNvSpPr>
          <p:nvPr>
            <p:ph type="sldNum" sz="quarter" idx="12"/>
          </p:nvPr>
        </p:nvSpPr>
        <p:spPr>
          <a:ln/>
        </p:spPr>
        <p:txBody>
          <a:bodyPr/>
          <a:lstStyle>
            <a:lvl1pPr>
              <a:defRPr/>
            </a:lvl1pPr>
          </a:lstStyle>
          <a:p>
            <a:pPr>
              <a:defRPr/>
            </a:pPr>
            <a:fld id="{A43954A3-4CD6-4380-9755-D58C5B82349D}" type="slidenum">
              <a:rPr lang="en-US" altLang="zh-CN"/>
              <a:pPr>
                <a:defRPr/>
              </a:pPr>
              <a:t>‹#›</a:t>
            </a:fld>
            <a:endParaRPr lang="en-US" altLang="zh-CN"/>
          </a:p>
        </p:txBody>
      </p:sp>
    </p:spTree>
    <p:extLst>
      <p:ext uri="{BB962C8B-B14F-4D97-AF65-F5344CB8AC3E}">
        <p14:creationId xmlns:p14="http://schemas.microsoft.com/office/powerpoint/2010/main" val="1280168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13800" y="304800"/>
            <a:ext cx="2667000" cy="5715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12800" y="304800"/>
            <a:ext cx="7797800" cy="5715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66"/>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7"/>
          <p:cNvSpPr>
            <a:spLocks noGrp="1" noChangeArrowheads="1"/>
          </p:cNvSpPr>
          <p:nvPr>
            <p:ph type="sldNum" sz="quarter" idx="12"/>
          </p:nvPr>
        </p:nvSpPr>
        <p:spPr>
          <a:ln/>
        </p:spPr>
        <p:txBody>
          <a:bodyPr/>
          <a:lstStyle>
            <a:lvl1pPr>
              <a:defRPr/>
            </a:lvl1pPr>
          </a:lstStyle>
          <a:p>
            <a:pPr>
              <a:defRPr/>
            </a:pPr>
            <a:fld id="{CE851B09-66EC-45E5-AE1C-5A8D55818511}" type="slidenum">
              <a:rPr lang="en-US" altLang="zh-CN"/>
              <a:pPr>
                <a:defRPr/>
              </a:pPr>
              <a:t>‹#›</a:t>
            </a:fld>
            <a:endParaRPr lang="en-US" altLang="zh-CN"/>
          </a:p>
        </p:txBody>
      </p:sp>
    </p:spTree>
    <p:extLst>
      <p:ext uri="{BB962C8B-B14F-4D97-AF65-F5344CB8AC3E}">
        <p14:creationId xmlns:p14="http://schemas.microsoft.com/office/powerpoint/2010/main" val="2519656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146223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66"/>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7"/>
          <p:cNvSpPr>
            <a:spLocks noGrp="1" noChangeArrowheads="1"/>
          </p:cNvSpPr>
          <p:nvPr>
            <p:ph type="sldNum" sz="quarter" idx="12"/>
          </p:nvPr>
        </p:nvSpPr>
        <p:spPr>
          <a:ln/>
        </p:spPr>
        <p:txBody>
          <a:bodyPr/>
          <a:lstStyle>
            <a:lvl1pPr>
              <a:defRPr/>
            </a:lvl1pPr>
          </a:lstStyle>
          <a:p>
            <a:pPr>
              <a:defRPr/>
            </a:pPr>
            <a:fld id="{BC8E908A-4C76-459A-A336-37A616541AF1}" type="slidenum">
              <a:rPr lang="en-US" altLang="zh-CN"/>
              <a:pPr>
                <a:defRPr/>
              </a:pPr>
              <a:t>‹#›</a:t>
            </a:fld>
            <a:endParaRPr lang="en-US" altLang="zh-CN"/>
          </a:p>
        </p:txBody>
      </p:sp>
    </p:spTree>
    <p:extLst>
      <p:ext uri="{BB962C8B-B14F-4D97-AF65-F5344CB8AC3E}">
        <p14:creationId xmlns:p14="http://schemas.microsoft.com/office/powerpoint/2010/main" val="4066927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17600" y="19050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400800" y="19050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051311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8" name="Rectangle 66"/>
          <p:cNvSpPr>
            <a:spLocks noGrp="1" noChangeArrowheads="1"/>
          </p:cNvSpPr>
          <p:nvPr>
            <p:ph type="ftr" sz="quarter" idx="11"/>
          </p:nvPr>
        </p:nvSpPr>
        <p:spPr>
          <a:ln/>
        </p:spPr>
        <p:txBody>
          <a:bodyPr/>
          <a:lstStyle>
            <a:lvl1pPr>
              <a:defRPr/>
            </a:lvl1pPr>
          </a:lstStyle>
          <a:p>
            <a:pPr>
              <a:defRPr/>
            </a:pPr>
            <a:endParaRPr lang="en-US" altLang="zh-CN" dirty="0"/>
          </a:p>
        </p:txBody>
      </p:sp>
      <p:sp>
        <p:nvSpPr>
          <p:cNvPr id="9" name="Rectangle 67"/>
          <p:cNvSpPr>
            <a:spLocks noGrp="1" noChangeArrowheads="1"/>
          </p:cNvSpPr>
          <p:nvPr>
            <p:ph type="sldNum" sz="quarter" idx="12"/>
          </p:nvPr>
        </p:nvSpPr>
        <p:spPr>
          <a:ln/>
        </p:spPr>
        <p:txBody>
          <a:bodyPr/>
          <a:lstStyle>
            <a:lvl1pPr>
              <a:defRPr/>
            </a:lvl1pPr>
          </a:lstStyle>
          <a:p>
            <a:pPr>
              <a:defRPr/>
            </a:pPr>
            <a:fld id="{B51F5805-154D-4E02-8BA6-8EF81656EB53}" type="slidenum">
              <a:rPr lang="en-US" altLang="zh-CN"/>
              <a:pPr>
                <a:defRPr/>
              </a:pPr>
              <a:t>‹#›</a:t>
            </a:fld>
            <a:endParaRPr lang="en-US" altLang="zh-CN"/>
          </a:p>
        </p:txBody>
      </p:sp>
    </p:spTree>
    <p:extLst>
      <p:ext uri="{BB962C8B-B14F-4D97-AF65-F5344CB8AC3E}">
        <p14:creationId xmlns:p14="http://schemas.microsoft.com/office/powerpoint/2010/main" val="116327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582238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3" name="Rectangle 66"/>
          <p:cNvSpPr>
            <a:spLocks noGrp="1" noChangeArrowheads="1"/>
          </p:cNvSpPr>
          <p:nvPr>
            <p:ph type="ftr" sz="quarter" idx="11"/>
          </p:nvPr>
        </p:nvSpPr>
        <p:spPr>
          <a:ln/>
        </p:spPr>
        <p:txBody>
          <a:bodyPr/>
          <a:lstStyle>
            <a:lvl1pPr>
              <a:defRPr/>
            </a:lvl1pPr>
          </a:lstStyle>
          <a:p>
            <a:pPr>
              <a:defRPr/>
            </a:pPr>
            <a:endParaRPr lang="en-US" altLang="zh-CN" dirty="0"/>
          </a:p>
        </p:txBody>
      </p:sp>
      <p:sp>
        <p:nvSpPr>
          <p:cNvPr id="4" name="Rectangle 67"/>
          <p:cNvSpPr>
            <a:spLocks noGrp="1" noChangeArrowheads="1"/>
          </p:cNvSpPr>
          <p:nvPr>
            <p:ph type="sldNum" sz="quarter" idx="12"/>
          </p:nvPr>
        </p:nvSpPr>
        <p:spPr>
          <a:ln/>
        </p:spPr>
        <p:txBody>
          <a:bodyPr/>
          <a:lstStyle>
            <a:lvl1pPr>
              <a:defRPr/>
            </a:lvl1pPr>
          </a:lstStyle>
          <a:p>
            <a:pPr>
              <a:defRPr/>
            </a:pPr>
            <a:fld id="{3F4D377F-8464-43C9-A800-6DC803F35E61}" type="slidenum">
              <a:rPr lang="en-US" altLang="zh-CN"/>
              <a:pPr>
                <a:defRPr/>
              </a:pPr>
              <a:t>‹#›</a:t>
            </a:fld>
            <a:endParaRPr lang="en-US" altLang="zh-CN"/>
          </a:p>
        </p:txBody>
      </p:sp>
    </p:spTree>
    <p:extLst>
      <p:ext uri="{BB962C8B-B14F-4D97-AF65-F5344CB8AC3E}">
        <p14:creationId xmlns:p14="http://schemas.microsoft.com/office/powerpoint/2010/main" val="3089276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66"/>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67"/>
          <p:cNvSpPr>
            <a:spLocks noGrp="1" noChangeArrowheads="1"/>
          </p:cNvSpPr>
          <p:nvPr>
            <p:ph type="sldNum" sz="quarter" idx="12"/>
          </p:nvPr>
        </p:nvSpPr>
        <p:spPr>
          <a:ln/>
        </p:spPr>
        <p:txBody>
          <a:bodyPr/>
          <a:lstStyle>
            <a:lvl1pPr>
              <a:defRPr/>
            </a:lvl1pPr>
          </a:lstStyle>
          <a:p>
            <a:pPr>
              <a:defRPr/>
            </a:pPr>
            <a:fld id="{1BEB7E49-A5DE-4565-B108-DFEFBDF55E01}" type="slidenum">
              <a:rPr lang="en-US" altLang="zh-CN"/>
              <a:pPr>
                <a:defRPr/>
              </a:pPr>
              <a:t>‹#›</a:t>
            </a:fld>
            <a:endParaRPr lang="en-US" altLang="zh-CN"/>
          </a:p>
        </p:txBody>
      </p:sp>
    </p:spTree>
    <p:extLst>
      <p:ext uri="{BB962C8B-B14F-4D97-AF65-F5344CB8AC3E}">
        <p14:creationId xmlns:p14="http://schemas.microsoft.com/office/powerpoint/2010/main" val="3272305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66"/>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67"/>
          <p:cNvSpPr>
            <a:spLocks noGrp="1" noChangeArrowheads="1"/>
          </p:cNvSpPr>
          <p:nvPr>
            <p:ph type="sldNum" sz="quarter" idx="12"/>
          </p:nvPr>
        </p:nvSpPr>
        <p:spPr>
          <a:ln/>
        </p:spPr>
        <p:txBody>
          <a:bodyPr/>
          <a:lstStyle>
            <a:lvl1pPr>
              <a:defRPr/>
            </a:lvl1pPr>
          </a:lstStyle>
          <a:p>
            <a:pPr>
              <a:defRPr/>
            </a:pPr>
            <a:fld id="{D759E671-B5A5-44DF-9119-2707DFA0BA48}" type="slidenum">
              <a:rPr lang="en-US" altLang="zh-CN"/>
              <a:pPr>
                <a:defRPr/>
              </a:pPr>
              <a:t>‹#›</a:t>
            </a:fld>
            <a:endParaRPr lang="en-US" altLang="zh-CN"/>
          </a:p>
        </p:txBody>
      </p:sp>
    </p:spTree>
    <p:extLst>
      <p:ext uri="{BB962C8B-B14F-4D97-AF65-F5344CB8AC3E}">
        <p14:creationId xmlns:p14="http://schemas.microsoft.com/office/powerpoint/2010/main" val="1906718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2192000" cy="6858000"/>
            <a:chOff x="0" y="0"/>
            <a:chExt cx="5760" cy="4320"/>
          </a:xfrm>
        </p:grpSpPr>
        <p:grpSp>
          <p:nvGrpSpPr>
            <p:cNvPr id="1032" name="Group 3"/>
            <p:cNvGrpSpPr>
              <a:grpSpLocks/>
            </p:cNvGrpSpPr>
            <p:nvPr/>
          </p:nvGrpSpPr>
          <p:grpSpPr bwMode="auto">
            <a:xfrm>
              <a:off x="0" y="0"/>
              <a:ext cx="5760" cy="4320"/>
              <a:chOff x="0" y="0"/>
              <a:chExt cx="5760" cy="4320"/>
            </a:xfrm>
          </p:grpSpPr>
          <p:grpSp>
            <p:nvGrpSpPr>
              <p:cNvPr id="1039" name="Group 4"/>
              <p:cNvGrpSpPr>
                <a:grpSpLocks/>
              </p:cNvGrpSpPr>
              <p:nvPr/>
            </p:nvGrpSpPr>
            <p:grpSpPr bwMode="auto">
              <a:xfrm>
                <a:off x="0" y="192"/>
                <a:ext cx="5760" cy="4032"/>
                <a:chOff x="0" y="192"/>
                <a:chExt cx="5760" cy="4032"/>
              </a:xfrm>
            </p:grpSpPr>
            <p:sp>
              <p:nvSpPr>
                <p:cNvPr id="1070" name="Line 5"/>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1" name="Line 6"/>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2" name="Line 7"/>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3" name="Line 8"/>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4" name="Line 9"/>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 name="Line 10"/>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6" name="Line 11"/>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7" name="Line 12"/>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8" name="Line 13"/>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9" name="Line 14"/>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0" name="Line 15"/>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1" name="Line 16"/>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2" name="Line 17"/>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3" name="Line 18"/>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4" name="Line 19"/>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5" name="Line 20"/>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6" name="Line 21"/>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Line 22"/>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8" name="Line 23"/>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9" name="Line 24"/>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0" name="Line 25"/>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1" name="Line 26"/>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0" name="Group 27"/>
              <p:cNvGrpSpPr>
                <a:grpSpLocks/>
              </p:cNvGrpSpPr>
              <p:nvPr/>
            </p:nvGrpSpPr>
            <p:grpSpPr bwMode="auto">
              <a:xfrm>
                <a:off x="192" y="0"/>
                <a:ext cx="5376" cy="4320"/>
                <a:chOff x="192" y="0"/>
                <a:chExt cx="5376" cy="4320"/>
              </a:xfrm>
            </p:grpSpPr>
            <p:sp>
              <p:nvSpPr>
                <p:cNvPr id="1041"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9"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0"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3"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6"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7"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8"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9"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0"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1"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2"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3"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4"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7"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8"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9"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033" name="Rectangle 57" descr="60%"/>
            <p:cNvSpPr>
              <a:spLocks noChangeArrowheads="1"/>
            </p:cNvSpPr>
            <p:nvPr/>
          </p:nvSpPr>
          <p:spPr bwMode="ltGray">
            <a:xfrm>
              <a:off x="2112" y="0"/>
              <a:ext cx="3648" cy="96"/>
            </a:xfrm>
            <a:prstGeom prst="rect">
              <a:avLst/>
            </a:prstGeom>
            <a:pattFill prst="pct60">
              <a:fgClr>
                <a:schemeClr val="folHlink"/>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58"/>
            <p:cNvSpPr>
              <a:spLocks noChangeShapeType="1"/>
            </p:cNvSpPr>
            <p:nvPr/>
          </p:nvSpPr>
          <p:spPr bwMode="ltGray">
            <a:xfrm>
              <a:off x="5568" y="0"/>
              <a:ext cx="0" cy="1488"/>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59"/>
            <p:cNvGrpSpPr>
              <a:grpSpLocks/>
            </p:cNvGrpSpPr>
            <p:nvPr/>
          </p:nvGrpSpPr>
          <p:grpSpPr bwMode="auto">
            <a:xfrm>
              <a:off x="261" y="892"/>
              <a:ext cx="1124" cy="1464"/>
              <a:chOff x="96" y="916"/>
              <a:chExt cx="2208" cy="2876"/>
            </a:xfrm>
          </p:grpSpPr>
          <p:sp>
            <p:nvSpPr>
              <p:cNvPr id="1036" name="Line 60"/>
              <p:cNvSpPr>
                <a:spLocks noChangeShapeType="1"/>
              </p:cNvSpPr>
              <p:nvPr/>
            </p:nvSpPr>
            <p:spPr bwMode="ltGray">
              <a:xfrm flipH="1">
                <a:off x="96" y="1037"/>
                <a:ext cx="2208" cy="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Line 61"/>
              <p:cNvSpPr>
                <a:spLocks noChangeShapeType="1"/>
              </p:cNvSpPr>
              <p:nvPr/>
            </p:nvSpPr>
            <p:spPr bwMode="ltGray">
              <a:xfrm>
                <a:off x="336" y="920"/>
                <a:ext cx="0" cy="2872"/>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Arc 62"/>
              <p:cNvSpPr>
                <a:spLocks/>
              </p:cNvSpPr>
              <p:nvPr/>
            </p:nvSpPr>
            <p:spPr bwMode="ltGray">
              <a:xfrm flipH="1">
                <a:off x="217" y="916"/>
                <a:ext cx="239" cy="239"/>
              </a:xfrm>
              <a:custGeom>
                <a:avLst/>
                <a:gdLst>
                  <a:gd name="T0" fmla="*/ 117 w 43195"/>
                  <a:gd name="T1" fmla="*/ 0 h 43200"/>
                  <a:gd name="T2" fmla="*/ 0 w 43195"/>
                  <a:gd name="T3" fmla="*/ 122 h 43200"/>
                  <a:gd name="T4" fmla="*/ 119 w 43195"/>
                  <a:gd name="T5" fmla="*/ 120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027" name="Rectangle 63"/>
          <p:cNvSpPr>
            <a:spLocks noGrp="1" noChangeArrowheads="1"/>
          </p:cNvSpPr>
          <p:nvPr>
            <p:ph type="title"/>
          </p:nvPr>
        </p:nvSpPr>
        <p:spPr bwMode="auto">
          <a:xfrm>
            <a:off x="812800" y="3048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28" name="Rectangle 64" descr="Rectangle: Click to edit Master text styles&#10;Second level&#10;Third level&#10;Fourth level&#10;Fifth level"/>
          <p:cNvSpPr>
            <a:spLocks noGrp="1" noChangeArrowheads="1"/>
          </p:cNvSpPr>
          <p:nvPr>
            <p:ph type="body" idx="1"/>
          </p:nvPr>
        </p:nvSpPr>
        <p:spPr bwMode="auto">
          <a:xfrm>
            <a:off x="1117600" y="19050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830529" name="Rectangle 65"/>
          <p:cNvSpPr>
            <a:spLocks noGrp="1" noChangeArrowheads="1"/>
          </p:cNvSpPr>
          <p:nvPr>
            <p:ph type="dt" sz="half" idx="2"/>
          </p:nvPr>
        </p:nvSpPr>
        <p:spPr bwMode="auto">
          <a:xfrm>
            <a:off x="9144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smtClean="0">
                <a:latin typeface="+mn-lt"/>
              </a:defRPr>
            </a:lvl1pPr>
          </a:lstStyle>
          <a:p>
            <a:pPr>
              <a:defRPr/>
            </a:pPr>
            <a:endParaRPr lang="zh-CN" altLang="zh-CN"/>
          </a:p>
        </p:txBody>
      </p:sp>
      <p:sp>
        <p:nvSpPr>
          <p:cNvPr id="830530" name="Rectangle 66"/>
          <p:cNvSpPr>
            <a:spLocks noGrp="1" noChangeArrowheads="1"/>
          </p:cNvSpPr>
          <p:nvPr>
            <p:ph type="ftr" sz="quarter" idx="3"/>
          </p:nvPr>
        </p:nvSpPr>
        <p:spPr bwMode="auto">
          <a:xfrm>
            <a:off x="4165600" y="6248400"/>
            <a:ext cx="711411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dirty="0" smtClean="0">
                <a:latin typeface="+mn-lt"/>
              </a:defRPr>
            </a:lvl1pPr>
          </a:lstStyle>
          <a:p>
            <a:pPr>
              <a:defRPr/>
            </a:pPr>
            <a:endParaRPr lang="en-US" altLang="zh-CN" dirty="0"/>
          </a:p>
        </p:txBody>
      </p:sp>
      <p:sp>
        <p:nvSpPr>
          <p:cNvPr id="830531" name="Rectangle 67"/>
          <p:cNvSpPr>
            <a:spLocks noGrp="1" noChangeArrowheads="1"/>
          </p:cNvSpPr>
          <p:nvPr>
            <p:ph type="sldNum" sz="quarter" idx="4"/>
          </p:nvPr>
        </p:nvSpPr>
        <p:spPr bwMode="auto">
          <a:xfrm>
            <a:off x="87376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smtClean="0">
                <a:latin typeface="+mn-lt"/>
              </a:defRPr>
            </a:lvl1pPr>
          </a:lstStyle>
          <a:p>
            <a:pPr>
              <a:defRPr/>
            </a:pPr>
            <a:fld id="{A9383992-8E9F-402F-903C-68A540BFA1F5}" type="slidenum">
              <a:rPr lang="en-US" altLang="zh-CN"/>
              <a:pPr>
                <a:defRPr/>
              </a:pPr>
              <a:t>‹#›</a:t>
            </a:fld>
            <a:endParaRPr lang="en-US" altLang="zh-CN"/>
          </a:p>
        </p:txBody>
      </p:sp>
      <p:sp>
        <p:nvSpPr>
          <p:cNvPr id="68" name="页脚占位符 3"/>
          <p:cNvSpPr txBox="1">
            <a:spLocks/>
          </p:cNvSpPr>
          <p:nvPr userDrawn="1"/>
        </p:nvSpPr>
        <p:spPr bwMode="auto">
          <a:xfrm>
            <a:off x="4212118" y="6248400"/>
            <a:ext cx="701896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zh-CN"/>
            </a:defPPr>
            <a:lvl1pPr algn="r" rtl="0" eaLnBrk="1" fontAlgn="base" hangingPunct="1">
              <a:spcBef>
                <a:spcPct val="0"/>
              </a:spcBef>
              <a:spcAft>
                <a:spcPct val="0"/>
              </a:spcAft>
              <a:defRPr sz="1400" kern="1200" dirty="0" smtClean="0">
                <a:solidFill>
                  <a:schemeClr val="tx1"/>
                </a:solidFill>
                <a:latin typeface="+mn-lt"/>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r>
              <a:rPr lang="zh-CN" altLang="en-US" sz="1400" dirty="0" smtClean="0"/>
              <a:t>复旦大学软件学院</a:t>
            </a:r>
            <a:r>
              <a:rPr lang="en-US" altLang="zh-CN" sz="1400" dirty="0" smtClean="0"/>
              <a:t>2022</a:t>
            </a:r>
            <a:r>
              <a:rPr lang="zh-CN" altLang="en-US" sz="1400" dirty="0" smtClean="0"/>
              <a:t>春 </a:t>
            </a:r>
            <a:r>
              <a:rPr lang="en-US" altLang="zh-CN" sz="1400" dirty="0" smtClean="0"/>
              <a:t>Outstanding Ability of Software Development</a:t>
            </a:r>
            <a:endParaRPr lang="en-US" altLang="zh-CN" sz="1400" dirty="0"/>
          </a:p>
        </p:txBody>
      </p:sp>
    </p:spTree>
  </p:cSld>
  <p:clrMap bg1="lt1" tx1="dk1" bg2="lt2" tx2="dk2" accent1="accent1" accent2="accent2" accent3="accent3" accent4="accent4" accent5="accent5" accent6="accent6" hlink="hlink" folHlink="folHlink"/>
  <p:sldLayoutIdLst>
    <p:sldLayoutId id="2147483692"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timing>
    <p:tnLst>
      <p:par>
        <p:cTn id="1" dur="indefinite" restart="never" nodeType="tmRoot"/>
      </p:par>
    </p:tnLst>
  </p:timing>
  <p:hf sldNum="0" hdr="0" dt="0"/>
  <p:txStyles>
    <p:titleStyle>
      <a:lvl1pPr algn="l" rtl="0" eaLnBrk="0" fontAlgn="base" hangingPunct="0">
        <a:spcBef>
          <a:spcPct val="0"/>
        </a:spcBef>
        <a:spcAft>
          <a:spcPct val="0"/>
        </a:spcAft>
        <a:defRPr kumimoji="1" sz="4400">
          <a:solidFill>
            <a:schemeClr val="tx1"/>
          </a:solidFill>
          <a:latin typeface="+mj-lt"/>
          <a:ea typeface="+mj-ea"/>
          <a:cs typeface="+mj-cs"/>
        </a:defRPr>
      </a:lvl1pPr>
      <a:lvl2pPr algn="l" rtl="0" eaLnBrk="0" fontAlgn="base" hangingPunct="0">
        <a:spcBef>
          <a:spcPct val="0"/>
        </a:spcBef>
        <a:spcAft>
          <a:spcPct val="0"/>
        </a:spcAft>
        <a:defRPr kumimoji="1" sz="4400">
          <a:solidFill>
            <a:schemeClr val="tx1"/>
          </a:solidFill>
          <a:latin typeface="Arial" charset="0"/>
          <a:ea typeface="宋体" pitchFamily="2" charset="-122"/>
        </a:defRPr>
      </a:lvl2pPr>
      <a:lvl3pPr algn="l" rtl="0" eaLnBrk="0" fontAlgn="base" hangingPunct="0">
        <a:spcBef>
          <a:spcPct val="0"/>
        </a:spcBef>
        <a:spcAft>
          <a:spcPct val="0"/>
        </a:spcAft>
        <a:defRPr kumimoji="1" sz="4400">
          <a:solidFill>
            <a:schemeClr val="tx1"/>
          </a:solidFill>
          <a:latin typeface="Arial" charset="0"/>
          <a:ea typeface="宋体" pitchFamily="2" charset="-122"/>
        </a:defRPr>
      </a:lvl3pPr>
      <a:lvl4pPr algn="l" rtl="0" eaLnBrk="0" fontAlgn="base" hangingPunct="0">
        <a:spcBef>
          <a:spcPct val="0"/>
        </a:spcBef>
        <a:spcAft>
          <a:spcPct val="0"/>
        </a:spcAft>
        <a:defRPr kumimoji="1" sz="4400">
          <a:solidFill>
            <a:schemeClr val="tx1"/>
          </a:solidFill>
          <a:latin typeface="Arial" charset="0"/>
          <a:ea typeface="宋体" pitchFamily="2" charset="-122"/>
        </a:defRPr>
      </a:lvl4pPr>
      <a:lvl5pPr algn="l" rtl="0" eaLnBrk="0" fontAlgn="base" hangingPunct="0">
        <a:spcBef>
          <a:spcPct val="0"/>
        </a:spcBef>
        <a:spcAft>
          <a:spcPct val="0"/>
        </a:spcAft>
        <a:defRPr kumimoji="1" sz="4400">
          <a:solidFill>
            <a:schemeClr val="tx1"/>
          </a:solidFill>
          <a:latin typeface="Arial" charset="0"/>
          <a:ea typeface="宋体" pitchFamily="2" charset="-122"/>
        </a:defRPr>
      </a:lvl5pPr>
      <a:lvl6pPr marL="457200" algn="l" rtl="0" fontAlgn="base">
        <a:spcBef>
          <a:spcPct val="0"/>
        </a:spcBef>
        <a:spcAft>
          <a:spcPct val="0"/>
        </a:spcAft>
        <a:defRPr kumimoji="1" sz="4400">
          <a:solidFill>
            <a:schemeClr val="tx1"/>
          </a:solidFill>
          <a:latin typeface="Arial" charset="0"/>
          <a:ea typeface="宋体" pitchFamily="2" charset="-122"/>
        </a:defRPr>
      </a:lvl6pPr>
      <a:lvl7pPr marL="914400" algn="l" rtl="0" fontAlgn="base">
        <a:spcBef>
          <a:spcPct val="0"/>
        </a:spcBef>
        <a:spcAft>
          <a:spcPct val="0"/>
        </a:spcAft>
        <a:defRPr kumimoji="1" sz="4400">
          <a:solidFill>
            <a:schemeClr val="tx1"/>
          </a:solidFill>
          <a:latin typeface="Arial" charset="0"/>
          <a:ea typeface="宋体" pitchFamily="2" charset="-122"/>
        </a:defRPr>
      </a:lvl7pPr>
      <a:lvl8pPr marL="1371600" algn="l" rtl="0" fontAlgn="base">
        <a:spcBef>
          <a:spcPct val="0"/>
        </a:spcBef>
        <a:spcAft>
          <a:spcPct val="0"/>
        </a:spcAft>
        <a:defRPr kumimoji="1" sz="4400">
          <a:solidFill>
            <a:schemeClr val="tx1"/>
          </a:solidFill>
          <a:latin typeface="Arial" charset="0"/>
          <a:ea typeface="宋体" pitchFamily="2" charset="-122"/>
        </a:defRPr>
      </a:lvl8pPr>
      <a:lvl9pPr marL="1828800" algn="l" rtl="0" fontAlgn="base">
        <a:spcBef>
          <a:spcPct val="0"/>
        </a:spcBef>
        <a:spcAft>
          <a:spcPct val="0"/>
        </a:spcAft>
        <a:defRPr kumimoji="1" sz="4400">
          <a:solidFill>
            <a:schemeClr val="tx1"/>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tx1"/>
        </a:buClr>
        <a:buSzPct val="95000"/>
        <a:buFont typeface="Wingdings" pitchFamily="2" charset="2"/>
        <a:buChar char="Ø"/>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90000"/>
        <a:buFont typeface="Wingdings" pitchFamily="2" charset="2"/>
        <a:buChar char="v"/>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tx1"/>
        </a:buClr>
        <a:buSzPct val="95000"/>
        <a:buFont typeface="Wingdings" pitchFamily="2" charset="2"/>
        <a:buChar char="w"/>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tx1"/>
        </a:buClr>
        <a:buSzPct val="6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hyperlink" Target="lec03_sample26_link.htm"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hyperlink" Target="lec03_sample27_name.htm"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hyperlink" Target="lec03_sample28_refresh.htm"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hyperlink" Target="lec03_sample29_form1.htm" TargetMode="External"/><Relationship Id="rId2" Type="http://schemas.openxmlformats.org/officeDocument/2006/relationships/notesSlide" Target="../notesSlides/notesSlide100.xml"/><Relationship Id="rId1" Type="http://schemas.openxmlformats.org/officeDocument/2006/relationships/slideLayout" Target="../slideLayouts/slideLayout4.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hyperlink" Target="lec03_sample29_form2.htm" TargetMode="Externa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lec03_sample30_button1.htm"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lec03_sample30_button2.htm" TargetMode="External"/><Relationship Id="rId1" Type="http://schemas.openxmlformats.org/officeDocument/2006/relationships/slideLayout" Target="../slideLayouts/slideLayout4.xml"/><Relationship Id="rId4" Type="http://schemas.openxmlformats.org/officeDocument/2006/relationships/image" Target="../media/image79.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hyperlink" Target="lec03_sample31_text.htm" TargetMode="External"/><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hyperlink" Target="lec03_sample32_semantictext.htm" TargetMode="External"/><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81.emf"/></Relationships>
</file>

<file path=ppt/slides/_rels/slide12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lec03_sample33_number.htm" TargetMode="Externa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lec03_sample34_date.htm" TargetMode="Externa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lec03_sample35_color.htm"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hyperlink" Target="lec03_sample36_select.htm" TargetMode="External"/><Relationship Id="rId2" Type="http://schemas.openxmlformats.org/officeDocument/2006/relationships/notesSlide" Target="../notesSlides/notesSlide107.xml"/><Relationship Id="rId1" Type="http://schemas.openxmlformats.org/officeDocument/2006/relationships/slideLayout" Target="../slideLayouts/slideLayout4.xml"/><Relationship Id="rId4" Type="http://schemas.openxmlformats.org/officeDocument/2006/relationships/image" Target="../media/image86.png"/></Relationships>
</file>

<file path=ppt/slides/_rels/slide1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lec03_sample37_optgroup.htm" TargetMode="External"/><Relationship Id="rId1" Type="http://schemas.openxmlformats.org/officeDocument/2006/relationships/slideLayout" Target="../slideLayouts/slideLayout4.xml"/><Relationship Id="rId4" Type="http://schemas.openxmlformats.org/officeDocument/2006/relationships/image" Target="../media/image88.png"/></Relationships>
</file>

<file path=ppt/slides/_rels/slide13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lec03_sample38_datalist.htm" TargetMode="External"/><Relationship Id="rId1" Type="http://schemas.openxmlformats.org/officeDocument/2006/relationships/slideLayout" Target="../slideLayouts/slideLayout4.xml"/><Relationship Id="rId4" Type="http://schemas.openxmlformats.org/officeDocument/2006/relationships/image" Target="../media/image90.png"/></Relationships>
</file>

<file path=ppt/slides/_rels/slide134.xml.rels><?xml version="1.0" encoding="UTF-8" standalone="yes"?>
<Relationships xmlns="http://schemas.openxmlformats.org/package/2006/relationships"><Relationship Id="rId3" Type="http://schemas.openxmlformats.org/officeDocument/2006/relationships/hyperlink" Target="lec03_sample39_file.htm" TargetMode="External"/><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hyperlink" Target="lec03_sample40_other.htm" TargetMode="Externa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hyperlink" Target="lec03_sample41_field.htm" TargetMode="Externa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hyperlink" Target="lec03_sample42_placeholder.htm" TargetMode="Externa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lec03_sample43_readonly.htm" TargetMode="Externa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hyperlink" Target="lec03_sample45_novalidate.htm" TargetMode="External"/><Relationship Id="rId2" Type="http://schemas.openxmlformats.org/officeDocument/2006/relationships/hyperlink" Target="lec03_sample44_maxlength.htm" TargetMode="Externa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hyperlink" Target="lec03_sample46_pattern.htm" TargetMode="Externa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hyperlink" Target="lec03_sample47_size.htm" TargetMode="Externa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hyperlink" Target="lec03_sample31_multi.htm" TargetMode="Externa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hyperlink" Target="http://www.w3.org/Graphics/PNG/" TargetMode="Externa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hyperlink" Target="lec03_sample48_img.htm" TargetMode="External"/><Relationship Id="rId2" Type="http://schemas.openxmlformats.org/officeDocument/2006/relationships/notesSlide" Target="../notesSlides/notesSlide113.xml"/><Relationship Id="rId1" Type="http://schemas.openxmlformats.org/officeDocument/2006/relationships/slideLayout" Target="../slideLayouts/slideLayout4.xml"/><Relationship Id="rId5" Type="http://schemas.openxmlformats.org/officeDocument/2006/relationships/image" Target="../media/image97.png"/><Relationship Id="rId4" Type="http://schemas.openxmlformats.org/officeDocument/2006/relationships/image" Target="../media/image96.png"/></Relationships>
</file>

<file path=ppt/slides/_rels/slide153.xml.rels><?xml version="1.0" encoding="UTF-8" standalone="yes"?>
<Relationships xmlns="http://schemas.openxmlformats.org/package/2006/relationships"><Relationship Id="rId3" Type="http://schemas.openxmlformats.org/officeDocument/2006/relationships/hyperlink" Target="lec03_sample49_a.htm" TargetMode="External"/><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hyperlink" Target="http://validator.w3.org/" TargetMode="External"/><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hyperlink" Target="http://modernizr.com/" TargetMode="External"/><Relationship Id="rId4" Type="http://schemas.openxmlformats.org/officeDocument/2006/relationships/hyperlink" Target="http://caniuse.com/" TargetMode="Externa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hyperlink" Target="https://html.spec.whatwg.org/multipage/introduction.html#history-2" TargetMode="Externa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hyperlink" Target="https://www.w3.org/TR/2015/REC-rdfa-core-20150317/" TargetMode="External"/><Relationship Id="rId2" Type="http://schemas.openxmlformats.org/officeDocument/2006/relationships/hyperlink" Target="https://html.spec.whatwg.org/multipage/" TargetMode="External"/><Relationship Id="rId1" Type="http://schemas.openxmlformats.org/officeDocument/2006/relationships/slideLayout" Target="../slideLayouts/slideLayout2.xml"/><Relationship Id="rId4" Type="http://schemas.openxmlformats.org/officeDocument/2006/relationships/hyperlink" Target="https://www.w3.org/TR/2018/WD-microdata-20180426/" TargetMode="External"/></Relationships>
</file>

<file path=ppt/slides/_rels/slide166.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25.xml"/><Relationship Id="rId1" Type="http://schemas.openxmlformats.org/officeDocument/2006/relationships/slideLayout" Target="../slideLayouts/slideLayout4.xml"/><Relationship Id="rId4" Type="http://schemas.openxmlformats.org/officeDocument/2006/relationships/image" Target="../media/image101.png"/></Relationships>
</file>

<file path=ppt/slides/_rels/slide16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2" Type="http://schemas.openxmlformats.org/officeDocument/2006/relationships/hyperlink" Target="lec03f_sample01_frame.htm" TargetMode="Externa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hyperlink" Target="lec03f_sample02_nest2.htm" TargetMode="External"/><Relationship Id="rId2" Type="http://schemas.openxmlformats.org/officeDocument/2006/relationships/hyperlink" Target="lec03f_sample02_nest1.ht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lec03_sample01.htm"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200.xml.rels><?xml version="1.0" encoding="UTF-8" standalone="yes"?>
<Relationships xmlns="http://schemas.openxmlformats.org/package/2006/relationships"><Relationship Id="rId3" Type="http://schemas.openxmlformats.org/officeDocument/2006/relationships/hyperlink" Target="lec03f_sample03_iframe.htm" TargetMode="External"/><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hyperlink" Target="lec03f_sample04_noframes.htm" TargetMode="Externa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hyperlink" Target="lec03f_sample05_link1.htm" TargetMode="Externa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hyperlink" Target="lec03f_sample05_link2.htm" TargetMode="Externa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hyperlink" Target="lec03f_sample06_key1.htm" TargetMode="External"/><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hyperlink" Target="lec03f_sample07_target.htm" TargetMode="Externa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hyperlink" Target="lec03f_sample08_scroll.htm"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hyperlink" Target="lec03_sample02.htm" TargetMode="Externa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hyperlink" Target="lec03_sample03_errbr.htm"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hyperlink" Target="lec03_sample03_br.htm"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hyperlink" Target="lec03_sample04_pagestru.htm" TargetMode="External"/><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hyperlink" Target="lec03_sample05_contentstru.html"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lec03_sample06_h.htm" TargetMode="External"/><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hyperlink" Target="lec03_sample07_p.htm" TargetMode="External"/><Relationship Id="rId2" Type="http://schemas.openxmlformats.org/officeDocument/2006/relationships/notesSlide" Target="../notesSlides/notesSlide38.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hyperlink" Target="lec03_sample07_pvsbr.htm" TargetMode="External"/><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hyperlink" Target="lec03_sample08_figure.htm" TargetMode="External"/><Relationship Id="rId2" Type="http://schemas.openxmlformats.org/officeDocument/2006/relationships/notesSlide" Target="../notesSlides/notesSlide40.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hyperlink" Target="lec03_sample09_ch.htm"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lec03_sample10_semtext.htm" TargetMode="External"/><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51.xml.rels><?xml version="1.0" encoding="UTF-8" standalone="yes"?>
<Relationships xmlns="http://schemas.openxmlformats.org/package/2006/relationships"><Relationship Id="rId3" Type="http://schemas.openxmlformats.org/officeDocument/2006/relationships/hyperlink" Target="lec03_sample11_divspan.htm"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53.xml.rels><?xml version="1.0" encoding="UTF-8" standalone="yes"?>
<Relationships xmlns="http://schemas.openxmlformats.org/package/2006/relationships"><Relationship Id="rId3" Type="http://schemas.openxmlformats.org/officeDocument/2006/relationships/hyperlink" Target="lec03_sample11_divvsp.htm" TargetMode="External"/><Relationship Id="rId2" Type="http://schemas.openxmlformats.org/officeDocument/2006/relationships/notesSlide" Target="../notesSlides/notesSlide50.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lec03_sample12_ol.htm"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58.xml.rels><?xml version="1.0" encoding="UTF-8" standalone="yes"?>
<Relationships xmlns="http://schemas.openxmlformats.org/package/2006/relationships"><Relationship Id="rId3" Type="http://schemas.openxmlformats.org/officeDocument/2006/relationships/hyperlink" Target="lec03_sample12_ul.htm" TargetMode="External"/><Relationship Id="rId2" Type="http://schemas.openxmlformats.org/officeDocument/2006/relationships/notesSlide" Target="../notesSlides/notesSlide55.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59.xml.rels><?xml version="1.0" encoding="UTF-8" standalone="yes"?>
<Relationships xmlns="http://schemas.openxmlformats.org/package/2006/relationships"><Relationship Id="rId3" Type="http://schemas.openxmlformats.org/officeDocument/2006/relationships/hyperlink" Target="lec03_sample12_dl.htm" TargetMode="External"/><Relationship Id="rId2" Type="http://schemas.openxmlformats.org/officeDocument/2006/relationships/notesSlide" Target="../notesSlides/notesSlide56.xml"/><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hyperlink" Target="lec03_sample12_mixlist.htm" TargetMode="External"/><Relationship Id="rId2" Type="http://schemas.openxmlformats.org/officeDocument/2006/relationships/notesSlide" Target="../notesSlides/notesSlide57.xml"/><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44.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lec03_sample13_title.htm" TargetMode="External"/><Relationship Id="rId2" Type="http://schemas.openxmlformats.org/officeDocument/2006/relationships/notesSlide" Target="../notesSlides/notesSlide60.xml"/><Relationship Id="rId1" Type="http://schemas.openxmlformats.org/officeDocument/2006/relationships/slideLayout" Target="../slideLayouts/slideLayout4.xml"/><Relationship Id="rId5" Type="http://schemas.openxmlformats.org/officeDocument/2006/relationships/image" Target="../media/image47.png"/><Relationship Id="rId4" Type="http://schemas.openxmlformats.org/officeDocument/2006/relationships/image" Target="../media/image46.png"/></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62.xml"/><Relationship Id="rId1" Type="http://schemas.openxmlformats.org/officeDocument/2006/relationships/slideLayout" Target="../slideLayouts/slideLayout4.xml"/><Relationship Id="rId4" Type="http://schemas.openxmlformats.org/officeDocument/2006/relationships/image" Target="../media/image50.emf"/></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lec03_sample14_table.htm"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lec03_sample15_th.htm"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lec03_sample16_span.htm" TargetMode="External"/><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hyperlink" Target="lec03_sample16_errspan.htm"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1.xml"/><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7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2.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7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lec03_sample17_tablestruc.htm"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hyperlink" Target="lec03_sample18_colstruc1.htm" TargetMode="External"/><Relationship Id="rId2" Type="http://schemas.openxmlformats.org/officeDocument/2006/relationships/notesSlide" Target="../notesSlides/notesSlide75.xml"/><Relationship Id="rId1" Type="http://schemas.openxmlformats.org/officeDocument/2006/relationships/slideLayout" Target="../slideLayouts/slideLayout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hyperlink" Target="lec03_sample18_colstruc2.htm"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lec03_sample19_freetable.htm" TargetMode="Externa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hyperlink" Target="lec03_sample20_nesttable.htm" TargetMode="External"/><Relationship Id="rId2" Type="http://schemas.openxmlformats.org/officeDocument/2006/relationships/notesSlide" Target="../notesSlides/notesSlide76.xml"/><Relationship Id="rId1" Type="http://schemas.openxmlformats.org/officeDocument/2006/relationships/slideLayout" Target="../slideLayouts/slideLayout4.xml"/><Relationship Id="rId5" Type="http://schemas.openxmlformats.org/officeDocument/2006/relationships/image" Target="../media/image66.png"/><Relationship Id="rId4" Type="http://schemas.openxmlformats.org/officeDocument/2006/relationships/image" Target="../media/image65.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lec03_sample21_a.htm" TargetMode="External"/><Relationship Id="rId2" Type="http://schemas.openxmlformats.org/officeDocument/2006/relationships/notesSlide" Target="../notesSlides/notesSlide85.xml"/><Relationship Id="rId1" Type="http://schemas.openxmlformats.org/officeDocument/2006/relationships/slideLayout" Target="../slideLayouts/slideLayout4.xml"/><Relationship Id="rId5" Type="http://schemas.openxmlformats.org/officeDocument/2006/relationships/image" Target="../media/image70.png"/><Relationship Id="rId4" Type="http://schemas.openxmlformats.org/officeDocument/2006/relationships/image" Target="../media/image69.png"/></Relationships>
</file>

<file path=ppt/slides/_rels/slide92.xml.rels><?xml version="1.0" encoding="UTF-8" standalone="yes"?>
<Relationships xmlns="http://schemas.openxmlformats.org/package/2006/relationships"><Relationship Id="rId3" Type="http://schemas.openxmlformats.org/officeDocument/2006/relationships/hyperlink" Target="lec03_sample22_anchor.htm" TargetMode="External"/><Relationship Id="rId2" Type="http://schemas.openxmlformats.org/officeDocument/2006/relationships/notesSlide" Target="../notesSlides/notesSlide86.xml"/><Relationship Id="rId1" Type="http://schemas.openxmlformats.org/officeDocument/2006/relationships/slideLayout" Target="../slideLayouts/slideLayout4.xml"/><Relationship Id="rId5" Type="http://schemas.openxmlformats.org/officeDocument/2006/relationships/image" Target="../media/image72.png"/><Relationship Id="rId4" Type="http://schemas.openxmlformats.org/officeDocument/2006/relationships/image" Target="../media/image71.png"/></Relationships>
</file>

<file path=ppt/slides/_rels/slide93.xml.rels><?xml version="1.0" encoding="UTF-8" standalone="yes"?>
<Relationships xmlns="http://schemas.openxmlformats.org/package/2006/relationships"><Relationship Id="rId3" Type="http://schemas.openxmlformats.org/officeDocument/2006/relationships/hyperlink" Target="lec03_sample23_id.htm" TargetMode="External"/><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hyperlink" Target="lec03_sample24_idname.htm"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file:///c:\Program%20Files\sample.htm" TargetMode="External"/><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hyperlink" Target="gopher://gopher.myiste.com/" TargetMode="External"/><Relationship Id="rId5" Type="http://schemas.openxmlformats.org/officeDocument/2006/relationships/hyperlink" Target="ftp://java@10.12.31.33/index.txt" TargetMode="External"/><Relationship Id="rId4" Type="http://schemas.openxmlformats.org/officeDocument/2006/relationships/hyperlink" Target="ftp://www.mp3colleection.com/mp3/1.mp3" TargetMode="External"/></Relationships>
</file>

<file path=ppt/slides/_rels/slide95.xml.rels><?xml version="1.0" encoding="UTF-8" standalone="yes"?>
<Relationships xmlns="http://schemas.openxmlformats.org/package/2006/relationships"><Relationship Id="rId3" Type="http://schemas.openxmlformats.org/officeDocument/2006/relationships/hyperlink" Target="mailto:zhudl@fudan.edu.cn" TargetMode="External"/><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hyperlink" Target="mailto:zhudl@fudan.edu.cn?cc=try@yahoo.com&amp;subject=&#8220;i_love_u&#8221;&amp;body=&#8220;not_true" TargetMode="External"/></Relationships>
</file>

<file path=ppt/slides/_rels/slide96.xml.rels><?xml version="1.0" encoding="UTF-8" standalone="yes"?>
<Relationships xmlns="http://schemas.openxmlformats.org/package/2006/relationships"><Relationship Id="rId3" Type="http://schemas.openxmlformats.org/officeDocument/2006/relationships/hyperlink" Target="news:groupname&#25110;news:messageID" TargetMode="External"/><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hyperlink" Target="wais://wais.mysite.com/" TargetMode="External"/><Relationship Id="rId5" Type="http://schemas.openxmlformats.org/officeDocument/2006/relationships/hyperlink" Target="telnet://202.120.225.9:2323/" TargetMode="External"/><Relationship Id="rId4" Type="http://schemas.openxmlformats.org/officeDocument/2006/relationships/hyperlink" Target="news:news.newsusers.questions" TargetMode="External"/></Relationships>
</file>

<file path=ppt/slides/_rels/slide97.xml.rels><?xml version="1.0" encoding="UTF-8" standalone="yes"?>
<Relationships xmlns="http://schemas.openxmlformats.org/package/2006/relationships"><Relationship Id="rId3" Type="http://schemas.openxmlformats.org/officeDocument/2006/relationships/hyperlink" Target="lec03_sample25_base.htm" TargetMode="External"/><Relationship Id="rId2" Type="http://schemas.openxmlformats.org/officeDocument/2006/relationships/notesSlide" Target="../notesSlides/notesSlide91.xml"/><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en-US" altLang="zh-CN" sz="4000" dirty="0"/>
              <a:t>Outstanding Ability of Software Development</a:t>
            </a:r>
          </a:p>
        </p:txBody>
      </p:sp>
      <p:sp>
        <p:nvSpPr>
          <p:cNvPr id="3075" name="Rectangle 3" descr="Rectangle: Click to edit Master text styles&#10;Second level&#10;Third level&#10;Fourth level&#10;Fifth level"/>
          <p:cNvSpPr>
            <a:spLocks noGrp="1" noChangeArrowheads="1"/>
          </p:cNvSpPr>
          <p:nvPr>
            <p:ph type="subTitle" idx="1"/>
          </p:nvPr>
        </p:nvSpPr>
        <p:spPr/>
        <p:txBody>
          <a:bodyPr/>
          <a:lstStyle/>
          <a:p>
            <a:pPr eaLnBrk="1" hangingPunct="1"/>
            <a:endParaRPr lang="en-US" altLang="zh-CN" dirty="0" smtClean="0"/>
          </a:p>
          <a:p>
            <a:pPr eaLnBrk="1" hangingPunct="1"/>
            <a:r>
              <a:rPr lang="zh-CN" altLang="en-US" sz="3600" dirty="0">
                <a:ea typeface="华文行楷" pitchFamily="2" charset="-122"/>
              </a:rPr>
              <a:t>复旦大学软件学院</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HTML</a:t>
            </a:r>
            <a:r>
              <a:rPr lang="zh-CN" altLang="en-US" dirty="0"/>
              <a:t>简史</a:t>
            </a:r>
          </a:p>
        </p:txBody>
      </p:sp>
      <p:sp>
        <p:nvSpPr>
          <p:cNvPr id="5" name="内容占位符 4"/>
          <p:cNvSpPr>
            <a:spLocks noGrp="1"/>
          </p:cNvSpPr>
          <p:nvPr>
            <p:ph idx="1"/>
          </p:nvPr>
        </p:nvSpPr>
        <p:spPr/>
        <p:txBody>
          <a:bodyPr/>
          <a:lstStyle/>
          <a:p>
            <a:r>
              <a:rPr lang="en-US" altLang="zh-CN" dirty="0"/>
              <a:t>2004.6	WHATWG</a:t>
            </a:r>
            <a:r>
              <a:rPr lang="zh-CN" altLang="en-US" dirty="0"/>
              <a:t>（</a:t>
            </a:r>
            <a:r>
              <a:rPr lang="en-US" altLang="zh-CN" dirty="0"/>
              <a:t>Web Hypertext Application Technology</a:t>
            </a:r>
            <a:r>
              <a:rPr lang="zh-CN" altLang="en-US" dirty="0"/>
              <a:t>，</a:t>
            </a:r>
            <a:r>
              <a:rPr lang="en-US" altLang="zh-CN" dirty="0"/>
              <a:t>Web</a:t>
            </a:r>
            <a:r>
              <a:rPr lang="zh-CN" altLang="en-US" dirty="0"/>
              <a:t>超文本应用程序技术）成立</a:t>
            </a:r>
            <a:endParaRPr lang="en-US" altLang="zh-CN" dirty="0"/>
          </a:p>
          <a:p>
            <a:r>
              <a:rPr lang="en-US" altLang="zh-CN" dirty="0"/>
              <a:t>2006.10	W3C</a:t>
            </a:r>
            <a:r>
              <a:rPr lang="zh-CN" altLang="en-US" dirty="0"/>
              <a:t>和</a:t>
            </a:r>
            <a:r>
              <a:rPr lang="en-US" altLang="zh-CN" dirty="0"/>
              <a:t>WHATWG</a:t>
            </a:r>
            <a:r>
              <a:rPr lang="zh-CN" altLang="en-US" dirty="0"/>
              <a:t>开始合作</a:t>
            </a:r>
            <a:endParaRPr lang="en-US" altLang="zh-CN" dirty="0"/>
          </a:p>
          <a:p>
            <a:r>
              <a:rPr lang="en-US" altLang="zh-CN" dirty="0"/>
              <a:t>2014.10	W3C HTML5</a:t>
            </a:r>
          </a:p>
          <a:p>
            <a:r>
              <a:rPr lang="en-US" altLang="zh-CN" dirty="0"/>
              <a:t>2016.11	W3C HTML5.1</a:t>
            </a:r>
          </a:p>
          <a:p>
            <a:r>
              <a:rPr lang="en-US" altLang="zh-CN" dirty="0"/>
              <a:t>2017.12	W3C </a:t>
            </a:r>
            <a:r>
              <a:rPr lang="en-US" altLang="zh-CN" dirty="0" smtClean="0"/>
              <a:t>HTML5.2</a:t>
            </a:r>
          </a:p>
          <a:p>
            <a:r>
              <a:rPr lang="en-US" altLang="zh-CN" dirty="0" smtClean="0"/>
              <a:t>2019.5.28 W3C</a:t>
            </a:r>
            <a:r>
              <a:rPr lang="zh-CN" altLang="en-US" dirty="0" smtClean="0"/>
              <a:t>和</a:t>
            </a:r>
            <a:r>
              <a:rPr lang="en-US" altLang="zh-CN" dirty="0" smtClean="0"/>
              <a:t>WHATWG</a:t>
            </a:r>
            <a:r>
              <a:rPr lang="zh-CN" altLang="en-US" dirty="0" smtClean="0"/>
              <a:t>的版本合并，由</a:t>
            </a:r>
            <a:r>
              <a:rPr lang="en-US" altLang="zh-CN" dirty="0" smtClean="0"/>
              <a:t>WHATWG</a:t>
            </a:r>
            <a:r>
              <a:rPr lang="zh-CN" altLang="en-US" dirty="0" smtClean="0"/>
              <a:t>作为</a:t>
            </a:r>
            <a:r>
              <a:rPr lang="en-US" altLang="zh-CN" dirty="0" smtClean="0"/>
              <a:t>HTML</a:t>
            </a:r>
            <a:r>
              <a:rPr lang="zh-CN" altLang="en-US" dirty="0" smtClean="0"/>
              <a:t>标准的唯一发布单位</a:t>
            </a:r>
            <a:endParaRPr lang="zh-CN" altLang="en-US" dirty="0"/>
          </a:p>
        </p:txBody>
      </p:sp>
    </p:spTree>
    <p:extLst>
      <p:ext uri="{BB962C8B-B14F-4D97-AF65-F5344CB8AC3E}">
        <p14:creationId xmlns:p14="http://schemas.microsoft.com/office/powerpoint/2010/main" val="6732690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290" name="Rectangle 2"/>
          <p:cNvSpPr>
            <a:spLocks noGrp="1" noChangeArrowheads="1"/>
          </p:cNvSpPr>
          <p:nvPr>
            <p:ph type="title"/>
          </p:nvPr>
        </p:nvSpPr>
        <p:spPr/>
        <p:txBody>
          <a:bodyPr/>
          <a:lstStyle/>
          <a:p>
            <a:r>
              <a:rPr lang="zh-CN" altLang="en-US"/>
              <a:t>元信息</a:t>
            </a:r>
          </a:p>
        </p:txBody>
      </p:sp>
      <p:sp>
        <p:nvSpPr>
          <p:cNvPr id="1164291"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为什么需要元</a:t>
            </a:r>
            <a:r>
              <a:rPr lang="zh-CN" altLang="en-US" dirty="0" smtClean="0"/>
              <a:t>信息</a:t>
            </a:r>
            <a:r>
              <a:rPr lang="zh-CN" altLang="en-US" dirty="0"/>
              <a:t>？</a:t>
            </a:r>
            <a:endParaRPr lang="en-US" altLang="zh-CN" dirty="0"/>
          </a:p>
          <a:p>
            <a:pPr lvl="1"/>
            <a:r>
              <a:rPr lang="zh-CN" altLang="en-US" dirty="0" smtClean="0"/>
              <a:t>设置正文的样式</a:t>
            </a:r>
            <a:endParaRPr lang="en-US" altLang="zh-CN" dirty="0" smtClean="0"/>
          </a:p>
          <a:p>
            <a:pPr lvl="1"/>
            <a:r>
              <a:rPr lang="zh-CN" altLang="en-US" dirty="0" smtClean="0"/>
              <a:t>设置正文的行为</a:t>
            </a:r>
            <a:endParaRPr lang="en-US" altLang="zh-CN" dirty="0" smtClean="0"/>
          </a:p>
          <a:p>
            <a:pPr lvl="1"/>
            <a:r>
              <a:rPr lang="zh-CN" altLang="en-US" dirty="0" smtClean="0"/>
              <a:t>定义与其他文档的关系</a:t>
            </a:r>
            <a:endParaRPr lang="en-US" altLang="zh-CN" dirty="0" smtClean="0"/>
          </a:p>
          <a:p>
            <a:pPr lvl="1"/>
            <a:r>
              <a:rPr lang="zh-CN" altLang="en-US" dirty="0" smtClean="0"/>
              <a:t>便于</a:t>
            </a:r>
            <a:r>
              <a:rPr lang="zh-CN" altLang="en-US" dirty="0"/>
              <a:t>网络搜索</a:t>
            </a:r>
          </a:p>
          <a:p>
            <a:r>
              <a:rPr lang="zh-CN" altLang="en-US" dirty="0"/>
              <a:t>元信息存储</a:t>
            </a:r>
            <a:r>
              <a:rPr lang="zh-CN" altLang="en-US" dirty="0" smtClean="0"/>
              <a:t>于</a:t>
            </a:r>
            <a:endParaRPr lang="en-US" altLang="zh-CN" dirty="0"/>
          </a:p>
          <a:p>
            <a:pPr lvl="1"/>
            <a:r>
              <a:rPr lang="en-US" altLang="zh-CN" dirty="0" smtClean="0"/>
              <a:t>html</a:t>
            </a:r>
            <a:r>
              <a:rPr lang="zh-CN" altLang="en-US" dirty="0"/>
              <a:t>文档的</a:t>
            </a:r>
            <a:r>
              <a:rPr lang="en-US" altLang="zh-CN" dirty="0"/>
              <a:t>head</a:t>
            </a:r>
            <a:r>
              <a:rPr lang="zh-CN" altLang="en-US" dirty="0"/>
              <a:t>元素中</a:t>
            </a:r>
          </a:p>
          <a:p>
            <a:pPr lvl="1"/>
            <a:r>
              <a:rPr lang="zh-CN" altLang="en-US" dirty="0"/>
              <a:t>服务器与浏览器交互信息的</a:t>
            </a:r>
            <a:r>
              <a:rPr lang="en-US" altLang="zh-CN" dirty="0"/>
              <a:t>http</a:t>
            </a:r>
            <a:r>
              <a:rPr lang="zh-CN" altLang="en-US" dirty="0"/>
              <a:t>头中</a:t>
            </a:r>
          </a:p>
        </p:txBody>
      </p:sp>
    </p:spTree>
    <p:extLst>
      <p:ext uri="{BB962C8B-B14F-4D97-AF65-F5344CB8AC3E}">
        <p14:creationId xmlns:p14="http://schemas.microsoft.com/office/powerpoint/2010/main" val="368358841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62" name="Rectangle 2"/>
          <p:cNvSpPr>
            <a:spLocks noGrp="1" noChangeArrowheads="1"/>
          </p:cNvSpPr>
          <p:nvPr>
            <p:ph type="title"/>
          </p:nvPr>
        </p:nvSpPr>
        <p:spPr/>
        <p:txBody>
          <a:bodyPr/>
          <a:lstStyle/>
          <a:p>
            <a:r>
              <a:rPr lang="en-US" altLang="zh-CN" dirty="0"/>
              <a:t>h</a:t>
            </a:r>
            <a:r>
              <a:rPr lang="en-US" altLang="zh-CN" dirty="0" smtClean="0"/>
              <a:t>ead</a:t>
            </a:r>
            <a:r>
              <a:rPr lang="zh-CN" altLang="en-US" dirty="0"/>
              <a:t>元素</a:t>
            </a:r>
          </a:p>
        </p:txBody>
      </p:sp>
      <p:sp>
        <p:nvSpPr>
          <p:cNvPr id="1167363"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smtClean="0"/>
              <a:t>（一般）必</a:t>
            </a:r>
            <a:r>
              <a:rPr lang="zh-CN" altLang="en-US" dirty="0"/>
              <a:t>有子</a:t>
            </a:r>
            <a:r>
              <a:rPr lang="zh-CN" altLang="en-US" dirty="0" smtClean="0"/>
              <a:t>元素</a:t>
            </a:r>
            <a:endParaRPr lang="en-US" altLang="zh-CN" dirty="0"/>
          </a:p>
          <a:p>
            <a:pPr lvl="1"/>
            <a:r>
              <a:rPr lang="en-US" altLang="zh-CN" dirty="0"/>
              <a:t>title</a:t>
            </a:r>
            <a:r>
              <a:rPr lang="zh-CN" altLang="en-US" dirty="0"/>
              <a:t>元素</a:t>
            </a:r>
          </a:p>
          <a:p>
            <a:r>
              <a:rPr lang="zh-CN" altLang="en-US" dirty="0" smtClean="0"/>
              <a:t>可选</a:t>
            </a:r>
            <a:r>
              <a:rPr lang="zh-CN" altLang="en-US" dirty="0"/>
              <a:t>子</a:t>
            </a:r>
            <a:r>
              <a:rPr lang="zh-CN" altLang="en-US" dirty="0" smtClean="0"/>
              <a:t>元素</a:t>
            </a:r>
            <a:endParaRPr lang="en-US" altLang="zh-CN" dirty="0"/>
          </a:p>
          <a:p>
            <a:pPr lvl="1"/>
            <a:r>
              <a:rPr lang="en-US" altLang="zh-CN" dirty="0"/>
              <a:t>base	</a:t>
            </a:r>
          </a:p>
          <a:p>
            <a:pPr lvl="1"/>
            <a:r>
              <a:rPr lang="en-US" altLang="zh-CN" dirty="0" smtClean="0"/>
              <a:t>link</a:t>
            </a:r>
            <a:endParaRPr lang="en-US" altLang="zh-CN" dirty="0"/>
          </a:p>
          <a:p>
            <a:pPr lvl="1"/>
            <a:r>
              <a:rPr lang="en-US" altLang="zh-CN" dirty="0"/>
              <a:t>meta</a:t>
            </a:r>
          </a:p>
          <a:p>
            <a:pPr lvl="1"/>
            <a:r>
              <a:rPr lang="en-US" altLang="zh-CN" dirty="0"/>
              <a:t>style</a:t>
            </a:r>
          </a:p>
          <a:p>
            <a:pPr lvl="1"/>
            <a:r>
              <a:rPr lang="en-US" altLang="zh-CN" dirty="0" smtClean="0"/>
              <a:t>script/</a:t>
            </a:r>
            <a:r>
              <a:rPr lang="en-US" altLang="zh-CN" dirty="0" err="1" smtClean="0"/>
              <a:t>noscript</a:t>
            </a:r>
            <a:endParaRPr lang="en-US" altLang="zh-CN" dirty="0" smtClean="0"/>
          </a:p>
          <a:p>
            <a:pPr lvl="1"/>
            <a:r>
              <a:rPr lang="en-US" altLang="zh-CN" dirty="0" smtClean="0"/>
              <a:t>template</a:t>
            </a:r>
            <a:endParaRPr lang="en-US" altLang="zh-CN" dirty="0"/>
          </a:p>
        </p:txBody>
      </p:sp>
    </p:spTree>
    <p:extLst>
      <p:ext uri="{BB962C8B-B14F-4D97-AF65-F5344CB8AC3E}">
        <p14:creationId xmlns:p14="http://schemas.microsoft.com/office/powerpoint/2010/main" val="75998508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8386" name="Rectangle 2"/>
          <p:cNvSpPr>
            <a:spLocks noGrp="1" noChangeArrowheads="1"/>
          </p:cNvSpPr>
          <p:nvPr>
            <p:ph type="title"/>
          </p:nvPr>
        </p:nvSpPr>
        <p:spPr/>
        <p:txBody>
          <a:bodyPr/>
          <a:lstStyle/>
          <a:p>
            <a:r>
              <a:rPr lang="en-US" altLang="zh-CN" dirty="0"/>
              <a:t>head</a:t>
            </a:r>
            <a:r>
              <a:rPr lang="zh-CN" altLang="en-US" dirty="0"/>
              <a:t>元素</a:t>
            </a:r>
          </a:p>
        </p:txBody>
      </p:sp>
      <p:sp>
        <p:nvSpPr>
          <p:cNvPr id="1168387"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非标准</a:t>
            </a:r>
            <a:r>
              <a:rPr lang="zh-CN" altLang="en-US" dirty="0" smtClean="0"/>
              <a:t>元素</a:t>
            </a:r>
            <a:r>
              <a:rPr lang="zh-CN" altLang="en-US" dirty="0"/>
              <a:t>（</a:t>
            </a:r>
            <a:r>
              <a:rPr lang="en-US" altLang="zh-CN" dirty="0" smtClean="0"/>
              <a:t>IE</a:t>
            </a:r>
            <a:r>
              <a:rPr lang="zh-CN" altLang="en-US" dirty="0" smtClean="0"/>
              <a:t>）</a:t>
            </a:r>
            <a:endParaRPr lang="en-US" altLang="zh-CN" dirty="0"/>
          </a:p>
          <a:p>
            <a:pPr lvl="1"/>
            <a:r>
              <a:rPr lang="en-US" altLang="zh-CN" dirty="0" err="1"/>
              <a:t>basefont</a:t>
            </a:r>
            <a:endParaRPr lang="en-US" altLang="zh-CN" dirty="0"/>
          </a:p>
          <a:p>
            <a:pPr lvl="1"/>
            <a:r>
              <a:rPr lang="en-US" altLang="zh-CN" dirty="0" err="1"/>
              <a:t>bgsound</a:t>
            </a:r>
            <a:endParaRPr lang="en-US" altLang="zh-CN" dirty="0"/>
          </a:p>
          <a:p>
            <a:pPr lvl="1"/>
            <a:r>
              <a:rPr lang="en-US" altLang="zh-CN" dirty="0" err="1"/>
              <a:t>nextid</a:t>
            </a:r>
            <a:endParaRPr lang="en-US" altLang="zh-CN" dirty="0"/>
          </a:p>
        </p:txBody>
      </p:sp>
    </p:spTree>
    <p:extLst>
      <p:ext uri="{BB962C8B-B14F-4D97-AF65-F5344CB8AC3E}">
        <p14:creationId xmlns:p14="http://schemas.microsoft.com/office/powerpoint/2010/main" val="103235066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9410" name="Rectangle 2"/>
          <p:cNvSpPr>
            <a:spLocks noGrp="1" noChangeArrowheads="1"/>
          </p:cNvSpPr>
          <p:nvPr>
            <p:ph type="title"/>
          </p:nvPr>
        </p:nvSpPr>
        <p:spPr/>
        <p:txBody>
          <a:bodyPr/>
          <a:lstStyle/>
          <a:p>
            <a:r>
              <a:rPr lang="en-US" altLang="zh-CN" dirty="0"/>
              <a:t>l</a:t>
            </a:r>
            <a:r>
              <a:rPr lang="en-US" altLang="zh-CN" dirty="0" smtClean="0"/>
              <a:t>ink</a:t>
            </a:r>
            <a:r>
              <a:rPr lang="zh-CN" altLang="en-US" dirty="0"/>
              <a:t>元素</a:t>
            </a:r>
          </a:p>
        </p:txBody>
      </p:sp>
      <p:sp>
        <p:nvSpPr>
          <p:cNvPr id="1169411"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描述到外部资源的</a:t>
            </a:r>
            <a:r>
              <a:rPr lang="zh-CN" altLang="en-US" dirty="0" smtClean="0"/>
              <a:t>链接</a:t>
            </a:r>
            <a:r>
              <a:rPr lang="zh-CN" altLang="en-US" dirty="0"/>
              <a:t>，</a:t>
            </a:r>
            <a:r>
              <a:rPr lang="zh-CN" altLang="en-US" dirty="0" smtClean="0"/>
              <a:t>指出</a:t>
            </a:r>
            <a:r>
              <a:rPr lang="zh-CN" altLang="en-US" dirty="0"/>
              <a:t>其他文档与当前文档的关系</a:t>
            </a:r>
          </a:p>
          <a:p>
            <a:r>
              <a:rPr lang="zh-CN" altLang="en-US" dirty="0"/>
              <a:t>空</a:t>
            </a:r>
            <a:r>
              <a:rPr lang="zh-CN" altLang="en-US" dirty="0" smtClean="0"/>
              <a:t>元素</a:t>
            </a:r>
            <a:r>
              <a:rPr lang="zh-CN" altLang="en-US" dirty="0"/>
              <a:t>，</a:t>
            </a:r>
            <a:r>
              <a:rPr lang="zh-CN" altLang="en-US" dirty="0" smtClean="0"/>
              <a:t>在</a:t>
            </a:r>
            <a:r>
              <a:rPr lang="zh-CN" altLang="en-US" dirty="0"/>
              <a:t>一个</a:t>
            </a:r>
            <a:r>
              <a:rPr lang="en-US" altLang="zh-CN" dirty="0"/>
              <a:t>head</a:t>
            </a:r>
            <a:r>
              <a:rPr lang="zh-CN" altLang="en-US" dirty="0"/>
              <a:t>元素中可以包含多个</a:t>
            </a:r>
            <a:r>
              <a:rPr lang="en-US" altLang="zh-CN" dirty="0"/>
              <a:t>link</a:t>
            </a:r>
            <a:r>
              <a:rPr lang="zh-CN" altLang="en-US" dirty="0"/>
              <a:t>元素</a:t>
            </a:r>
          </a:p>
          <a:p>
            <a:r>
              <a:rPr lang="zh-CN" altLang="en-US" dirty="0"/>
              <a:t>主要用于站点管理</a:t>
            </a:r>
          </a:p>
          <a:p>
            <a:r>
              <a:rPr lang="zh-CN" altLang="en-US" dirty="0"/>
              <a:t>目前唯一实际用途为指向一个外部样式单</a:t>
            </a:r>
          </a:p>
          <a:p>
            <a:r>
              <a:rPr lang="en-US" altLang="zh-CN" dirty="0">
                <a:hlinkClick r:id="rId2" action="ppaction://hlinkfile"/>
              </a:rPr>
              <a:t>example</a:t>
            </a:r>
            <a:endParaRPr lang="en-US" altLang="zh-CN" dirty="0"/>
          </a:p>
        </p:txBody>
      </p:sp>
    </p:spTree>
    <p:extLst>
      <p:ext uri="{BB962C8B-B14F-4D97-AF65-F5344CB8AC3E}">
        <p14:creationId xmlns:p14="http://schemas.microsoft.com/office/powerpoint/2010/main" val="171466103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0434" name="Rectangle 2"/>
          <p:cNvSpPr>
            <a:spLocks noGrp="1" noChangeArrowheads="1"/>
          </p:cNvSpPr>
          <p:nvPr>
            <p:ph type="title"/>
          </p:nvPr>
        </p:nvSpPr>
        <p:spPr/>
        <p:txBody>
          <a:bodyPr/>
          <a:lstStyle/>
          <a:p>
            <a:r>
              <a:rPr lang="en-US" altLang="zh-CN" dirty="0"/>
              <a:t>link</a:t>
            </a:r>
            <a:r>
              <a:rPr lang="zh-CN" altLang="en-US" dirty="0"/>
              <a:t>元素</a:t>
            </a:r>
          </a:p>
        </p:txBody>
      </p:sp>
      <p:sp>
        <p:nvSpPr>
          <p:cNvPr id="1170435"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smtClean="0"/>
              <a:t>重要</a:t>
            </a:r>
            <a:r>
              <a:rPr lang="zh-CN" altLang="en-US" dirty="0"/>
              <a:t>特</a:t>
            </a:r>
            <a:r>
              <a:rPr lang="zh-CN" altLang="en-US" dirty="0" smtClean="0"/>
              <a:t>性</a:t>
            </a:r>
            <a:endParaRPr lang="en-US" altLang="zh-CN" dirty="0"/>
          </a:p>
          <a:p>
            <a:pPr lvl="1"/>
            <a:r>
              <a:rPr lang="en-US" altLang="zh-CN" dirty="0" err="1" smtClean="0"/>
              <a:t>href</a:t>
            </a:r>
            <a:r>
              <a:rPr lang="zh-CN" altLang="en-US" dirty="0" smtClean="0"/>
              <a:t>：指向</a:t>
            </a:r>
            <a:r>
              <a:rPr lang="zh-CN" altLang="en-US" dirty="0"/>
              <a:t>链接文档的地址</a:t>
            </a:r>
          </a:p>
          <a:p>
            <a:pPr lvl="1"/>
            <a:r>
              <a:rPr lang="en-US" altLang="zh-CN" dirty="0" err="1" smtClean="0"/>
              <a:t>rel</a:t>
            </a:r>
            <a:r>
              <a:rPr lang="zh-CN" altLang="en-US" dirty="0"/>
              <a:t>：</a:t>
            </a:r>
            <a:r>
              <a:rPr lang="zh-CN" altLang="en-US" dirty="0" smtClean="0"/>
              <a:t>链接</a:t>
            </a:r>
            <a:r>
              <a:rPr lang="zh-CN" altLang="en-US" dirty="0"/>
              <a:t>中的文档与当前文档的关系</a:t>
            </a:r>
          </a:p>
          <a:p>
            <a:pPr lvl="1"/>
            <a:r>
              <a:rPr lang="en-US" altLang="zh-CN" dirty="0" smtClean="0"/>
              <a:t>type</a:t>
            </a:r>
            <a:r>
              <a:rPr lang="zh-CN" altLang="en-US" dirty="0" smtClean="0"/>
              <a:t>：</a:t>
            </a:r>
            <a:r>
              <a:rPr lang="en-US" altLang="zh-CN" dirty="0" err="1" smtClean="0"/>
              <a:t>href</a:t>
            </a:r>
            <a:r>
              <a:rPr lang="zh-CN" altLang="en-US" dirty="0"/>
              <a:t>所指向文档的</a:t>
            </a:r>
            <a:r>
              <a:rPr lang="en-US" altLang="zh-CN" dirty="0"/>
              <a:t>MIME</a:t>
            </a:r>
            <a:r>
              <a:rPr lang="zh-CN" altLang="en-US" dirty="0"/>
              <a:t>类型</a:t>
            </a:r>
          </a:p>
          <a:p>
            <a:r>
              <a:rPr lang="en-US" altLang="zh-CN" dirty="0" err="1"/>
              <a:t>rel</a:t>
            </a:r>
            <a:r>
              <a:rPr lang="zh-CN" altLang="en-US" dirty="0"/>
              <a:t>常见</a:t>
            </a:r>
            <a:r>
              <a:rPr lang="zh-CN" altLang="en-US" dirty="0" smtClean="0"/>
              <a:t>值</a:t>
            </a:r>
            <a:endParaRPr lang="en-US" altLang="zh-CN" dirty="0"/>
          </a:p>
          <a:p>
            <a:pPr lvl="1"/>
            <a:r>
              <a:rPr lang="en-US" altLang="zh-CN" dirty="0" err="1" smtClean="0"/>
              <a:t>stylesheet</a:t>
            </a:r>
            <a:r>
              <a:rPr lang="zh-CN" altLang="en-US" dirty="0"/>
              <a:t>：</a:t>
            </a:r>
            <a:r>
              <a:rPr lang="zh-CN" altLang="en-US" dirty="0" smtClean="0"/>
              <a:t>指向</a:t>
            </a:r>
            <a:r>
              <a:rPr lang="zh-CN" altLang="en-US" dirty="0"/>
              <a:t>一个外部样式单</a:t>
            </a:r>
          </a:p>
          <a:p>
            <a:pPr lvl="1"/>
            <a:r>
              <a:rPr lang="en-US" altLang="zh-CN" dirty="0" smtClean="0"/>
              <a:t>start</a:t>
            </a:r>
            <a:r>
              <a:rPr lang="zh-CN" altLang="en-US" dirty="0" smtClean="0"/>
              <a:t>：开始</a:t>
            </a:r>
            <a:r>
              <a:rPr lang="zh-CN" altLang="en-US" dirty="0"/>
              <a:t>文档</a:t>
            </a:r>
          </a:p>
          <a:p>
            <a:pPr lvl="1"/>
            <a:r>
              <a:rPr lang="en-US" altLang="zh-CN" dirty="0" err="1" smtClean="0"/>
              <a:t>prev</a:t>
            </a:r>
            <a:r>
              <a:rPr lang="zh-CN" altLang="en-US" dirty="0"/>
              <a:t>：</a:t>
            </a:r>
            <a:r>
              <a:rPr lang="zh-CN" altLang="en-US" dirty="0" smtClean="0"/>
              <a:t>前</a:t>
            </a:r>
            <a:r>
              <a:rPr lang="zh-CN" altLang="en-US" dirty="0"/>
              <a:t>一文档</a:t>
            </a:r>
          </a:p>
          <a:p>
            <a:pPr lvl="1"/>
            <a:r>
              <a:rPr lang="en-US" altLang="zh-CN" dirty="0" smtClean="0"/>
              <a:t>next</a:t>
            </a:r>
            <a:r>
              <a:rPr lang="zh-CN" altLang="en-US" dirty="0" smtClean="0"/>
              <a:t>：后</a:t>
            </a:r>
            <a:r>
              <a:rPr lang="zh-CN" altLang="en-US" dirty="0"/>
              <a:t>一文档</a:t>
            </a:r>
          </a:p>
        </p:txBody>
      </p:sp>
    </p:spTree>
    <p:extLst>
      <p:ext uri="{BB962C8B-B14F-4D97-AF65-F5344CB8AC3E}">
        <p14:creationId xmlns:p14="http://schemas.microsoft.com/office/powerpoint/2010/main" val="279807147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1458" name="Rectangle 2"/>
          <p:cNvSpPr>
            <a:spLocks noGrp="1" noChangeArrowheads="1"/>
          </p:cNvSpPr>
          <p:nvPr>
            <p:ph type="title"/>
          </p:nvPr>
        </p:nvSpPr>
        <p:spPr/>
        <p:txBody>
          <a:bodyPr/>
          <a:lstStyle/>
          <a:p>
            <a:r>
              <a:rPr lang="en-US" altLang="zh-CN" dirty="0"/>
              <a:t>m</a:t>
            </a:r>
            <a:r>
              <a:rPr lang="en-US" altLang="zh-CN" dirty="0" smtClean="0"/>
              <a:t>eta</a:t>
            </a:r>
            <a:r>
              <a:rPr lang="zh-CN" altLang="en-US" dirty="0"/>
              <a:t>元素</a:t>
            </a:r>
          </a:p>
        </p:txBody>
      </p:sp>
      <p:sp>
        <p:nvSpPr>
          <p:cNvPr id="1171459"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用于存放与网页相关的</a:t>
            </a:r>
            <a:r>
              <a:rPr lang="zh-CN" altLang="en-US" dirty="0" smtClean="0"/>
              <a:t>元数据</a:t>
            </a:r>
            <a:r>
              <a:rPr lang="zh-CN" altLang="en-US" dirty="0"/>
              <a:t>，</a:t>
            </a:r>
            <a:r>
              <a:rPr lang="zh-CN" altLang="en-US" dirty="0" smtClean="0"/>
              <a:t>如</a:t>
            </a:r>
            <a:r>
              <a:rPr lang="zh-CN" altLang="en-US" dirty="0"/>
              <a:t>用于搜索引擎的关键词、客户机完成的</a:t>
            </a:r>
            <a:r>
              <a:rPr lang="zh-CN" altLang="en-US" dirty="0" smtClean="0"/>
              <a:t>刷新频率、网页使用的编码等</a:t>
            </a:r>
            <a:endParaRPr lang="zh-CN" altLang="en-US" dirty="0"/>
          </a:p>
          <a:p>
            <a:r>
              <a:rPr lang="zh-CN" altLang="en-US" dirty="0"/>
              <a:t>空</a:t>
            </a:r>
            <a:r>
              <a:rPr lang="zh-CN" altLang="en-US" dirty="0" smtClean="0"/>
              <a:t>元素</a:t>
            </a:r>
            <a:r>
              <a:rPr lang="zh-CN" altLang="en-US" dirty="0"/>
              <a:t>，</a:t>
            </a:r>
            <a:r>
              <a:rPr lang="zh-CN" altLang="en-US" dirty="0" smtClean="0"/>
              <a:t>在</a:t>
            </a:r>
            <a:r>
              <a:rPr lang="zh-CN" altLang="en-US" dirty="0"/>
              <a:t>一个</a:t>
            </a:r>
            <a:r>
              <a:rPr lang="en-US" altLang="zh-CN" dirty="0"/>
              <a:t>head</a:t>
            </a:r>
            <a:r>
              <a:rPr lang="zh-CN" altLang="en-US" dirty="0"/>
              <a:t>元素中可以包含多个</a:t>
            </a:r>
            <a:r>
              <a:rPr lang="en-US" altLang="zh-CN" dirty="0"/>
              <a:t>meta</a:t>
            </a:r>
            <a:r>
              <a:rPr lang="zh-CN" altLang="en-US" dirty="0"/>
              <a:t>元素</a:t>
            </a:r>
          </a:p>
          <a:p>
            <a:r>
              <a:rPr lang="en-US" altLang="zh-CN" dirty="0"/>
              <a:t>m</a:t>
            </a:r>
            <a:r>
              <a:rPr lang="en-US" altLang="zh-CN" dirty="0" smtClean="0"/>
              <a:t>eta</a:t>
            </a:r>
            <a:r>
              <a:rPr lang="zh-CN" altLang="en-US" dirty="0"/>
              <a:t>元素中的元数据以名</a:t>
            </a:r>
            <a:r>
              <a:rPr lang="en-US" altLang="zh-CN" dirty="0"/>
              <a:t>/</a:t>
            </a:r>
            <a:r>
              <a:rPr lang="zh-CN" altLang="en-US" dirty="0"/>
              <a:t>值对</a:t>
            </a:r>
            <a:r>
              <a:rPr lang="zh-CN" altLang="en-US" dirty="0" smtClean="0"/>
              <a:t>传递</a:t>
            </a:r>
            <a:r>
              <a:rPr lang="zh-CN" altLang="en-US" dirty="0"/>
              <a:t>，</a:t>
            </a:r>
            <a:r>
              <a:rPr lang="zh-CN" altLang="en-US" dirty="0" smtClean="0"/>
              <a:t>有</a:t>
            </a:r>
            <a:r>
              <a:rPr lang="zh-CN" altLang="en-US" dirty="0"/>
              <a:t>三</a:t>
            </a:r>
            <a:r>
              <a:rPr lang="zh-CN" altLang="en-US" dirty="0" smtClean="0"/>
              <a:t>种</a:t>
            </a:r>
            <a:r>
              <a:rPr lang="zh-CN" altLang="en-US" dirty="0"/>
              <a:t>名</a:t>
            </a:r>
            <a:r>
              <a:rPr lang="en-US" altLang="zh-CN" dirty="0"/>
              <a:t>/</a:t>
            </a:r>
            <a:r>
              <a:rPr lang="zh-CN" altLang="en-US" dirty="0"/>
              <a:t>值对方</a:t>
            </a:r>
            <a:r>
              <a:rPr lang="zh-CN" altLang="en-US" dirty="0" smtClean="0"/>
              <a:t>式</a:t>
            </a:r>
            <a:endParaRPr lang="en-US" altLang="zh-CN" dirty="0"/>
          </a:p>
          <a:p>
            <a:pPr lvl="1"/>
            <a:r>
              <a:rPr lang="en-US" altLang="zh-CN" dirty="0" smtClean="0"/>
              <a:t>name/content</a:t>
            </a:r>
            <a:endParaRPr lang="en-US" altLang="zh-CN" dirty="0"/>
          </a:p>
          <a:p>
            <a:pPr lvl="1"/>
            <a:r>
              <a:rPr lang="en-US" altLang="zh-CN" dirty="0" smtClean="0"/>
              <a:t>http-</a:t>
            </a:r>
            <a:r>
              <a:rPr lang="en-US" altLang="zh-CN" dirty="0" err="1" smtClean="0"/>
              <a:t>equiv</a:t>
            </a:r>
            <a:r>
              <a:rPr lang="en-US" altLang="zh-CN" dirty="0" smtClean="0"/>
              <a:t>/content</a:t>
            </a:r>
          </a:p>
          <a:p>
            <a:pPr lvl="1"/>
            <a:r>
              <a:rPr lang="en-US" altLang="zh-CN" dirty="0" smtClean="0"/>
              <a:t>charset/content</a:t>
            </a:r>
            <a:endParaRPr lang="en-US" altLang="zh-CN" dirty="0"/>
          </a:p>
        </p:txBody>
      </p:sp>
    </p:spTree>
    <p:extLst>
      <p:ext uri="{BB962C8B-B14F-4D97-AF65-F5344CB8AC3E}">
        <p14:creationId xmlns:p14="http://schemas.microsoft.com/office/powerpoint/2010/main" val="129102145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2482" name="Rectangle 2"/>
          <p:cNvSpPr>
            <a:spLocks noGrp="1" noChangeArrowheads="1"/>
          </p:cNvSpPr>
          <p:nvPr>
            <p:ph type="title"/>
          </p:nvPr>
        </p:nvSpPr>
        <p:spPr/>
        <p:txBody>
          <a:bodyPr/>
          <a:lstStyle/>
          <a:p>
            <a:r>
              <a:rPr lang="en-US" altLang="zh-CN" dirty="0"/>
              <a:t>meta</a:t>
            </a:r>
            <a:r>
              <a:rPr lang="zh-CN" altLang="en-US" dirty="0"/>
              <a:t>元素</a:t>
            </a:r>
          </a:p>
        </p:txBody>
      </p:sp>
      <p:sp>
        <p:nvSpPr>
          <p:cNvPr id="1172483" name="Rectangle 3" descr="Rectangle: Click to edit Master text styles&#10;Second level&#10;Third level&#10;Fourth level&#10;Fifth level"/>
          <p:cNvSpPr>
            <a:spLocks noGrp="1" noChangeArrowheads="1"/>
          </p:cNvSpPr>
          <p:nvPr>
            <p:ph type="body" idx="1"/>
          </p:nvPr>
        </p:nvSpPr>
        <p:spPr/>
        <p:txBody>
          <a:bodyPr/>
          <a:lstStyle/>
          <a:p>
            <a:r>
              <a:rPr lang="en-US" altLang="zh-CN" dirty="0"/>
              <a:t>n</a:t>
            </a:r>
            <a:r>
              <a:rPr lang="en-US" altLang="zh-CN" dirty="0" smtClean="0"/>
              <a:t>ame/content</a:t>
            </a:r>
            <a:r>
              <a:rPr lang="zh-CN" altLang="en-US" dirty="0"/>
              <a:t>名值</a:t>
            </a:r>
            <a:r>
              <a:rPr lang="zh-CN" altLang="en-US" dirty="0" smtClean="0"/>
              <a:t>对</a:t>
            </a:r>
            <a:endParaRPr lang="en-US" altLang="zh-CN" dirty="0"/>
          </a:p>
          <a:p>
            <a:pPr lvl="1"/>
            <a:r>
              <a:rPr lang="zh-CN" altLang="en-US" dirty="0"/>
              <a:t>提供对页面进行描述的元数据</a:t>
            </a:r>
          </a:p>
          <a:p>
            <a:pPr lvl="1"/>
            <a:r>
              <a:rPr lang="en-US" altLang="zh-CN" dirty="0"/>
              <a:t>n</a:t>
            </a:r>
            <a:r>
              <a:rPr lang="en-US" altLang="zh-CN" dirty="0" smtClean="0"/>
              <a:t>ame</a:t>
            </a:r>
            <a:r>
              <a:rPr lang="zh-CN" altLang="en-US" dirty="0"/>
              <a:t>可以使用任何</a:t>
            </a:r>
            <a:r>
              <a:rPr lang="zh-CN" altLang="en-US" dirty="0" smtClean="0"/>
              <a:t>名称</a:t>
            </a:r>
            <a:r>
              <a:rPr lang="zh-CN" altLang="en-US" dirty="0"/>
              <a:t>，</a:t>
            </a:r>
            <a:r>
              <a:rPr lang="zh-CN" altLang="en-US" dirty="0" smtClean="0"/>
              <a:t>常用</a:t>
            </a:r>
            <a:r>
              <a:rPr lang="zh-CN" altLang="en-US" dirty="0"/>
              <a:t>的有</a:t>
            </a:r>
            <a:r>
              <a:rPr lang="en-US" altLang="zh-CN" dirty="0" smtClean="0"/>
              <a:t>author</a:t>
            </a:r>
            <a:r>
              <a:rPr lang="zh-CN" altLang="en-US" dirty="0" smtClean="0"/>
              <a:t>、</a:t>
            </a:r>
            <a:r>
              <a:rPr lang="en-US" altLang="zh-CN" dirty="0" smtClean="0"/>
              <a:t>copyright</a:t>
            </a:r>
            <a:r>
              <a:rPr lang="zh-CN" altLang="en-US" dirty="0" smtClean="0"/>
              <a:t>、</a:t>
            </a:r>
            <a:r>
              <a:rPr lang="en-US" altLang="zh-CN" dirty="0" smtClean="0"/>
              <a:t>description</a:t>
            </a:r>
            <a:r>
              <a:rPr lang="zh-CN" altLang="en-US" dirty="0" smtClean="0"/>
              <a:t>、</a:t>
            </a:r>
            <a:r>
              <a:rPr lang="en-US" altLang="zh-CN" dirty="0" smtClean="0"/>
              <a:t>generator</a:t>
            </a:r>
            <a:r>
              <a:rPr lang="zh-CN" altLang="en-US" dirty="0" smtClean="0"/>
              <a:t>、</a:t>
            </a:r>
            <a:r>
              <a:rPr lang="en-US" altLang="zh-CN" dirty="0" smtClean="0"/>
              <a:t>keywords</a:t>
            </a:r>
            <a:r>
              <a:rPr lang="zh-CN" altLang="en-US" dirty="0" smtClean="0"/>
              <a:t>、</a:t>
            </a:r>
            <a:r>
              <a:rPr lang="en-US" altLang="zh-CN" dirty="0" smtClean="0"/>
              <a:t>summary</a:t>
            </a:r>
            <a:r>
              <a:rPr lang="zh-CN" altLang="en-US" dirty="0"/>
              <a:t>等</a:t>
            </a:r>
          </a:p>
          <a:p>
            <a:pPr lvl="1"/>
            <a:r>
              <a:rPr lang="en-US" altLang="zh-CN" dirty="0"/>
              <a:t>c</a:t>
            </a:r>
            <a:r>
              <a:rPr lang="en-US" altLang="zh-CN" dirty="0" smtClean="0"/>
              <a:t>ontent</a:t>
            </a:r>
            <a:r>
              <a:rPr lang="zh-CN" altLang="en-US" dirty="0"/>
              <a:t>中放置与</a:t>
            </a:r>
            <a:r>
              <a:rPr lang="en-US" altLang="zh-CN" dirty="0"/>
              <a:t>name</a:t>
            </a:r>
            <a:r>
              <a:rPr lang="zh-CN" altLang="en-US" dirty="0"/>
              <a:t>相对应的值</a:t>
            </a:r>
          </a:p>
          <a:p>
            <a:pPr lvl="1"/>
            <a:r>
              <a:rPr lang="en-US" altLang="zh-CN" dirty="0">
                <a:hlinkClick r:id="rId2" action="ppaction://hlinkfile"/>
              </a:rPr>
              <a:t>example</a:t>
            </a:r>
            <a:endParaRPr lang="en-US" altLang="zh-CN" dirty="0"/>
          </a:p>
        </p:txBody>
      </p:sp>
    </p:spTree>
    <p:extLst>
      <p:ext uri="{BB962C8B-B14F-4D97-AF65-F5344CB8AC3E}">
        <p14:creationId xmlns:p14="http://schemas.microsoft.com/office/powerpoint/2010/main" val="231639239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3506" name="Rectangle 2"/>
          <p:cNvSpPr>
            <a:spLocks noGrp="1" noChangeArrowheads="1"/>
          </p:cNvSpPr>
          <p:nvPr>
            <p:ph type="title"/>
          </p:nvPr>
        </p:nvSpPr>
        <p:spPr/>
        <p:txBody>
          <a:bodyPr/>
          <a:lstStyle/>
          <a:p>
            <a:r>
              <a:rPr lang="en-US" altLang="zh-CN" dirty="0"/>
              <a:t>meta</a:t>
            </a:r>
            <a:r>
              <a:rPr lang="zh-CN" altLang="en-US" dirty="0"/>
              <a:t>元素</a:t>
            </a:r>
          </a:p>
        </p:txBody>
      </p:sp>
      <p:sp>
        <p:nvSpPr>
          <p:cNvPr id="1173507" name="Rectangle 3" descr="Rectangle: Click to edit Master text styles&#10;Second level&#10;Third level&#10;Fourth level&#10;Fifth level"/>
          <p:cNvSpPr>
            <a:spLocks noGrp="1" noChangeArrowheads="1"/>
          </p:cNvSpPr>
          <p:nvPr>
            <p:ph type="body" idx="1"/>
          </p:nvPr>
        </p:nvSpPr>
        <p:spPr/>
        <p:txBody>
          <a:bodyPr/>
          <a:lstStyle/>
          <a:p>
            <a:r>
              <a:rPr lang="en-US" altLang="zh-CN" dirty="0"/>
              <a:t>h</a:t>
            </a:r>
            <a:r>
              <a:rPr lang="en-US" altLang="zh-CN" dirty="0" smtClean="0"/>
              <a:t>ttp-</a:t>
            </a:r>
            <a:r>
              <a:rPr lang="en-US" altLang="zh-CN" dirty="0" err="1" smtClean="0"/>
              <a:t>equiv</a:t>
            </a:r>
            <a:r>
              <a:rPr lang="en-US" altLang="zh-CN" dirty="0" smtClean="0"/>
              <a:t>/content</a:t>
            </a:r>
            <a:r>
              <a:rPr lang="zh-CN" altLang="en-US" dirty="0"/>
              <a:t>名值对</a:t>
            </a:r>
          </a:p>
          <a:p>
            <a:pPr lvl="1"/>
            <a:r>
              <a:rPr lang="zh-CN" altLang="en-US" dirty="0"/>
              <a:t>用于补充</a:t>
            </a:r>
            <a:r>
              <a:rPr lang="en-US" altLang="zh-CN" dirty="0"/>
              <a:t>HTTP</a:t>
            </a:r>
            <a:r>
              <a:rPr lang="zh-CN" altLang="en-US" dirty="0"/>
              <a:t>头中包含的关于文档的</a:t>
            </a:r>
            <a:r>
              <a:rPr lang="zh-CN" altLang="en-US" dirty="0" smtClean="0"/>
              <a:t>信息</a:t>
            </a:r>
            <a:r>
              <a:rPr lang="zh-CN" altLang="en-US" dirty="0"/>
              <a:t>，</a:t>
            </a:r>
            <a:r>
              <a:rPr lang="zh-CN" altLang="en-US" dirty="0" smtClean="0"/>
              <a:t>称为</a:t>
            </a:r>
            <a:r>
              <a:rPr lang="zh-CN" altLang="en-US" dirty="0"/>
              <a:t>客户端</a:t>
            </a:r>
            <a:r>
              <a:rPr lang="zh-CN" altLang="en-US" dirty="0" smtClean="0"/>
              <a:t>控制</a:t>
            </a:r>
            <a:r>
              <a:rPr lang="en-US" altLang="zh-CN" dirty="0" smtClean="0"/>
              <a:t>/</a:t>
            </a:r>
            <a:r>
              <a:rPr lang="zh-CN" altLang="en-US" dirty="0" smtClean="0"/>
              <a:t>拉（</a:t>
            </a:r>
            <a:r>
              <a:rPr lang="en-US" altLang="zh-CN" dirty="0" smtClean="0"/>
              <a:t>client pull</a:t>
            </a:r>
            <a:r>
              <a:rPr lang="zh-CN" altLang="en-US" dirty="0"/>
              <a:t>）</a:t>
            </a:r>
            <a:endParaRPr lang="en-US" altLang="zh-CN" dirty="0" smtClean="0"/>
          </a:p>
          <a:p>
            <a:pPr lvl="1"/>
            <a:r>
              <a:rPr lang="en-US" altLang="zh-CN" dirty="0" smtClean="0"/>
              <a:t>http-</a:t>
            </a:r>
            <a:r>
              <a:rPr lang="en-US" altLang="zh-CN" dirty="0" err="1" smtClean="0"/>
              <a:t>equiv</a:t>
            </a:r>
            <a:r>
              <a:rPr lang="zh-CN" altLang="en-US" dirty="0" smtClean="0"/>
              <a:t>取值指定为</a:t>
            </a:r>
            <a:r>
              <a:rPr lang="en-US" altLang="zh-CN" dirty="0" smtClean="0"/>
              <a:t>content-type</a:t>
            </a:r>
            <a:r>
              <a:rPr lang="zh-CN" altLang="en-US" dirty="0" smtClean="0"/>
              <a:t>、</a:t>
            </a:r>
            <a:r>
              <a:rPr lang="en-US" altLang="zh-CN" dirty="0" smtClean="0"/>
              <a:t>default-style</a:t>
            </a:r>
            <a:r>
              <a:rPr lang="zh-CN" altLang="en-US" dirty="0" smtClean="0"/>
              <a:t>和</a:t>
            </a:r>
            <a:r>
              <a:rPr lang="en-US" altLang="zh-CN" dirty="0" smtClean="0"/>
              <a:t>refresh</a:t>
            </a:r>
            <a:r>
              <a:rPr lang="zh-CN" altLang="en-US" dirty="0" smtClean="0"/>
              <a:t>之一，最常见的是</a:t>
            </a:r>
            <a:r>
              <a:rPr lang="en-US" altLang="zh-CN" dirty="0" smtClean="0"/>
              <a:t>refresh</a:t>
            </a:r>
            <a:endParaRPr lang="en-US" altLang="zh-CN" dirty="0"/>
          </a:p>
          <a:p>
            <a:pPr lvl="1"/>
            <a:r>
              <a:rPr lang="en-US" altLang="zh-CN" dirty="0"/>
              <a:t>http-</a:t>
            </a:r>
            <a:r>
              <a:rPr lang="en-US" altLang="zh-CN" dirty="0" err="1"/>
              <a:t>equiv</a:t>
            </a:r>
            <a:r>
              <a:rPr lang="en-US" altLang="zh-CN" dirty="0"/>
              <a:t> = "refresh"</a:t>
            </a:r>
          </a:p>
          <a:p>
            <a:pPr lvl="2"/>
            <a:r>
              <a:rPr lang="zh-CN" altLang="en-US" dirty="0"/>
              <a:t>用于自动刷新页面</a:t>
            </a:r>
          </a:p>
          <a:p>
            <a:pPr lvl="2"/>
            <a:r>
              <a:rPr lang="en-US" altLang="zh-CN" dirty="0"/>
              <a:t>content</a:t>
            </a:r>
            <a:r>
              <a:rPr lang="zh-CN" altLang="en-US" dirty="0"/>
              <a:t>值为刷新间隔秒</a:t>
            </a:r>
            <a:r>
              <a:rPr lang="zh-CN" altLang="en-US" dirty="0" smtClean="0"/>
              <a:t>数</a:t>
            </a:r>
            <a:r>
              <a:rPr lang="zh-CN" altLang="en-US" dirty="0"/>
              <a:t>，</a:t>
            </a:r>
            <a:r>
              <a:rPr lang="zh-CN" altLang="en-US" dirty="0" smtClean="0"/>
              <a:t>可</a:t>
            </a:r>
            <a:r>
              <a:rPr lang="zh-CN" altLang="en-US" dirty="0"/>
              <a:t>另带</a:t>
            </a:r>
            <a:r>
              <a:rPr lang="en-US" altLang="zh-CN" dirty="0"/>
              <a:t>URL</a:t>
            </a:r>
            <a:r>
              <a:rPr lang="zh-CN" altLang="en-US" dirty="0"/>
              <a:t>值为刷新后指向的页面</a:t>
            </a:r>
            <a:r>
              <a:rPr lang="en-US" altLang="zh-CN" dirty="0"/>
              <a:t>URL</a:t>
            </a:r>
          </a:p>
          <a:p>
            <a:pPr lvl="2"/>
            <a:r>
              <a:rPr lang="en-US" altLang="zh-CN" dirty="0">
                <a:hlinkClick r:id="rId2" action="ppaction://hlinkfile"/>
              </a:rPr>
              <a:t>example</a:t>
            </a:r>
            <a:endParaRPr lang="en-US" altLang="zh-CN" dirty="0"/>
          </a:p>
        </p:txBody>
      </p:sp>
    </p:spTree>
    <p:extLst>
      <p:ext uri="{BB962C8B-B14F-4D97-AF65-F5344CB8AC3E}">
        <p14:creationId xmlns:p14="http://schemas.microsoft.com/office/powerpoint/2010/main" val="384776562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4530" name="Rectangle 2"/>
          <p:cNvSpPr>
            <a:spLocks noGrp="1" noChangeArrowheads="1"/>
          </p:cNvSpPr>
          <p:nvPr>
            <p:ph type="title"/>
          </p:nvPr>
        </p:nvSpPr>
        <p:spPr/>
        <p:txBody>
          <a:bodyPr/>
          <a:lstStyle/>
          <a:p>
            <a:r>
              <a:rPr lang="en-US" altLang="zh-CN" dirty="0"/>
              <a:t>meta</a:t>
            </a:r>
            <a:r>
              <a:rPr lang="zh-CN" altLang="en-US" dirty="0"/>
              <a:t>元素</a:t>
            </a:r>
          </a:p>
        </p:txBody>
      </p:sp>
      <p:sp>
        <p:nvSpPr>
          <p:cNvPr id="1174531" name="Rectangle 3" descr="Rectangle: Click to edit Master text styles&#10;Second level&#10;Third level&#10;Fourth level&#10;Fifth level"/>
          <p:cNvSpPr>
            <a:spLocks noGrp="1" noChangeArrowheads="1"/>
          </p:cNvSpPr>
          <p:nvPr>
            <p:ph type="body" idx="1"/>
          </p:nvPr>
        </p:nvSpPr>
        <p:spPr/>
        <p:txBody>
          <a:bodyPr/>
          <a:lstStyle/>
          <a:p>
            <a:r>
              <a:rPr lang="en-US" altLang="zh-CN" dirty="0"/>
              <a:t>h</a:t>
            </a:r>
            <a:r>
              <a:rPr lang="en-US" altLang="zh-CN" dirty="0" smtClean="0"/>
              <a:t>ttp-</a:t>
            </a:r>
            <a:r>
              <a:rPr lang="en-US" altLang="zh-CN" dirty="0" err="1" smtClean="0"/>
              <a:t>equiv</a:t>
            </a:r>
            <a:r>
              <a:rPr lang="en-US" altLang="zh-CN" dirty="0" smtClean="0"/>
              <a:t>/content</a:t>
            </a:r>
            <a:r>
              <a:rPr lang="zh-CN" altLang="en-US" dirty="0"/>
              <a:t>名值</a:t>
            </a:r>
            <a:r>
              <a:rPr lang="zh-CN" altLang="en-US" dirty="0" smtClean="0"/>
              <a:t>对</a:t>
            </a:r>
            <a:endParaRPr lang="en-US" altLang="zh-CN" dirty="0" smtClean="0"/>
          </a:p>
          <a:p>
            <a:pPr lvl="1"/>
            <a:r>
              <a:rPr lang="zh-CN" altLang="en-US" dirty="0" smtClean="0"/>
              <a:t>以前还有</a:t>
            </a:r>
            <a:r>
              <a:rPr lang="en-US" altLang="zh-CN" dirty="0" smtClean="0"/>
              <a:t>expires</a:t>
            </a:r>
            <a:r>
              <a:rPr lang="zh-CN" altLang="en-US" dirty="0" smtClean="0"/>
              <a:t>、</a:t>
            </a:r>
            <a:r>
              <a:rPr lang="en-US" altLang="zh-CN" dirty="0" smtClean="0"/>
              <a:t>PICS-Labe</a:t>
            </a:r>
            <a:r>
              <a:rPr lang="zh-CN" altLang="en-US" dirty="0" smtClean="0"/>
              <a:t>、</a:t>
            </a:r>
            <a:r>
              <a:rPr lang="en-US" altLang="zh-CN" dirty="0"/>
              <a:t>reply </a:t>
            </a:r>
            <a:r>
              <a:rPr lang="en-US" altLang="zh-CN" dirty="0" smtClean="0"/>
              <a:t>to</a:t>
            </a:r>
            <a:r>
              <a:rPr lang="zh-CN" altLang="en-US" dirty="0" smtClean="0"/>
              <a:t>等用法，在新规范中未出现</a:t>
            </a:r>
            <a:endParaRPr lang="zh-CN" altLang="en-US" dirty="0"/>
          </a:p>
          <a:p>
            <a:pPr lvl="1"/>
            <a:r>
              <a:rPr lang="en-US" altLang="zh-CN" dirty="0"/>
              <a:t>http-</a:t>
            </a:r>
            <a:r>
              <a:rPr lang="en-US" altLang="zh-CN" dirty="0" err="1"/>
              <a:t>equiv</a:t>
            </a:r>
            <a:r>
              <a:rPr lang="en-US" altLang="zh-CN" dirty="0"/>
              <a:t> = " expires "	</a:t>
            </a:r>
          </a:p>
          <a:p>
            <a:pPr lvl="2"/>
            <a:r>
              <a:rPr lang="zh-CN" altLang="en-US" dirty="0"/>
              <a:t>用于给出缓存页面过期时间</a:t>
            </a:r>
          </a:p>
          <a:p>
            <a:pPr lvl="2"/>
            <a:r>
              <a:rPr lang="en-US" altLang="zh-CN" dirty="0"/>
              <a:t>content</a:t>
            </a:r>
            <a:r>
              <a:rPr lang="zh-CN" altLang="en-US" dirty="0"/>
              <a:t>值为过期的时间</a:t>
            </a:r>
          </a:p>
          <a:p>
            <a:pPr lvl="1"/>
            <a:r>
              <a:rPr lang="en-US" altLang="zh-CN" dirty="0"/>
              <a:t>http-</a:t>
            </a:r>
            <a:r>
              <a:rPr lang="en-US" altLang="zh-CN" dirty="0" err="1"/>
              <a:t>equiv</a:t>
            </a:r>
            <a:r>
              <a:rPr lang="en-US" altLang="zh-CN" dirty="0"/>
              <a:t> = " PICS-Label "</a:t>
            </a:r>
          </a:p>
          <a:p>
            <a:pPr lvl="2"/>
            <a:r>
              <a:rPr lang="zh-CN" altLang="en-US" dirty="0"/>
              <a:t>用于表示一个站点的</a:t>
            </a:r>
            <a:r>
              <a:rPr lang="en-US" altLang="zh-CN" dirty="0"/>
              <a:t>PICS</a:t>
            </a:r>
            <a:r>
              <a:rPr lang="zh-CN" altLang="en-US" dirty="0"/>
              <a:t>等级</a:t>
            </a:r>
          </a:p>
          <a:p>
            <a:pPr lvl="2"/>
            <a:r>
              <a:rPr lang="en-US" altLang="zh-CN" dirty="0"/>
              <a:t>content</a:t>
            </a:r>
            <a:r>
              <a:rPr lang="zh-CN" altLang="en-US" dirty="0"/>
              <a:t>值为按</a:t>
            </a:r>
            <a:r>
              <a:rPr lang="en-US" altLang="zh-CN" dirty="0" err="1"/>
              <a:t>RASCi</a:t>
            </a:r>
            <a:r>
              <a:rPr lang="zh-CN" altLang="en-US" dirty="0"/>
              <a:t>语法写出的</a:t>
            </a:r>
            <a:r>
              <a:rPr lang="en-US" altLang="zh-CN" dirty="0"/>
              <a:t>PICS</a:t>
            </a:r>
            <a:r>
              <a:rPr lang="zh-CN" altLang="en-US" dirty="0"/>
              <a:t>标签</a:t>
            </a:r>
          </a:p>
        </p:txBody>
      </p:sp>
    </p:spTree>
    <p:extLst>
      <p:ext uri="{BB962C8B-B14F-4D97-AF65-F5344CB8AC3E}">
        <p14:creationId xmlns:p14="http://schemas.microsoft.com/office/powerpoint/2010/main" val="189198572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6578" name="Rectangle 2"/>
          <p:cNvSpPr>
            <a:spLocks noGrp="1" noChangeArrowheads="1"/>
          </p:cNvSpPr>
          <p:nvPr>
            <p:ph type="title"/>
          </p:nvPr>
        </p:nvSpPr>
        <p:spPr/>
        <p:txBody>
          <a:bodyPr/>
          <a:lstStyle/>
          <a:p>
            <a:r>
              <a:rPr lang="en-US" altLang="zh-CN" dirty="0"/>
              <a:t>meta</a:t>
            </a:r>
            <a:r>
              <a:rPr lang="zh-CN" altLang="en-US" dirty="0"/>
              <a:t>元素</a:t>
            </a:r>
          </a:p>
        </p:txBody>
      </p:sp>
      <p:sp>
        <p:nvSpPr>
          <p:cNvPr id="1176579" name="Rectangle 3" descr="Rectangle: Click to edit Master text styles&#10;Second level&#10;Third level&#10;Fourth level&#10;Fifth level"/>
          <p:cNvSpPr>
            <a:spLocks noGrp="1" noChangeArrowheads="1"/>
          </p:cNvSpPr>
          <p:nvPr>
            <p:ph type="body" idx="1"/>
          </p:nvPr>
        </p:nvSpPr>
        <p:spPr/>
        <p:txBody>
          <a:bodyPr/>
          <a:lstStyle/>
          <a:p>
            <a:r>
              <a:rPr lang="en-US" altLang="zh-CN" dirty="0"/>
              <a:t>h</a:t>
            </a:r>
            <a:r>
              <a:rPr lang="en-US" altLang="zh-CN" dirty="0" smtClean="0"/>
              <a:t>ttp-</a:t>
            </a:r>
            <a:r>
              <a:rPr lang="en-US" altLang="zh-CN" dirty="0" err="1" smtClean="0"/>
              <a:t>equiv</a:t>
            </a:r>
            <a:r>
              <a:rPr lang="en-US" altLang="zh-CN" dirty="0" smtClean="0"/>
              <a:t>/content</a:t>
            </a:r>
            <a:r>
              <a:rPr lang="zh-CN" altLang="en-US" dirty="0"/>
              <a:t>名值对</a:t>
            </a:r>
          </a:p>
          <a:p>
            <a:pPr lvl="1"/>
            <a:r>
              <a:rPr lang="en-US" altLang="zh-CN" dirty="0"/>
              <a:t>http-</a:t>
            </a:r>
            <a:r>
              <a:rPr lang="en-US" altLang="zh-CN" dirty="0" err="1"/>
              <a:t>equiv</a:t>
            </a:r>
            <a:r>
              <a:rPr lang="en-US" altLang="zh-CN" dirty="0"/>
              <a:t> = "reply to"</a:t>
            </a:r>
          </a:p>
          <a:p>
            <a:pPr lvl="2"/>
            <a:r>
              <a:rPr lang="zh-CN" altLang="en-US" dirty="0"/>
              <a:t>用于提供供用户回复用的电子邮件地址</a:t>
            </a:r>
          </a:p>
          <a:p>
            <a:pPr lvl="2"/>
            <a:r>
              <a:rPr lang="en-US" altLang="zh-CN" dirty="0"/>
              <a:t>content</a:t>
            </a:r>
            <a:r>
              <a:rPr lang="zh-CN" altLang="en-US" dirty="0"/>
              <a:t>值为电子邮件</a:t>
            </a:r>
            <a:r>
              <a:rPr lang="zh-CN" altLang="en-US" dirty="0" smtClean="0"/>
              <a:t>地址</a:t>
            </a:r>
            <a:r>
              <a:rPr lang="en-US" altLang="zh-CN" dirty="0" smtClean="0"/>
              <a:t>,</a:t>
            </a:r>
            <a:r>
              <a:rPr lang="zh-CN" altLang="en-US" dirty="0" smtClean="0"/>
              <a:t>如</a:t>
            </a:r>
            <a:r>
              <a:rPr lang="zh-CN" altLang="en-US" dirty="0"/>
              <a:t/>
            </a:r>
            <a:br>
              <a:rPr lang="zh-CN" altLang="en-US" dirty="0"/>
            </a:br>
            <a:r>
              <a:rPr lang="en-US" altLang="zh-CN" dirty="0"/>
              <a:t>content = "zhudl@fudan.edu.cn"</a:t>
            </a:r>
          </a:p>
        </p:txBody>
      </p:sp>
    </p:spTree>
    <p:extLst>
      <p:ext uri="{BB962C8B-B14F-4D97-AF65-F5344CB8AC3E}">
        <p14:creationId xmlns:p14="http://schemas.microsoft.com/office/powerpoint/2010/main" val="991601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什么是</a:t>
            </a:r>
            <a:r>
              <a:rPr lang="en-US" altLang="zh-CN" dirty="0" smtClean="0"/>
              <a:t>HTML5</a:t>
            </a:r>
            <a:endParaRPr lang="zh-CN" altLang="en-US" dirty="0"/>
          </a:p>
        </p:txBody>
      </p:sp>
      <p:sp>
        <p:nvSpPr>
          <p:cNvPr id="3" name="内容占位符 2"/>
          <p:cNvSpPr>
            <a:spLocks noGrp="1"/>
          </p:cNvSpPr>
          <p:nvPr>
            <p:ph sz="half" idx="1"/>
          </p:nvPr>
        </p:nvSpPr>
        <p:spPr/>
        <p:txBody>
          <a:bodyPr/>
          <a:lstStyle/>
          <a:p>
            <a:r>
              <a:rPr lang="zh-CN" altLang="en-US" dirty="0" smtClean="0"/>
              <a:t>新的标准，下一代</a:t>
            </a:r>
            <a:r>
              <a:rPr lang="en-US" altLang="zh-CN" dirty="0" smtClean="0"/>
              <a:t>Web</a:t>
            </a:r>
            <a:r>
              <a:rPr lang="zh-CN" altLang="en-US" dirty="0" smtClean="0"/>
              <a:t>新技术标准总称</a:t>
            </a:r>
            <a:endParaRPr lang="en-US" altLang="zh-CN" dirty="0" smtClean="0"/>
          </a:p>
          <a:p>
            <a:pPr lvl="1"/>
            <a:r>
              <a:rPr lang="zh-CN" altLang="en-US" dirty="0"/>
              <a:t>明确了</a:t>
            </a:r>
            <a:r>
              <a:rPr lang="en-US" altLang="zh-CN" dirty="0"/>
              <a:t>Web</a:t>
            </a:r>
            <a:r>
              <a:rPr lang="zh-CN" altLang="en-US" dirty="0"/>
              <a:t>应用三大支柱</a:t>
            </a:r>
            <a:r>
              <a:rPr lang="en-US" altLang="zh-CN" dirty="0"/>
              <a:t>HTML</a:t>
            </a:r>
            <a:r>
              <a:rPr lang="zh-CN" altLang="en-US" dirty="0"/>
              <a:t>、</a:t>
            </a:r>
            <a:r>
              <a:rPr lang="en-US" altLang="zh-CN" dirty="0"/>
              <a:t>CSS</a:t>
            </a:r>
            <a:r>
              <a:rPr lang="zh-CN" altLang="en-US" dirty="0"/>
              <a:t>和</a:t>
            </a:r>
            <a:r>
              <a:rPr lang="en-US" altLang="zh-CN" dirty="0"/>
              <a:t>JavaScript</a:t>
            </a:r>
            <a:r>
              <a:rPr lang="zh-CN" altLang="en-US" dirty="0"/>
              <a:t>之间关系</a:t>
            </a:r>
            <a:endParaRPr lang="en-US" altLang="zh-CN" dirty="0"/>
          </a:p>
          <a:p>
            <a:pPr lvl="1"/>
            <a:endParaRPr lang="en-US" altLang="zh-CN" dirty="0" smtClean="0"/>
          </a:p>
        </p:txBody>
      </p:sp>
      <p:pic>
        <p:nvPicPr>
          <p:cNvPr id="5" name="内容占位符 4"/>
          <p:cNvPicPr>
            <a:picLocks noGrp="1" noChangeAspect="1"/>
          </p:cNvPicPr>
          <p:nvPr>
            <p:ph sz="half" idx="2"/>
          </p:nvPr>
        </p:nvPicPr>
        <p:blipFill>
          <a:blip r:embed="rId3"/>
          <a:stretch>
            <a:fillRect/>
          </a:stretch>
        </p:blipFill>
        <p:spPr>
          <a:xfrm>
            <a:off x="6626225" y="1905000"/>
            <a:ext cx="4629150" cy="4114800"/>
          </a:xfrm>
          <a:prstGeom prst="rect">
            <a:avLst/>
          </a:prstGeom>
        </p:spPr>
      </p:pic>
    </p:spTree>
    <p:extLst>
      <p:ext uri="{BB962C8B-B14F-4D97-AF65-F5344CB8AC3E}">
        <p14:creationId xmlns:p14="http://schemas.microsoft.com/office/powerpoint/2010/main" val="111307837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meta</a:t>
            </a:r>
            <a:r>
              <a:rPr lang="zh-CN" altLang="en-US" dirty="0"/>
              <a:t>元素</a:t>
            </a:r>
          </a:p>
        </p:txBody>
      </p:sp>
      <p:sp>
        <p:nvSpPr>
          <p:cNvPr id="3" name="内容占位符 2"/>
          <p:cNvSpPr>
            <a:spLocks noGrp="1"/>
          </p:cNvSpPr>
          <p:nvPr>
            <p:ph idx="1"/>
          </p:nvPr>
        </p:nvSpPr>
        <p:spPr/>
        <p:txBody>
          <a:bodyPr/>
          <a:lstStyle/>
          <a:p>
            <a:r>
              <a:rPr lang="en-US" altLang="zh-CN" dirty="0" smtClean="0"/>
              <a:t>charset/content</a:t>
            </a:r>
            <a:r>
              <a:rPr lang="zh-CN" altLang="en-US" dirty="0" smtClean="0"/>
              <a:t>名值对</a:t>
            </a:r>
            <a:endParaRPr lang="en-US" altLang="zh-CN" dirty="0"/>
          </a:p>
          <a:p>
            <a:pPr lvl="1"/>
            <a:r>
              <a:rPr lang="zh-CN" altLang="en-US" dirty="0" smtClean="0"/>
              <a:t>用于为页面指定字符编码</a:t>
            </a:r>
            <a:endParaRPr lang="en-US" altLang="zh-CN" dirty="0" smtClean="0"/>
          </a:p>
          <a:p>
            <a:pPr lvl="1"/>
            <a:r>
              <a:rPr lang="zh-CN" altLang="en-US" dirty="0" smtClean="0"/>
              <a:t>只能出现一次，一般出现在第一个子元素</a:t>
            </a:r>
            <a:endParaRPr lang="en-US" altLang="zh-CN" dirty="0" smtClean="0"/>
          </a:p>
          <a:p>
            <a:pPr lvl="1"/>
            <a:r>
              <a:rPr lang="en-US" altLang="zh-CN" dirty="0" smtClean="0"/>
              <a:t>&lt;meta charset=“utf-8”&gt;</a:t>
            </a:r>
            <a:endParaRPr lang="zh-CN" altLang="en-US" dirty="0"/>
          </a:p>
        </p:txBody>
      </p:sp>
    </p:spTree>
    <p:extLst>
      <p:ext uri="{BB962C8B-B14F-4D97-AF65-F5344CB8AC3E}">
        <p14:creationId xmlns:p14="http://schemas.microsoft.com/office/powerpoint/2010/main" val="202151331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指定页面语言</a:t>
            </a:r>
            <a:endParaRPr lang="zh-CN" altLang="en-US" dirty="0"/>
          </a:p>
        </p:txBody>
      </p:sp>
      <p:sp>
        <p:nvSpPr>
          <p:cNvPr id="3" name="内容占位符 2"/>
          <p:cNvSpPr>
            <a:spLocks noGrp="1"/>
          </p:cNvSpPr>
          <p:nvPr>
            <p:ph idx="1"/>
          </p:nvPr>
        </p:nvSpPr>
        <p:spPr/>
        <p:txBody>
          <a:bodyPr/>
          <a:lstStyle/>
          <a:p>
            <a:r>
              <a:rPr lang="zh-CN" altLang="en-US" dirty="0" smtClean="0"/>
              <a:t>可以通过</a:t>
            </a:r>
            <a:r>
              <a:rPr lang="en-US" altLang="zh-CN" dirty="0" smtClean="0"/>
              <a:t>html</a:t>
            </a:r>
            <a:r>
              <a:rPr lang="zh-CN" altLang="en-US" dirty="0" smtClean="0"/>
              <a:t>元素的</a:t>
            </a:r>
            <a:r>
              <a:rPr lang="en-US" altLang="zh-CN" dirty="0" err="1" smtClean="0"/>
              <a:t>lang</a:t>
            </a:r>
            <a:r>
              <a:rPr lang="zh-CN" altLang="en-US" dirty="0" smtClean="0"/>
              <a:t>特性指定自然语言</a:t>
            </a:r>
            <a:endParaRPr lang="en-US" altLang="zh-CN" dirty="0" smtClean="0"/>
          </a:p>
          <a:p>
            <a:pPr lvl="1"/>
            <a:r>
              <a:rPr lang="en-US" altLang="zh-CN" dirty="0" smtClean="0"/>
              <a:t>&lt;html </a:t>
            </a:r>
            <a:r>
              <a:rPr lang="en-US" altLang="zh-CN" dirty="0" err="1" smtClean="0"/>
              <a:t>lang</a:t>
            </a:r>
            <a:r>
              <a:rPr lang="en-US" altLang="zh-CN" dirty="0" smtClean="0"/>
              <a:t>=“en”&gt;</a:t>
            </a:r>
          </a:p>
          <a:p>
            <a:r>
              <a:rPr lang="en-US" altLang="zh-CN" dirty="0" err="1" smtClean="0"/>
              <a:t>lang</a:t>
            </a:r>
            <a:r>
              <a:rPr lang="zh-CN" altLang="en-US" dirty="0"/>
              <a:t>特</a:t>
            </a:r>
            <a:r>
              <a:rPr lang="zh-CN" altLang="en-US" dirty="0" smtClean="0"/>
              <a:t>性是通用特性，可以为文本中不同内容块指定不同的自然语言</a:t>
            </a:r>
            <a:endParaRPr lang="zh-CN" altLang="en-US" dirty="0"/>
          </a:p>
        </p:txBody>
      </p:sp>
    </p:spTree>
    <p:extLst>
      <p:ext uri="{BB962C8B-B14F-4D97-AF65-F5344CB8AC3E}">
        <p14:creationId xmlns:p14="http://schemas.microsoft.com/office/powerpoint/2010/main" val="393723586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X</a:t>
            </a:r>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a:t>表单</a:t>
            </a:r>
            <a:endParaRPr lang="en-US" altLang="zh-CN" dirty="0"/>
          </a:p>
        </p:txBody>
      </p:sp>
    </p:spTree>
    <p:extLst>
      <p:ext uri="{BB962C8B-B14F-4D97-AF65-F5344CB8AC3E}">
        <p14:creationId xmlns:p14="http://schemas.microsoft.com/office/powerpoint/2010/main" val="160049357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3810" name="Rectangle 2"/>
          <p:cNvSpPr>
            <a:spLocks noGrp="1" noChangeArrowheads="1"/>
          </p:cNvSpPr>
          <p:nvPr>
            <p:ph type="title"/>
          </p:nvPr>
        </p:nvSpPr>
        <p:spPr/>
        <p:txBody>
          <a:bodyPr/>
          <a:lstStyle/>
          <a:p>
            <a:r>
              <a:rPr lang="zh-CN" altLang="en-US" dirty="0"/>
              <a:t>表</a:t>
            </a:r>
            <a:r>
              <a:rPr lang="zh-CN" altLang="en-US" dirty="0" smtClean="0"/>
              <a:t>单概览</a:t>
            </a:r>
            <a:endParaRPr lang="zh-CN" altLang="en-US" dirty="0"/>
          </a:p>
        </p:txBody>
      </p:sp>
      <p:sp>
        <p:nvSpPr>
          <p:cNvPr id="1143811" name="Rectangle 3" descr="Rectangle: Click to edit Master text styles&#10;Second level&#10;Third level&#10;Fourth level&#10;Fifth level"/>
          <p:cNvSpPr>
            <a:spLocks noGrp="1" noChangeArrowheads="1"/>
          </p:cNvSpPr>
          <p:nvPr>
            <p:ph idx="1"/>
          </p:nvPr>
        </p:nvSpPr>
        <p:spPr/>
        <p:txBody>
          <a:bodyPr/>
          <a:lstStyle/>
          <a:p>
            <a:r>
              <a:rPr lang="zh-CN" altLang="en-US" dirty="0" smtClean="0"/>
              <a:t>表</a:t>
            </a:r>
            <a:r>
              <a:rPr lang="zh-CN" altLang="en-US" dirty="0"/>
              <a:t>单元素</a:t>
            </a:r>
          </a:p>
          <a:p>
            <a:r>
              <a:rPr lang="zh-CN" altLang="en-US" dirty="0" smtClean="0"/>
              <a:t>控件元素</a:t>
            </a:r>
            <a:endParaRPr lang="zh-CN" altLang="en-US" dirty="0"/>
          </a:p>
          <a:p>
            <a:pPr lvl="1"/>
            <a:r>
              <a:rPr lang="zh-CN" altLang="en-US" dirty="0"/>
              <a:t>文本类</a:t>
            </a:r>
          </a:p>
          <a:p>
            <a:pPr lvl="2"/>
            <a:r>
              <a:rPr lang="zh-CN" altLang="en-US" dirty="0" smtClean="0"/>
              <a:t>文本框：普通、密码、隐藏、区域</a:t>
            </a:r>
            <a:endParaRPr lang="en-US" altLang="zh-CN" dirty="0" smtClean="0"/>
          </a:p>
          <a:p>
            <a:pPr lvl="2"/>
            <a:r>
              <a:rPr lang="zh-CN" altLang="en-US" dirty="0" smtClean="0"/>
              <a:t>特殊类：语义、数值、时间、颜色</a:t>
            </a:r>
            <a:endParaRPr lang="en-US" altLang="zh-CN" dirty="0" smtClean="0"/>
          </a:p>
          <a:p>
            <a:pPr lvl="1"/>
            <a:r>
              <a:rPr lang="zh-CN" altLang="en-US" dirty="0"/>
              <a:t>选择</a:t>
            </a:r>
            <a:r>
              <a:rPr lang="zh-CN" altLang="en-US" dirty="0" smtClean="0"/>
              <a:t>类：单选、复选、列表</a:t>
            </a:r>
            <a:endParaRPr lang="zh-CN" altLang="en-US" dirty="0"/>
          </a:p>
          <a:p>
            <a:pPr lvl="1"/>
            <a:r>
              <a:rPr lang="zh-CN" altLang="en-US" dirty="0" smtClean="0"/>
              <a:t>按钮类：普通、提交、重置</a:t>
            </a:r>
            <a:endParaRPr lang="zh-CN" altLang="en-US" dirty="0"/>
          </a:p>
          <a:p>
            <a:pPr lvl="1"/>
            <a:r>
              <a:rPr lang="zh-CN" altLang="en-US" dirty="0"/>
              <a:t>控件组合类</a:t>
            </a:r>
          </a:p>
          <a:p>
            <a:pPr lvl="1"/>
            <a:r>
              <a:rPr lang="zh-CN" altLang="en-US" dirty="0" smtClean="0"/>
              <a:t>文件</a:t>
            </a:r>
            <a:r>
              <a:rPr lang="zh-CN" altLang="en-US" dirty="0"/>
              <a:t>上载</a:t>
            </a:r>
            <a:r>
              <a:rPr lang="zh-CN" altLang="en-US" dirty="0" smtClean="0"/>
              <a:t>类</a:t>
            </a:r>
            <a:endParaRPr lang="en-US" altLang="zh-CN" dirty="0" smtClean="0"/>
          </a:p>
          <a:p>
            <a:pPr lvl="1"/>
            <a:r>
              <a:rPr lang="zh-CN" altLang="en-US" dirty="0" smtClean="0"/>
              <a:t>进度类</a:t>
            </a:r>
            <a:endParaRPr lang="zh-CN" altLang="en-US" dirty="0"/>
          </a:p>
        </p:txBody>
      </p:sp>
    </p:spTree>
    <p:extLst>
      <p:ext uri="{BB962C8B-B14F-4D97-AF65-F5344CB8AC3E}">
        <p14:creationId xmlns:p14="http://schemas.microsoft.com/office/powerpoint/2010/main" val="409745146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表单工作机制</a:t>
            </a:r>
            <a:endParaRPr lang="zh-CN" altLang="en-US" dirty="0"/>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487047" y="1905000"/>
            <a:ext cx="5522707" cy="4114800"/>
          </a:xfrm>
        </p:spPr>
      </p:pic>
    </p:spTree>
    <p:extLst>
      <p:ext uri="{BB962C8B-B14F-4D97-AF65-F5344CB8AC3E}">
        <p14:creationId xmlns:p14="http://schemas.microsoft.com/office/powerpoint/2010/main" val="245723009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8034" name="Rectangle 2"/>
          <p:cNvSpPr>
            <a:spLocks noGrp="1" noChangeArrowheads="1"/>
          </p:cNvSpPr>
          <p:nvPr>
            <p:ph type="title"/>
          </p:nvPr>
        </p:nvSpPr>
        <p:spPr/>
        <p:txBody>
          <a:bodyPr/>
          <a:lstStyle/>
          <a:p>
            <a:r>
              <a:rPr lang="zh-CN" altLang="en-US"/>
              <a:t>表单元素</a:t>
            </a:r>
          </a:p>
        </p:txBody>
      </p:sp>
      <p:sp>
        <p:nvSpPr>
          <p:cNvPr id="1068035" name="Rectangle 3"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zh-CN" altLang="en-US" dirty="0"/>
              <a:t>向服务器发送用户输入数据的基本单位</a:t>
            </a:r>
          </a:p>
          <a:p>
            <a:pPr>
              <a:lnSpc>
                <a:spcPct val="90000"/>
              </a:lnSpc>
            </a:pPr>
            <a:endParaRPr lang="en-US" altLang="zh-CN" dirty="0" smtClean="0"/>
          </a:p>
          <a:p>
            <a:pPr>
              <a:lnSpc>
                <a:spcPct val="90000"/>
              </a:lnSpc>
            </a:pPr>
            <a:r>
              <a:rPr lang="zh-CN" altLang="en-US" dirty="0" smtClean="0"/>
              <a:t>通过</a:t>
            </a:r>
            <a:r>
              <a:rPr lang="zh-CN" altLang="en-US" dirty="0"/>
              <a:t>所包含的控件来接收用户的输入</a:t>
            </a:r>
          </a:p>
          <a:p>
            <a:pPr>
              <a:lnSpc>
                <a:spcPct val="90000"/>
              </a:lnSpc>
            </a:pPr>
            <a:endParaRPr lang="en-US" altLang="zh-CN" dirty="0" smtClean="0"/>
          </a:p>
          <a:p>
            <a:pPr>
              <a:lnSpc>
                <a:spcPct val="90000"/>
              </a:lnSpc>
            </a:pPr>
            <a:r>
              <a:rPr lang="zh-CN" altLang="en-US" dirty="0" smtClean="0"/>
              <a:t>不</a:t>
            </a:r>
            <a:r>
              <a:rPr lang="zh-CN" altLang="en-US" dirty="0"/>
              <a:t>可见元素</a:t>
            </a:r>
          </a:p>
          <a:p>
            <a:pPr>
              <a:lnSpc>
                <a:spcPct val="90000"/>
              </a:lnSpc>
            </a:pPr>
            <a:endParaRPr lang="en-US" altLang="zh-CN" dirty="0" smtClean="0"/>
          </a:p>
          <a:p>
            <a:pPr>
              <a:lnSpc>
                <a:spcPct val="90000"/>
              </a:lnSpc>
            </a:pPr>
            <a:r>
              <a:rPr lang="zh-CN" altLang="en-US" dirty="0" smtClean="0"/>
              <a:t>不</a:t>
            </a:r>
            <a:r>
              <a:rPr lang="zh-CN" altLang="en-US" dirty="0"/>
              <a:t>允许</a:t>
            </a:r>
            <a:r>
              <a:rPr lang="zh-CN" altLang="en-US" dirty="0" smtClean="0"/>
              <a:t>嵌套，可以</a:t>
            </a:r>
            <a:r>
              <a:rPr lang="zh-CN" altLang="en-US" dirty="0"/>
              <a:t>有多</a:t>
            </a:r>
            <a:r>
              <a:rPr lang="zh-CN" altLang="en-US" dirty="0" smtClean="0"/>
              <a:t>个，但每次仅能提交一个</a:t>
            </a:r>
            <a:endParaRPr lang="zh-CN" altLang="en-US" dirty="0"/>
          </a:p>
        </p:txBody>
      </p:sp>
    </p:spTree>
    <p:extLst>
      <p:ext uri="{BB962C8B-B14F-4D97-AF65-F5344CB8AC3E}">
        <p14:creationId xmlns:p14="http://schemas.microsoft.com/office/powerpoint/2010/main" val="167248515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2130" name="Rectangle 2"/>
          <p:cNvSpPr>
            <a:spLocks noGrp="1" noChangeArrowheads="1"/>
          </p:cNvSpPr>
          <p:nvPr>
            <p:ph type="title"/>
          </p:nvPr>
        </p:nvSpPr>
        <p:spPr/>
        <p:txBody>
          <a:bodyPr/>
          <a:lstStyle/>
          <a:p>
            <a:r>
              <a:rPr lang="zh-CN" altLang="en-US"/>
              <a:t>表单元素</a:t>
            </a:r>
          </a:p>
        </p:txBody>
      </p:sp>
      <p:sp>
        <p:nvSpPr>
          <p:cNvPr id="1072131" name="Rectangle 3" descr="Rectangle: Click to edit Master text styles&#10;Second level&#10;Third level&#10;Fourth level&#10;Fifth level"/>
          <p:cNvSpPr>
            <a:spLocks noGrp="1" noChangeArrowheads="1"/>
          </p:cNvSpPr>
          <p:nvPr>
            <p:ph sz="half" idx="1"/>
          </p:nvPr>
        </p:nvSpPr>
        <p:spPr/>
        <p:txBody>
          <a:bodyPr/>
          <a:lstStyle/>
          <a:p>
            <a:r>
              <a:rPr lang="zh-CN" altLang="en-US" dirty="0"/>
              <a:t>表单标记</a:t>
            </a:r>
            <a:r>
              <a:rPr lang="en-US" altLang="zh-CN" dirty="0"/>
              <a:t>form</a:t>
            </a:r>
            <a:r>
              <a:rPr lang="zh-CN" altLang="en-US" dirty="0"/>
              <a:t>元素</a:t>
            </a:r>
          </a:p>
          <a:p>
            <a:pPr lvl="1"/>
            <a:r>
              <a:rPr lang="en-US" altLang="zh-CN" dirty="0" smtClean="0"/>
              <a:t>name</a:t>
            </a:r>
            <a:r>
              <a:rPr lang="zh-CN" altLang="en-US" dirty="0"/>
              <a:t>特</a:t>
            </a:r>
            <a:r>
              <a:rPr lang="zh-CN" altLang="en-US" dirty="0" smtClean="0"/>
              <a:t>性</a:t>
            </a:r>
            <a:r>
              <a:rPr lang="zh-CN" altLang="en-US" dirty="0"/>
              <a:t>：</a:t>
            </a:r>
            <a:r>
              <a:rPr lang="zh-CN" altLang="en-US" dirty="0" smtClean="0"/>
              <a:t>表</a:t>
            </a:r>
            <a:r>
              <a:rPr lang="zh-CN" altLang="en-US" dirty="0"/>
              <a:t>单的名字</a:t>
            </a:r>
          </a:p>
          <a:p>
            <a:pPr lvl="1"/>
            <a:r>
              <a:rPr lang="en-US" altLang="zh-CN" dirty="0" smtClean="0"/>
              <a:t>method</a:t>
            </a:r>
            <a:r>
              <a:rPr lang="zh-CN" altLang="en-US" dirty="0"/>
              <a:t>特</a:t>
            </a:r>
            <a:r>
              <a:rPr lang="zh-CN" altLang="en-US" dirty="0" smtClean="0"/>
              <a:t>性：使用</a:t>
            </a:r>
            <a:r>
              <a:rPr lang="en-US" altLang="zh-CN" dirty="0"/>
              <a:t>GET</a:t>
            </a:r>
            <a:r>
              <a:rPr lang="zh-CN" altLang="en-US" dirty="0"/>
              <a:t>或者</a:t>
            </a:r>
            <a:r>
              <a:rPr lang="en-US" altLang="zh-CN" dirty="0"/>
              <a:t>POST</a:t>
            </a:r>
            <a:r>
              <a:rPr lang="zh-CN" altLang="en-US" dirty="0"/>
              <a:t>方法发送数据</a:t>
            </a:r>
          </a:p>
          <a:p>
            <a:pPr lvl="1"/>
            <a:r>
              <a:rPr lang="en-US" altLang="zh-CN" dirty="0" smtClean="0"/>
              <a:t>action</a:t>
            </a:r>
            <a:r>
              <a:rPr lang="zh-CN" altLang="en-US" dirty="0"/>
              <a:t>特</a:t>
            </a:r>
            <a:r>
              <a:rPr lang="zh-CN" altLang="en-US" dirty="0" smtClean="0"/>
              <a:t>性</a:t>
            </a:r>
            <a:r>
              <a:rPr lang="zh-CN" altLang="en-US" dirty="0"/>
              <a:t>：</a:t>
            </a:r>
            <a:r>
              <a:rPr lang="zh-CN" altLang="en-US" dirty="0" smtClean="0"/>
              <a:t>负责</a:t>
            </a:r>
            <a:r>
              <a:rPr lang="zh-CN" altLang="en-US" dirty="0"/>
              <a:t>处理数据的程序的</a:t>
            </a:r>
            <a:r>
              <a:rPr lang="en-US" altLang="zh-CN" dirty="0"/>
              <a:t>URL</a:t>
            </a:r>
          </a:p>
          <a:p>
            <a:r>
              <a:rPr lang="en-US" altLang="zh-CN" dirty="0">
                <a:hlinkClick r:id="rId3" action="ppaction://hlinkfile"/>
              </a:rPr>
              <a:t>example1</a:t>
            </a:r>
            <a:endParaRPr lang="en-US" altLang="zh-CN" dirty="0"/>
          </a:p>
          <a:p>
            <a:r>
              <a:rPr lang="en-US" altLang="zh-CN" dirty="0">
                <a:hlinkClick r:id="rId4" action="ppaction://hlinkfile"/>
              </a:rPr>
              <a:t>example2</a:t>
            </a:r>
            <a:endParaRPr lang="en-US" altLang="zh-CN" dirty="0"/>
          </a:p>
        </p:txBody>
      </p:sp>
      <p:pic>
        <p:nvPicPr>
          <p:cNvPr id="5" name="内容占位符 4"/>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6528048" y="2708920"/>
            <a:ext cx="4515878" cy="3633465"/>
          </a:xfrm>
        </p:spPr>
      </p:pic>
      <p:pic>
        <p:nvPicPr>
          <p:cNvPr id="8" name="内容占位符 2"/>
          <p:cNvPicPr>
            <a:picLocks noChangeAspect="1"/>
          </p:cNvPicPr>
          <p:nvPr/>
        </p:nvPicPr>
        <p:blipFill>
          <a:blip r:embed="rId6"/>
          <a:stretch>
            <a:fillRect/>
          </a:stretch>
        </p:blipFill>
        <p:spPr bwMode="auto">
          <a:xfrm>
            <a:off x="6528048" y="272580"/>
            <a:ext cx="5080000" cy="2215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087787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控件元素</a:t>
            </a:r>
          </a:p>
        </p:txBody>
      </p:sp>
      <p:sp>
        <p:nvSpPr>
          <p:cNvPr id="3" name="内容占位符 2"/>
          <p:cNvSpPr>
            <a:spLocks noGrp="1"/>
          </p:cNvSpPr>
          <p:nvPr>
            <p:ph idx="1"/>
          </p:nvPr>
        </p:nvSpPr>
        <p:spPr/>
        <p:txBody>
          <a:bodyPr/>
          <a:lstStyle/>
          <a:p>
            <a:r>
              <a:rPr lang="zh-CN" altLang="en-US" dirty="0"/>
              <a:t>供用户进行交互，如数据输入和数据保存等的</a:t>
            </a:r>
            <a:r>
              <a:rPr lang="en-US" altLang="zh-CN" dirty="0"/>
              <a:t>HTML</a:t>
            </a:r>
            <a:r>
              <a:rPr lang="zh-CN" altLang="en-US" dirty="0"/>
              <a:t>元素</a:t>
            </a:r>
            <a:endParaRPr lang="en-US" altLang="zh-CN" dirty="0"/>
          </a:p>
          <a:p>
            <a:pPr lvl="1"/>
            <a:r>
              <a:rPr lang="zh-CN" altLang="en-US" dirty="0"/>
              <a:t>文本</a:t>
            </a:r>
            <a:r>
              <a:rPr lang="zh-CN" altLang="en-US" dirty="0" smtClean="0"/>
              <a:t>类：</a:t>
            </a:r>
            <a:r>
              <a:rPr lang="en-US" altLang="zh-CN" dirty="0" smtClean="0"/>
              <a:t>input</a:t>
            </a:r>
            <a:r>
              <a:rPr lang="zh-CN" altLang="en-US" dirty="0" smtClean="0"/>
              <a:t>、</a:t>
            </a:r>
            <a:r>
              <a:rPr lang="en-US" altLang="zh-CN" dirty="0" err="1" smtClean="0"/>
              <a:t>textarea</a:t>
            </a:r>
            <a:endParaRPr lang="zh-CN" altLang="en-US" dirty="0"/>
          </a:p>
          <a:p>
            <a:pPr lvl="1"/>
            <a:r>
              <a:rPr lang="zh-CN" altLang="en-US" dirty="0" smtClean="0"/>
              <a:t>选择</a:t>
            </a:r>
            <a:r>
              <a:rPr lang="zh-CN" altLang="en-US" dirty="0"/>
              <a:t>类</a:t>
            </a:r>
            <a:r>
              <a:rPr lang="zh-CN" altLang="en-US" dirty="0" smtClean="0"/>
              <a:t>：</a:t>
            </a:r>
            <a:r>
              <a:rPr lang="en-US" altLang="zh-CN" dirty="0" smtClean="0"/>
              <a:t>input</a:t>
            </a:r>
            <a:r>
              <a:rPr lang="zh-CN" altLang="en-US" dirty="0" smtClean="0"/>
              <a:t>、</a:t>
            </a:r>
            <a:r>
              <a:rPr lang="en-US" altLang="zh-CN" dirty="0" smtClean="0"/>
              <a:t>select</a:t>
            </a:r>
            <a:r>
              <a:rPr lang="zh-CN" altLang="en-US" dirty="0" smtClean="0"/>
              <a:t>、</a:t>
            </a:r>
            <a:r>
              <a:rPr lang="en-US" altLang="zh-CN" dirty="0" err="1" smtClean="0"/>
              <a:t>datalist</a:t>
            </a:r>
            <a:endParaRPr lang="zh-CN" altLang="en-US" dirty="0"/>
          </a:p>
          <a:p>
            <a:pPr lvl="1"/>
            <a:r>
              <a:rPr lang="zh-CN" altLang="en-US" dirty="0"/>
              <a:t>按钮类</a:t>
            </a:r>
            <a:r>
              <a:rPr lang="zh-CN" altLang="en-US" dirty="0" smtClean="0"/>
              <a:t>：</a:t>
            </a:r>
            <a:r>
              <a:rPr lang="en-US" altLang="zh-CN" dirty="0" smtClean="0"/>
              <a:t>input</a:t>
            </a:r>
            <a:r>
              <a:rPr lang="zh-CN" altLang="en-US" dirty="0" smtClean="0"/>
              <a:t>、</a:t>
            </a:r>
            <a:r>
              <a:rPr lang="en-US" altLang="zh-CN" dirty="0" smtClean="0"/>
              <a:t>button</a:t>
            </a:r>
            <a:endParaRPr lang="zh-CN" altLang="en-US" dirty="0"/>
          </a:p>
          <a:p>
            <a:pPr lvl="1"/>
            <a:r>
              <a:rPr lang="zh-CN" altLang="en-US" dirty="0"/>
              <a:t>控件组合</a:t>
            </a:r>
            <a:r>
              <a:rPr lang="zh-CN" altLang="en-US" dirty="0" smtClean="0"/>
              <a:t>类：</a:t>
            </a:r>
            <a:r>
              <a:rPr lang="en-US" altLang="zh-CN" dirty="0" err="1" smtClean="0"/>
              <a:t>fieldset</a:t>
            </a:r>
            <a:r>
              <a:rPr lang="zh-CN" altLang="en-US" dirty="0" smtClean="0"/>
              <a:t>、</a:t>
            </a:r>
            <a:r>
              <a:rPr lang="en-US" altLang="zh-CN" dirty="0" smtClean="0"/>
              <a:t>legend</a:t>
            </a:r>
            <a:r>
              <a:rPr lang="zh-CN" altLang="en-US" dirty="0" smtClean="0"/>
              <a:t>、</a:t>
            </a:r>
            <a:r>
              <a:rPr lang="en-US" altLang="zh-CN" dirty="0" smtClean="0"/>
              <a:t>label</a:t>
            </a:r>
            <a:endParaRPr lang="zh-CN" altLang="en-US" dirty="0"/>
          </a:p>
          <a:p>
            <a:pPr lvl="1"/>
            <a:r>
              <a:rPr lang="zh-CN" altLang="en-US" dirty="0"/>
              <a:t>文件上载</a:t>
            </a:r>
            <a:r>
              <a:rPr lang="zh-CN" altLang="en-US" dirty="0" smtClean="0"/>
              <a:t>类：</a:t>
            </a:r>
            <a:r>
              <a:rPr lang="en-US" altLang="zh-CN" dirty="0" smtClean="0"/>
              <a:t>input</a:t>
            </a:r>
            <a:endParaRPr lang="en-US" altLang="zh-CN" dirty="0"/>
          </a:p>
          <a:p>
            <a:pPr lvl="1"/>
            <a:r>
              <a:rPr lang="zh-CN" altLang="en-US" dirty="0" smtClean="0"/>
              <a:t>其他：</a:t>
            </a:r>
            <a:r>
              <a:rPr lang="en-US" altLang="zh-CN" dirty="0" err="1" smtClean="0"/>
              <a:t>keygen</a:t>
            </a:r>
            <a:r>
              <a:rPr lang="zh-CN" altLang="en-US" dirty="0" smtClean="0"/>
              <a:t>、</a:t>
            </a:r>
            <a:r>
              <a:rPr lang="en-US" altLang="zh-CN" dirty="0" smtClean="0"/>
              <a:t>output</a:t>
            </a:r>
            <a:r>
              <a:rPr lang="zh-CN" altLang="en-US" dirty="0" smtClean="0"/>
              <a:t>、</a:t>
            </a:r>
            <a:r>
              <a:rPr lang="en-US" altLang="zh-CN" dirty="0" smtClean="0"/>
              <a:t>progress</a:t>
            </a:r>
            <a:r>
              <a:rPr lang="zh-CN" altLang="en-US" dirty="0" smtClean="0"/>
              <a:t>、</a:t>
            </a:r>
            <a:r>
              <a:rPr lang="en-US" altLang="zh-CN" dirty="0" smtClean="0"/>
              <a:t>meter</a:t>
            </a:r>
            <a:endParaRPr lang="zh-CN" altLang="en-US" dirty="0"/>
          </a:p>
        </p:txBody>
      </p:sp>
    </p:spTree>
    <p:extLst>
      <p:ext uri="{BB962C8B-B14F-4D97-AF65-F5344CB8AC3E}">
        <p14:creationId xmlns:p14="http://schemas.microsoft.com/office/powerpoint/2010/main" val="60983913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178" name="Rectangle 2"/>
          <p:cNvSpPr>
            <a:spLocks noGrp="1" noChangeArrowheads="1"/>
          </p:cNvSpPr>
          <p:nvPr>
            <p:ph type="title"/>
          </p:nvPr>
        </p:nvSpPr>
        <p:spPr/>
        <p:txBody>
          <a:bodyPr/>
          <a:lstStyle/>
          <a:p>
            <a:r>
              <a:rPr lang="zh-CN" altLang="en-US" dirty="0"/>
              <a:t>控件元素</a:t>
            </a:r>
          </a:p>
        </p:txBody>
      </p:sp>
      <p:sp>
        <p:nvSpPr>
          <p:cNvPr id="1074179"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smtClean="0"/>
              <a:t>控件基础特性</a:t>
            </a:r>
            <a:endParaRPr lang="en-US" altLang="zh-CN" dirty="0"/>
          </a:p>
          <a:p>
            <a:pPr lvl="1"/>
            <a:r>
              <a:rPr lang="en-US" altLang="zh-CN" dirty="0" smtClean="0"/>
              <a:t>name</a:t>
            </a:r>
            <a:endParaRPr lang="en-US" altLang="zh-CN" dirty="0"/>
          </a:p>
          <a:p>
            <a:pPr lvl="2"/>
            <a:r>
              <a:rPr lang="zh-CN" altLang="en-US" dirty="0"/>
              <a:t>给控件起一个名字</a:t>
            </a:r>
          </a:p>
          <a:p>
            <a:pPr lvl="2"/>
            <a:r>
              <a:rPr lang="zh-CN" altLang="en-US" dirty="0"/>
              <a:t>为了传送用户</a:t>
            </a:r>
            <a:r>
              <a:rPr lang="zh-CN" altLang="en-US" dirty="0" smtClean="0"/>
              <a:t>输入</a:t>
            </a:r>
            <a:r>
              <a:rPr lang="zh-CN" altLang="en-US" dirty="0"/>
              <a:t>，</a:t>
            </a:r>
            <a:r>
              <a:rPr lang="zh-CN" altLang="en-US" dirty="0" smtClean="0"/>
              <a:t>控件</a:t>
            </a:r>
            <a:r>
              <a:rPr lang="zh-CN" altLang="en-US" dirty="0"/>
              <a:t>除</a:t>
            </a:r>
            <a:r>
              <a:rPr lang="en-US" altLang="zh-CN" dirty="0"/>
              <a:t>submit</a:t>
            </a:r>
            <a:r>
              <a:rPr lang="zh-CN" altLang="en-US" dirty="0"/>
              <a:t>按钮外必须要有一个名字</a:t>
            </a:r>
          </a:p>
          <a:p>
            <a:pPr lvl="1"/>
            <a:r>
              <a:rPr lang="en-US" altLang="zh-CN" dirty="0" smtClean="0"/>
              <a:t>value</a:t>
            </a:r>
            <a:endParaRPr lang="en-US" altLang="zh-CN" dirty="0"/>
          </a:p>
          <a:p>
            <a:pPr lvl="2"/>
            <a:r>
              <a:rPr lang="zh-CN" altLang="en-US" dirty="0"/>
              <a:t>控件的初始值</a:t>
            </a:r>
          </a:p>
          <a:p>
            <a:pPr lvl="2"/>
            <a:r>
              <a:rPr lang="zh-CN" altLang="en-US" dirty="0"/>
              <a:t>可以</a:t>
            </a:r>
            <a:r>
              <a:rPr lang="zh-CN" altLang="en-US" dirty="0" smtClean="0"/>
              <a:t>没有</a:t>
            </a:r>
            <a:r>
              <a:rPr lang="zh-CN" altLang="en-US" dirty="0"/>
              <a:t>，</a:t>
            </a:r>
            <a:r>
              <a:rPr lang="zh-CN" altLang="en-US" dirty="0" smtClean="0"/>
              <a:t>但是</a:t>
            </a:r>
            <a:r>
              <a:rPr lang="zh-CN" altLang="en-US" dirty="0"/>
              <a:t>建议始终</a:t>
            </a:r>
            <a:r>
              <a:rPr lang="zh-CN" altLang="en-US" dirty="0" smtClean="0"/>
              <a:t>提供</a:t>
            </a:r>
            <a:endParaRPr lang="zh-CN" altLang="en-US" dirty="0"/>
          </a:p>
        </p:txBody>
      </p:sp>
    </p:spTree>
    <p:extLst>
      <p:ext uri="{BB962C8B-B14F-4D97-AF65-F5344CB8AC3E}">
        <p14:creationId xmlns:p14="http://schemas.microsoft.com/office/powerpoint/2010/main" val="165521100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02" name="Rectangle 2"/>
          <p:cNvSpPr>
            <a:spLocks noGrp="1" noChangeArrowheads="1"/>
          </p:cNvSpPr>
          <p:nvPr>
            <p:ph type="title"/>
          </p:nvPr>
        </p:nvSpPr>
        <p:spPr/>
        <p:txBody>
          <a:bodyPr/>
          <a:lstStyle/>
          <a:p>
            <a:r>
              <a:rPr lang="zh-CN" altLang="en-US"/>
              <a:t>按钮类控件</a:t>
            </a:r>
          </a:p>
        </p:txBody>
      </p:sp>
      <p:sp>
        <p:nvSpPr>
          <p:cNvPr id="1075203"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按钮</a:t>
            </a:r>
            <a:r>
              <a:rPr lang="zh-CN" altLang="en-US" dirty="0" smtClean="0"/>
              <a:t>类</a:t>
            </a:r>
            <a:endParaRPr lang="en-US" altLang="zh-CN" dirty="0"/>
          </a:p>
          <a:p>
            <a:pPr lvl="1"/>
            <a:r>
              <a:rPr lang="en-US" altLang="zh-CN" dirty="0"/>
              <a:t>value</a:t>
            </a:r>
            <a:r>
              <a:rPr lang="zh-CN" altLang="en-US" dirty="0"/>
              <a:t>值表示显示在按钮上的文字</a:t>
            </a:r>
          </a:p>
          <a:p>
            <a:pPr lvl="1"/>
            <a:r>
              <a:rPr lang="zh-CN" altLang="en-US" dirty="0"/>
              <a:t>普通</a:t>
            </a:r>
            <a:r>
              <a:rPr lang="zh-CN" altLang="en-US" dirty="0" smtClean="0"/>
              <a:t>按钮</a:t>
            </a:r>
            <a:endParaRPr lang="en-US" altLang="zh-CN" dirty="0"/>
          </a:p>
          <a:p>
            <a:pPr lvl="2"/>
            <a:r>
              <a:rPr lang="en-US" altLang="zh-CN" dirty="0"/>
              <a:t>&lt;input type="button" </a:t>
            </a:r>
            <a:r>
              <a:rPr lang="en-US" altLang="zh-CN" dirty="0" smtClean="0"/>
              <a:t>&gt;</a:t>
            </a:r>
            <a:endParaRPr lang="en-US" altLang="zh-CN" dirty="0"/>
          </a:p>
          <a:p>
            <a:pPr lvl="2"/>
            <a:r>
              <a:rPr lang="en-US" altLang="zh-CN" dirty="0"/>
              <a:t>size</a:t>
            </a:r>
            <a:r>
              <a:rPr lang="zh-CN" altLang="en-US" dirty="0"/>
              <a:t>值设置按钮大小</a:t>
            </a:r>
          </a:p>
          <a:p>
            <a:pPr lvl="2"/>
            <a:r>
              <a:rPr lang="zh-CN" altLang="en-US" dirty="0"/>
              <a:t>需与某个脚本函数连接才有作用</a:t>
            </a:r>
          </a:p>
          <a:p>
            <a:pPr lvl="1"/>
            <a:r>
              <a:rPr lang="zh-CN" altLang="en-US" dirty="0"/>
              <a:t>提交按钮</a:t>
            </a:r>
          </a:p>
          <a:p>
            <a:pPr lvl="2"/>
            <a:r>
              <a:rPr lang="en-US" altLang="zh-CN" dirty="0"/>
              <a:t>&lt;input type="submit" </a:t>
            </a:r>
            <a:r>
              <a:rPr lang="en-US" altLang="zh-CN" dirty="0" smtClean="0"/>
              <a:t>&gt;</a:t>
            </a:r>
            <a:endParaRPr lang="en-US" altLang="zh-CN" dirty="0"/>
          </a:p>
          <a:p>
            <a:pPr lvl="2"/>
            <a:r>
              <a:rPr lang="zh-CN" altLang="en-US" dirty="0"/>
              <a:t>当点击时将该按钮所处表单数据发出</a:t>
            </a:r>
          </a:p>
        </p:txBody>
      </p:sp>
    </p:spTree>
    <p:extLst>
      <p:ext uri="{BB962C8B-B14F-4D97-AF65-F5344CB8AC3E}">
        <p14:creationId xmlns:p14="http://schemas.microsoft.com/office/powerpoint/2010/main" val="5094467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HTML5</a:t>
            </a:r>
            <a:r>
              <a:rPr lang="zh-CN" altLang="en-US" dirty="0"/>
              <a:t>的改进</a:t>
            </a:r>
          </a:p>
        </p:txBody>
      </p:sp>
      <p:sp>
        <p:nvSpPr>
          <p:cNvPr id="5" name="内容占位符 4"/>
          <p:cNvSpPr>
            <a:spLocks noGrp="1"/>
          </p:cNvSpPr>
          <p:nvPr>
            <p:ph idx="1"/>
          </p:nvPr>
        </p:nvSpPr>
        <p:spPr/>
        <p:txBody>
          <a:bodyPr/>
          <a:lstStyle/>
          <a:p>
            <a:r>
              <a:rPr lang="zh-CN" altLang="en-US" dirty="0" smtClean="0"/>
              <a:t>对开发者更友好的、更实事求是的语法</a:t>
            </a:r>
            <a:endParaRPr lang="en-US" altLang="zh-CN" dirty="0" smtClean="0"/>
          </a:p>
          <a:p>
            <a:r>
              <a:rPr lang="zh-CN" altLang="en-US" dirty="0" smtClean="0"/>
              <a:t>若干</a:t>
            </a:r>
            <a:r>
              <a:rPr lang="zh-CN" altLang="en-US" dirty="0"/>
              <a:t>新元素</a:t>
            </a:r>
            <a:r>
              <a:rPr lang="zh-CN" altLang="en-US" dirty="0" smtClean="0"/>
              <a:t>和特性</a:t>
            </a:r>
            <a:r>
              <a:rPr lang="zh-CN" altLang="en-US" dirty="0"/>
              <a:t>标记</a:t>
            </a:r>
            <a:r>
              <a:rPr lang="zh-CN" altLang="en-US" dirty="0" smtClean="0"/>
              <a:t>，更强调语义</a:t>
            </a:r>
            <a:endParaRPr lang="en-US" altLang="zh-CN" dirty="0" smtClean="0"/>
          </a:p>
          <a:p>
            <a:pPr lvl="1"/>
            <a:r>
              <a:rPr lang="zh-CN" altLang="en-US" dirty="0" smtClean="0"/>
              <a:t>主要</a:t>
            </a:r>
            <a:r>
              <a:rPr lang="zh-CN" altLang="en-US" dirty="0"/>
              <a:t>包括结构元素、语义元素、表单元素等</a:t>
            </a:r>
            <a:endParaRPr lang="en-US" altLang="zh-CN" dirty="0"/>
          </a:p>
          <a:p>
            <a:r>
              <a:rPr lang="zh-CN" altLang="en-US" dirty="0"/>
              <a:t>若干</a:t>
            </a:r>
            <a:r>
              <a:rPr lang="en-US" altLang="zh-CN" dirty="0"/>
              <a:t>API</a:t>
            </a:r>
            <a:r>
              <a:rPr lang="zh-CN" altLang="en-US" dirty="0"/>
              <a:t>接口，包括多媒体、</a:t>
            </a:r>
            <a:r>
              <a:rPr lang="en-US" altLang="zh-CN" dirty="0"/>
              <a:t>Canvas</a:t>
            </a:r>
            <a:r>
              <a:rPr lang="zh-CN" altLang="en-US" dirty="0"/>
              <a:t>、本地存储、地理位置</a:t>
            </a:r>
            <a:r>
              <a:rPr lang="en-US" altLang="zh-CN" dirty="0"/>
              <a:t>*</a:t>
            </a:r>
            <a:r>
              <a:rPr lang="zh-CN" altLang="en-US" dirty="0"/>
              <a:t>等</a:t>
            </a:r>
            <a:endParaRPr lang="en-US" altLang="zh-CN" dirty="0"/>
          </a:p>
          <a:p>
            <a:r>
              <a:rPr lang="zh-CN" altLang="en-US" dirty="0"/>
              <a:t>不再基于</a:t>
            </a:r>
            <a:r>
              <a:rPr lang="en-US" altLang="zh-CN" dirty="0" smtClean="0"/>
              <a:t>SGML</a:t>
            </a:r>
          </a:p>
          <a:p>
            <a:r>
              <a:rPr lang="zh-CN" altLang="en-US" dirty="0"/>
              <a:t>明确了错误处理规范</a:t>
            </a:r>
            <a:r>
              <a:rPr lang="en-US" altLang="zh-CN" dirty="0"/>
              <a:t>——</a:t>
            </a:r>
            <a:r>
              <a:rPr lang="zh-CN" altLang="en-US" dirty="0"/>
              <a:t>写给浏览器开发者</a:t>
            </a:r>
            <a:endParaRPr lang="en-US" altLang="zh-CN" dirty="0"/>
          </a:p>
          <a:p>
            <a:endParaRPr lang="zh-CN" altLang="en-US" dirty="0"/>
          </a:p>
          <a:p>
            <a:endParaRPr lang="zh-CN" altLang="en-US" dirty="0"/>
          </a:p>
        </p:txBody>
      </p:sp>
    </p:spTree>
    <p:extLst>
      <p:ext uri="{BB962C8B-B14F-4D97-AF65-F5344CB8AC3E}">
        <p14:creationId xmlns:p14="http://schemas.microsoft.com/office/powerpoint/2010/main" val="26288850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226" name="Rectangle 2"/>
          <p:cNvSpPr>
            <a:spLocks noGrp="1" noChangeArrowheads="1"/>
          </p:cNvSpPr>
          <p:nvPr>
            <p:ph type="title"/>
          </p:nvPr>
        </p:nvSpPr>
        <p:spPr/>
        <p:txBody>
          <a:bodyPr/>
          <a:lstStyle/>
          <a:p>
            <a:r>
              <a:rPr lang="zh-CN" altLang="en-US"/>
              <a:t>按钮类控件</a:t>
            </a:r>
          </a:p>
        </p:txBody>
      </p:sp>
      <p:sp>
        <p:nvSpPr>
          <p:cNvPr id="1076227"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按钮</a:t>
            </a:r>
            <a:r>
              <a:rPr lang="zh-CN" altLang="en-US" dirty="0" smtClean="0"/>
              <a:t>类</a:t>
            </a:r>
            <a:endParaRPr lang="en-US" altLang="zh-CN" dirty="0"/>
          </a:p>
          <a:p>
            <a:pPr lvl="1"/>
            <a:r>
              <a:rPr lang="zh-CN" altLang="en-US" dirty="0"/>
              <a:t>重置按钮</a:t>
            </a:r>
          </a:p>
          <a:p>
            <a:pPr lvl="2"/>
            <a:r>
              <a:rPr lang="en-US" altLang="zh-CN" dirty="0"/>
              <a:t>&lt;input type="reset" </a:t>
            </a:r>
            <a:r>
              <a:rPr lang="en-US" altLang="zh-CN" dirty="0" smtClean="0"/>
              <a:t>&gt;</a:t>
            </a:r>
            <a:endParaRPr lang="en-US" altLang="zh-CN" dirty="0"/>
          </a:p>
          <a:p>
            <a:pPr lvl="2"/>
            <a:r>
              <a:rPr lang="zh-CN" altLang="en-US" dirty="0"/>
              <a:t>当点击时将该按钮所处表单中所有控件数据清</a:t>
            </a:r>
            <a:r>
              <a:rPr lang="zh-CN" altLang="en-US" dirty="0" smtClean="0"/>
              <a:t>空</a:t>
            </a:r>
            <a:endParaRPr lang="en-US" altLang="zh-CN" dirty="0" smtClean="0"/>
          </a:p>
          <a:p>
            <a:pPr lvl="2"/>
            <a:r>
              <a:rPr lang="zh-CN" altLang="en-US" dirty="0"/>
              <a:t>不</a:t>
            </a:r>
            <a:r>
              <a:rPr lang="zh-CN" altLang="en-US" dirty="0" smtClean="0"/>
              <a:t>建议使用</a:t>
            </a:r>
            <a:endParaRPr lang="zh-CN" altLang="en-US" dirty="0"/>
          </a:p>
          <a:p>
            <a:pPr lvl="1"/>
            <a:r>
              <a:rPr lang="zh-CN" altLang="en-US" dirty="0"/>
              <a:t>图形按钮</a:t>
            </a:r>
          </a:p>
          <a:p>
            <a:pPr lvl="2"/>
            <a:r>
              <a:rPr lang="en-US" altLang="zh-CN" dirty="0"/>
              <a:t>&lt;input type="image</a:t>
            </a:r>
            <a:r>
              <a:rPr lang="en-US" altLang="zh-CN" dirty="0" smtClean="0"/>
              <a:t>"&gt;</a:t>
            </a:r>
            <a:endParaRPr lang="en-US" altLang="zh-CN" dirty="0"/>
          </a:p>
          <a:p>
            <a:pPr lvl="2"/>
            <a:r>
              <a:rPr lang="en-US" altLang="zh-CN" dirty="0" err="1" smtClean="0"/>
              <a:t>src</a:t>
            </a:r>
            <a:r>
              <a:rPr lang="zh-CN" altLang="en-US" dirty="0"/>
              <a:t>特</a:t>
            </a:r>
            <a:r>
              <a:rPr lang="zh-CN" altLang="en-US" dirty="0" smtClean="0"/>
              <a:t>性</a:t>
            </a:r>
            <a:r>
              <a:rPr lang="zh-CN" altLang="en-US" dirty="0"/>
              <a:t>指定图像</a:t>
            </a:r>
            <a:r>
              <a:rPr lang="en-US" altLang="zh-CN" dirty="0"/>
              <a:t>URL</a:t>
            </a:r>
          </a:p>
          <a:p>
            <a:pPr lvl="2"/>
            <a:r>
              <a:rPr lang="zh-CN" altLang="en-US" dirty="0"/>
              <a:t>指定用户可点击</a:t>
            </a:r>
            <a:r>
              <a:rPr lang="zh-CN" altLang="en-US" dirty="0" smtClean="0"/>
              <a:t>图像</a:t>
            </a:r>
            <a:r>
              <a:rPr lang="zh-CN" altLang="en-US" dirty="0"/>
              <a:t>，</a:t>
            </a:r>
            <a:r>
              <a:rPr lang="zh-CN" altLang="en-US" dirty="0" smtClean="0"/>
              <a:t>点击</a:t>
            </a:r>
            <a:r>
              <a:rPr lang="zh-CN" altLang="en-US" dirty="0"/>
              <a:t>后作用同</a:t>
            </a:r>
            <a:r>
              <a:rPr lang="en-US" altLang="zh-CN" dirty="0"/>
              <a:t>submit</a:t>
            </a:r>
            <a:r>
              <a:rPr lang="zh-CN" altLang="en-US" dirty="0"/>
              <a:t>按钮</a:t>
            </a:r>
          </a:p>
          <a:p>
            <a:pPr lvl="2"/>
            <a:r>
              <a:rPr lang="zh-CN" altLang="en-US" dirty="0"/>
              <a:t>可以同时返回点击时鼠标在图像上的位置</a:t>
            </a:r>
          </a:p>
          <a:p>
            <a:pPr lvl="1"/>
            <a:r>
              <a:rPr lang="en-US" altLang="zh-CN" dirty="0">
                <a:hlinkClick r:id="rId2" action="ppaction://hlinkfile"/>
              </a:rPr>
              <a:t>example</a:t>
            </a:r>
            <a:endParaRPr lang="en-US" altLang="zh-CN" dirty="0"/>
          </a:p>
        </p:txBody>
      </p:sp>
      <p:pic>
        <p:nvPicPr>
          <p:cNvPr id="2" name="图片 1"/>
          <p:cNvPicPr>
            <a:picLocks noChangeAspect="1"/>
          </p:cNvPicPr>
          <p:nvPr/>
        </p:nvPicPr>
        <p:blipFill>
          <a:blip r:embed="rId3"/>
          <a:stretch>
            <a:fillRect/>
          </a:stretch>
        </p:blipFill>
        <p:spPr>
          <a:xfrm>
            <a:off x="8070850" y="1019175"/>
            <a:ext cx="3409950" cy="5000625"/>
          </a:xfrm>
          <a:prstGeom prst="rect">
            <a:avLst/>
          </a:prstGeom>
        </p:spPr>
      </p:pic>
    </p:spTree>
    <p:extLst>
      <p:ext uri="{BB962C8B-B14F-4D97-AF65-F5344CB8AC3E}">
        <p14:creationId xmlns:p14="http://schemas.microsoft.com/office/powerpoint/2010/main" val="94390514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7250" name="Rectangle 2"/>
          <p:cNvSpPr>
            <a:spLocks noGrp="1" noChangeArrowheads="1"/>
          </p:cNvSpPr>
          <p:nvPr>
            <p:ph type="title"/>
          </p:nvPr>
        </p:nvSpPr>
        <p:spPr/>
        <p:txBody>
          <a:bodyPr/>
          <a:lstStyle/>
          <a:p>
            <a:r>
              <a:rPr lang="zh-CN" altLang="en-US"/>
              <a:t>按钮类控件</a:t>
            </a:r>
          </a:p>
        </p:txBody>
      </p:sp>
      <p:sp>
        <p:nvSpPr>
          <p:cNvPr id="1077251" name="Rectangle 3" descr="Rectangle: Click to edit Master text styles&#10;Second level&#10;Third level&#10;Fourth level&#10;Fifth level"/>
          <p:cNvSpPr>
            <a:spLocks noGrp="1" noChangeArrowheads="1"/>
          </p:cNvSpPr>
          <p:nvPr>
            <p:ph sz="half" idx="1"/>
          </p:nvPr>
        </p:nvSpPr>
        <p:spPr/>
        <p:txBody>
          <a:bodyPr/>
          <a:lstStyle/>
          <a:p>
            <a:r>
              <a:rPr lang="en-US" altLang="zh-CN" dirty="0"/>
              <a:t>button</a:t>
            </a:r>
            <a:r>
              <a:rPr lang="zh-CN" altLang="en-US" dirty="0" smtClean="0"/>
              <a:t>元素</a:t>
            </a:r>
            <a:endParaRPr lang="en-US" altLang="zh-CN" dirty="0"/>
          </a:p>
          <a:p>
            <a:pPr lvl="1"/>
            <a:r>
              <a:rPr lang="en-US" altLang="zh-CN" dirty="0" smtClean="0"/>
              <a:t>type</a:t>
            </a:r>
            <a:r>
              <a:rPr lang="zh-CN" altLang="en-US" dirty="0"/>
              <a:t>特</a:t>
            </a:r>
            <a:r>
              <a:rPr lang="zh-CN" altLang="en-US" dirty="0" smtClean="0"/>
              <a:t>性</a:t>
            </a:r>
            <a:r>
              <a:rPr lang="zh-CN" altLang="en-US" dirty="0"/>
              <a:t>：</a:t>
            </a:r>
            <a:r>
              <a:rPr lang="zh-CN" altLang="en-US" dirty="0" smtClean="0"/>
              <a:t>按钮</a:t>
            </a:r>
            <a:r>
              <a:rPr lang="zh-CN" altLang="en-US" dirty="0"/>
              <a:t>将实现的</a:t>
            </a:r>
            <a:r>
              <a:rPr lang="zh-CN" altLang="en-US" dirty="0" smtClean="0"/>
              <a:t>目标，如</a:t>
            </a:r>
            <a:r>
              <a:rPr lang="en-US" altLang="zh-CN" dirty="0" smtClean="0"/>
              <a:t>submit</a:t>
            </a:r>
            <a:r>
              <a:rPr lang="zh-CN" altLang="en-US" dirty="0" smtClean="0"/>
              <a:t>、</a:t>
            </a:r>
            <a:r>
              <a:rPr lang="en-US" altLang="zh-CN" dirty="0" smtClean="0"/>
              <a:t>reset</a:t>
            </a:r>
            <a:r>
              <a:rPr lang="zh-CN" altLang="en-US" dirty="0"/>
              <a:t>或者</a:t>
            </a:r>
            <a:r>
              <a:rPr lang="zh-CN" altLang="en-US" dirty="0" smtClean="0"/>
              <a:t>普通</a:t>
            </a:r>
            <a:r>
              <a:rPr lang="en-US" altLang="zh-CN" dirty="0"/>
              <a:t>button</a:t>
            </a:r>
          </a:p>
          <a:p>
            <a:pPr lvl="1"/>
            <a:r>
              <a:rPr lang="en-US" altLang="zh-CN" dirty="0" smtClean="0"/>
              <a:t>value</a:t>
            </a:r>
            <a:r>
              <a:rPr lang="zh-CN" altLang="en-US" dirty="0"/>
              <a:t>特</a:t>
            </a:r>
            <a:r>
              <a:rPr lang="zh-CN" altLang="en-US" dirty="0" smtClean="0"/>
              <a:t>性</a:t>
            </a:r>
            <a:r>
              <a:rPr lang="zh-CN" altLang="en-US" dirty="0"/>
              <a:t>：</a:t>
            </a:r>
            <a:r>
              <a:rPr lang="zh-CN" altLang="en-US" dirty="0" smtClean="0"/>
              <a:t>点击</a:t>
            </a:r>
            <a:r>
              <a:rPr lang="en-US" altLang="zh-CN" dirty="0"/>
              <a:t>button</a:t>
            </a:r>
            <a:r>
              <a:rPr lang="zh-CN" altLang="en-US" dirty="0"/>
              <a:t>后的值</a:t>
            </a:r>
          </a:p>
          <a:p>
            <a:pPr lvl="1"/>
            <a:r>
              <a:rPr lang="zh-CN" altLang="en-US" dirty="0"/>
              <a:t>在这个元素中可以包括</a:t>
            </a:r>
            <a:r>
              <a:rPr lang="zh-CN" altLang="en-US" dirty="0" smtClean="0"/>
              <a:t>任何</a:t>
            </a:r>
            <a:r>
              <a:rPr lang="en-US" altLang="zh-CN" dirty="0" smtClean="0"/>
              <a:t>HTML</a:t>
            </a:r>
            <a:r>
              <a:rPr lang="zh-CN" altLang="en-US" dirty="0"/>
              <a:t>文档作为</a:t>
            </a:r>
            <a:r>
              <a:rPr lang="en-US" altLang="zh-CN" dirty="0"/>
              <a:t>button</a:t>
            </a:r>
            <a:r>
              <a:rPr lang="zh-CN" altLang="en-US" dirty="0"/>
              <a:t>的标题</a:t>
            </a:r>
          </a:p>
          <a:p>
            <a:pPr lvl="1"/>
            <a:r>
              <a:rPr lang="en-US" altLang="zh-CN" dirty="0">
                <a:hlinkClick r:id="rId2" action="ppaction://hlinkfile"/>
              </a:rPr>
              <a:t>example</a:t>
            </a:r>
            <a:endParaRPr lang="en-US" altLang="zh-CN" dirty="0"/>
          </a:p>
        </p:txBody>
      </p:sp>
      <p:pic>
        <p:nvPicPr>
          <p:cNvPr id="3" name="内容占位符 2"/>
          <p:cNvPicPr>
            <a:picLocks noGrp="1" noChangeAspect="1"/>
          </p:cNvPicPr>
          <p:nvPr>
            <p:ph sz="half" idx="2"/>
          </p:nvPr>
        </p:nvPicPr>
        <p:blipFill>
          <a:blip r:embed="rId3"/>
          <a:stretch>
            <a:fillRect/>
          </a:stretch>
        </p:blipFill>
        <p:spPr>
          <a:xfrm>
            <a:off x="6802437" y="3630513"/>
            <a:ext cx="4276725" cy="2390775"/>
          </a:xfrm>
          <a:prstGeom prst="rect">
            <a:avLst/>
          </a:prstGeom>
        </p:spPr>
      </p:pic>
      <p:pic>
        <p:nvPicPr>
          <p:cNvPr id="4" name="图片 3"/>
          <p:cNvPicPr>
            <a:picLocks noChangeAspect="1"/>
          </p:cNvPicPr>
          <p:nvPr/>
        </p:nvPicPr>
        <p:blipFill>
          <a:blip r:embed="rId4"/>
          <a:stretch>
            <a:fillRect/>
          </a:stretch>
        </p:blipFill>
        <p:spPr>
          <a:xfrm>
            <a:off x="6096000" y="1828688"/>
            <a:ext cx="5447857" cy="1420936"/>
          </a:xfrm>
          <a:prstGeom prst="rect">
            <a:avLst/>
          </a:prstGeom>
        </p:spPr>
      </p:pic>
    </p:spTree>
    <p:extLst>
      <p:ext uri="{BB962C8B-B14F-4D97-AF65-F5344CB8AC3E}">
        <p14:creationId xmlns:p14="http://schemas.microsoft.com/office/powerpoint/2010/main" val="131530683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8274" name="Rectangle 2"/>
          <p:cNvSpPr>
            <a:spLocks noGrp="1" noChangeArrowheads="1"/>
          </p:cNvSpPr>
          <p:nvPr>
            <p:ph type="title"/>
          </p:nvPr>
        </p:nvSpPr>
        <p:spPr/>
        <p:txBody>
          <a:bodyPr/>
          <a:lstStyle/>
          <a:p>
            <a:r>
              <a:rPr lang="zh-CN" altLang="en-US" dirty="0" smtClean="0"/>
              <a:t>文本类</a:t>
            </a:r>
            <a:r>
              <a:rPr lang="zh-CN" altLang="en-US" dirty="0"/>
              <a:t>控件</a:t>
            </a:r>
          </a:p>
        </p:txBody>
      </p:sp>
      <p:sp>
        <p:nvSpPr>
          <p:cNvPr id="1078275"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文本框类</a:t>
            </a:r>
            <a:r>
              <a:rPr lang="zh-CN" altLang="en-US" dirty="0" smtClean="0"/>
              <a:t>控件</a:t>
            </a:r>
            <a:endParaRPr lang="en-US" altLang="zh-CN" dirty="0"/>
          </a:p>
          <a:p>
            <a:pPr lvl="1"/>
            <a:r>
              <a:rPr lang="zh-CN" altLang="en-US" dirty="0" smtClean="0"/>
              <a:t>普通</a:t>
            </a:r>
            <a:r>
              <a:rPr lang="zh-CN" altLang="en-US" dirty="0"/>
              <a:t>文本框</a:t>
            </a:r>
          </a:p>
          <a:p>
            <a:pPr lvl="2"/>
            <a:r>
              <a:rPr lang="en-US" altLang="zh-CN" dirty="0"/>
              <a:t>&lt;input type="text</a:t>
            </a:r>
            <a:r>
              <a:rPr lang="en-US" altLang="zh-CN" dirty="0" smtClean="0"/>
              <a:t>"&gt;</a:t>
            </a:r>
            <a:endParaRPr lang="en-US" altLang="zh-CN" dirty="0"/>
          </a:p>
          <a:p>
            <a:pPr lvl="2"/>
            <a:r>
              <a:rPr lang="zh-CN" altLang="en-US" dirty="0" smtClean="0"/>
              <a:t>用于</a:t>
            </a:r>
            <a:r>
              <a:rPr lang="zh-CN" altLang="en-US" dirty="0"/>
              <a:t>输入单行少量文本</a:t>
            </a:r>
          </a:p>
          <a:p>
            <a:pPr lvl="1"/>
            <a:r>
              <a:rPr lang="zh-CN" altLang="en-US" dirty="0"/>
              <a:t>密码文本框</a:t>
            </a:r>
          </a:p>
          <a:p>
            <a:pPr lvl="2"/>
            <a:r>
              <a:rPr lang="en-US" altLang="zh-CN" dirty="0"/>
              <a:t>&lt;input type="password" </a:t>
            </a:r>
            <a:r>
              <a:rPr lang="en-US" altLang="zh-CN" dirty="0" smtClean="0"/>
              <a:t>&gt;</a:t>
            </a:r>
            <a:endParaRPr lang="en-US" altLang="zh-CN" dirty="0"/>
          </a:p>
          <a:p>
            <a:pPr lvl="2"/>
            <a:r>
              <a:rPr lang="zh-CN" altLang="en-US" dirty="0" smtClean="0"/>
              <a:t>用于</a:t>
            </a:r>
            <a:r>
              <a:rPr lang="zh-CN" altLang="en-US" dirty="0"/>
              <a:t>输入</a:t>
            </a:r>
            <a:r>
              <a:rPr lang="zh-CN" altLang="en-US" dirty="0" smtClean="0"/>
              <a:t>密码</a:t>
            </a:r>
            <a:r>
              <a:rPr lang="zh-CN" altLang="en-US" dirty="0"/>
              <a:t>，</a:t>
            </a:r>
            <a:r>
              <a:rPr lang="zh-CN" altLang="en-US" dirty="0" smtClean="0"/>
              <a:t>用户</a:t>
            </a:r>
            <a:r>
              <a:rPr lang="zh-CN" altLang="en-US" dirty="0"/>
              <a:t>输入值用</a:t>
            </a:r>
            <a:r>
              <a:rPr lang="en-US" altLang="zh-CN" dirty="0"/>
              <a:t>'*'</a:t>
            </a:r>
            <a:r>
              <a:rPr lang="zh-CN" altLang="en-US" dirty="0"/>
              <a:t>回显</a:t>
            </a:r>
          </a:p>
        </p:txBody>
      </p:sp>
    </p:spTree>
    <p:extLst>
      <p:ext uri="{BB962C8B-B14F-4D97-AF65-F5344CB8AC3E}">
        <p14:creationId xmlns:p14="http://schemas.microsoft.com/office/powerpoint/2010/main" val="89065506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9298" name="Rectangle 2"/>
          <p:cNvSpPr>
            <a:spLocks noGrp="1" noChangeArrowheads="1"/>
          </p:cNvSpPr>
          <p:nvPr>
            <p:ph type="title"/>
          </p:nvPr>
        </p:nvSpPr>
        <p:spPr/>
        <p:txBody>
          <a:bodyPr/>
          <a:lstStyle/>
          <a:p>
            <a:r>
              <a:rPr lang="zh-CN" altLang="en-US" dirty="0" smtClean="0"/>
              <a:t>文本类</a:t>
            </a:r>
            <a:r>
              <a:rPr lang="zh-CN" altLang="en-US" dirty="0"/>
              <a:t>控件</a:t>
            </a:r>
          </a:p>
        </p:txBody>
      </p:sp>
      <p:sp>
        <p:nvSpPr>
          <p:cNvPr id="1079299"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文本框类</a:t>
            </a:r>
            <a:r>
              <a:rPr lang="zh-CN" altLang="en-US" dirty="0" smtClean="0"/>
              <a:t>控件</a:t>
            </a:r>
            <a:endParaRPr lang="en-US" altLang="zh-CN" dirty="0"/>
          </a:p>
          <a:p>
            <a:pPr lvl="1"/>
            <a:r>
              <a:rPr lang="zh-CN" altLang="en-US" dirty="0"/>
              <a:t>隐藏文本框</a:t>
            </a:r>
          </a:p>
          <a:p>
            <a:pPr lvl="2"/>
            <a:r>
              <a:rPr lang="en-US" altLang="zh-CN" dirty="0"/>
              <a:t>&lt;input type="hidden" </a:t>
            </a:r>
            <a:r>
              <a:rPr lang="en-US" altLang="zh-CN" dirty="0" smtClean="0"/>
              <a:t>&gt;</a:t>
            </a:r>
            <a:endParaRPr lang="en-US" altLang="zh-CN" dirty="0"/>
          </a:p>
          <a:p>
            <a:pPr lvl="2"/>
            <a:r>
              <a:rPr lang="zh-CN" altLang="en-US" dirty="0"/>
              <a:t>该元素用于存储隐藏</a:t>
            </a:r>
            <a:r>
              <a:rPr lang="zh-CN" altLang="en-US" dirty="0" smtClean="0"/>
              <a:t>数据</a:t>
            </a:r>
            <a:r>
              <a:rPr lang="zh-CN" altLang="en-US" dirty="0"/>
              <a:t>，</a:t>
            </a:r>
            <a:r>
              <a:rPr lang="zh-CN" altLang="en-US" dirty="0" smtClean="0"/>
              <a:t>该</a:t>
            </a:r>
            <a:r>
              <a:rPr lang="zh-CN" altLang="en-US" dirty="0"/>
              <a:t>处数据用户不可见</a:t>
            </a:r>
          </a:p>
          <a:p>
            <a:pPr lvl="2"/>
            <a:r>
              <a:rPr lang="zh-CN" altLang="en-US" dirty="0" smtClean="0"/>
              <a:t>在脚本处理</a:t>
            </a:r>
            <a:r>
              <a:rPr lang="zh-CN" altLang="en-US" dirty="0"/>
              <a:t>中非常有用</a:t>
            </a:r>
          </a:p>
          <a:p>
            <a:pPr lvl="1"/>
            <a:r>
              <a:rPr lang="zh-CN" altLang="en-US" dirty="0"/>
              <a:t>文本区</a:t>
            </a:r>
          </a:p>
          <a:p>
            <a:pPr lvl="2"/>
            <a:r>
              <a:rPr lang="en-US" altLang="zh-CN" dirty="0"/>
              <a:t>&lt;</a:t>
            </a:r>
            <a:r>
              <a:rPr lang="en-US" altLang="zh-CN" dirty="0" err="1"/>
              <a:t>textarea</a:t>
            </a:r>
            <a:r>
              <a:rPr lang="en-US" altLang="zh-CN" dirty="0"/>
              <a:t>&gt;</a:t>
            </a:r>
          </a:p>
          <a:p>
            <a:pPr lvl="2"/>
            <a:r>
              <a:rPr lang="en-US" altLang="zh-CN" dirty="0"/>
              <a:t>cols</a:t>
            </a:r>
            <a:r>
              <a:rPr lang="zh-CN" altLang="en-US" dirty="0"/>
              <a:t>和</a:t>
            </a:r>
            <a:r>
              <a:rPr lang="en-US" altLang="zh-CN" dirty="0" smtClean="0"/>
              <a:t>rows</a:t>
            </a:r>
            <a:r>
              <a:rPr lang="zh-CN" altLang="en-US" dirty="0"/>
              <a:t>特</a:t>
            </a:r>
            <a:r>
              <a:rPr lang="zh-CN" altLang="en-US" dirty="0" smtClean="0"/>
              <a:t>性</a:t>
            </a:r>
            <a:r>
              <a:rPr lang="zh-CN" altLang="en-US" dirty="0"/>
              <a:t>：</a:t>
            </a:r>
            <a:r>
              <a:rPr lang="zh-CN" altLang="en-US" dirty="0" smtClean="0"/>
              <a:t>显示</a:t>
            </a:r>
            <a:r>
              <a:rPr lang="zh-CN" altLang="en-US" dirty="0"/>
              <a:t>的行数和列数</a:t>
            </a:r>
          </a:p>
          <a:p>
            <a:pPr lvl="2"/>
            <a:r>
              <a:rPr lang="en-US" altLang="zh-CN" dirty="0" smtClean="0"/>
              <a:t>wrap</a:t>
            </a:r>
            <a:r>
              <a:rPr lang="zh-CN" altLang="en-US" dirty="0"/>
              <a:t>特</a:t>
            </a:r>
            <a:r>
              <a:rPr lang="zh-CN" altLang="en-US" dirty="0" smtClean="0"/>
              <a:t>性</a:t>
            </a:r>
            <a:r>
              <a:rPr lang="zh-CN" altLang="en-US" dirty="0"/>
              <a:t>：</a:t>
            </a:r>
            <a:r>
              <a:rPr lang="zh-CN" altLang="en-US" dirty="0" smtClean="0"/>
              <a:t>确定</a:t>
            </a:r>
            <a:r>
              <a:rPr lang="zh-CN" altLang="en-US" dirty="0"/>
              <a:t>控件的自动换行行为</a:t>
            </a:r>
          </a:p>
          <a:p>
            <a:pPr lvl="1"/>
            <a:r>
              <a:rPr lang="en-US" altLang="zh-CN" dirty="0">
                <a:hlinkClick r:id="rId3" action="ppaction://hlinkfile"/>
              </a:rPr>
              <a:t>example</a:t>
            </a:r>
            <a:endParaRPr lang="en-US" altLang="zh-CN" dirty="0"/>
          </a:p>
        </p:txBody>
      </p:sp>
      <p:pic>
        <p:nvPicPr>
          <p:cNvPr id="2" name="图片 1"/>
          <p:cNvPicPr>
            <a:picLocks noChangeAspect="1"/>
          </p:cNvPicPr>
          <p:nvPr/>
        </p:nvPicPr>
        <p:blipFill>
          <a:blip r:embed="rId4"/>
          <a:stretch>
            <a:fillRect/>
          </a:stretch>
        </p:blipFill>
        <p:spPr>
          <a:xfrm>
            <a:off x="8256240" y="662060"/>
            <a:ext cx="3035782" cy="5335342"/>
          </a:xfrm>
          <a:prstGeom prst="rect">
            <a:avLst/>
          </a:prstGeom>
        </p:spPr>
      </p:pic>
    </p:spTree>
    <p:extLst>
      <p:ext uri="{BB962C8B-B14F-4D97-AF65-F5344CB8AC3E}">
        <p14:creationId xmlns:p14="http://schemas.microsoft.com/office/powerpoint/2010/main" val="79324911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文本类控件</a:t>
            </a:r>
          </a:p>
        </p:txBody>
      </p:sp>
      <p:sp>
        <p:nvSpPr>
          <p:cNvPr id="3" name="内容占位符 2"/>
          <p:cNvSpPr>
            <a:spLocks noGrp="1"/>
          </p:cNvSpPr>
          <p:nvPr>
            <p:ph idx="1"/>
          </p:nvPr>
        </p:nvSpPr>
        <p:spPr/>
        <p:txBody>
          <a:bodyPr/>
          <a:lstStyle/>
          <a:p>
            <a:r>
              <a:rPr lang="zh-CN" altLang="en-US" dirty="0" smtClean="0"/>
              <a:t>语义文本框</a:t>
            </a:r>
            <a:r>
              <a:rPr lang="zh-CN" altLang="en-US" dirty="0"/>
              <a:t>类控件</a:t>
            </a:r>
            <a:endParaRPr lang="en-US" altLang="zh-CN" dirty="0"/>
          </a:p>
          <a:p>
            <a:pPr lvl="1"/>
            <a:r>
              <a:rPr lang="en-US" altLang="zh-CN" dirty="0" smtClean="0"/>
              <a:t>Email</a:t>
            </a:r>
            <a:r>
              <a:rPr lang="zh-CN" altLang="en-US" dirty="0" smtClean="0"/>
              <a:t>文本框</a:t>
            </a:r>
            <a:endParaRPr lang="en-US" altLang="zh-CN" dirty="0" smtClean="0"/>
          </a:p>
          <a:p>
            <a:pPr lvl="2"/>
            <a:r>
              <a:rPr lang="en-US" altLang="zh-CN" dirty="0"/>
              <a:t>&lt;input type</a:t>
            </a:r>
            <a:r>
              <a:rPr lang="en-US" altLang="zh-CN" dirty="0" smtClean="0"/>
              <a:t>=“email"&gt;</a:t>
            </a:r>
            <a:endParaRPr lang="en-US" altLang="zh-CN" dirty="0"/>
          </a:p>
          <a:p>
            <a:pPr lvl="2"/>
            <a:r>
              <a:rPr lang="zh-CN" altLang="en-US" dirty="0"/>
              <a:t>用于</a:t>
            </a:r>
            <a:r>
              <a:rPr lang="zh-CN" altLang="en-US" dirty="0" smtClean="0"/>
              <a:t>输入</a:t>
            </a:r>
            <a:r>
              <a:rPr lang="en-US" altLang="zh-CN" dirty="0" smtClean="0"/>
              <a:t>email</a:t>
            </a:r>
            <a:r>
              <a:rPr lang="zh-CN" altLang="en-US" dirty="0" smtClean="0"/>
              <a:t>格式文本</a:t>
            </a:r>
            <a:endParaRPr lang="en-US" altLang="zh-CN" dirty="0" smtClean="0"/>
          </a:p>
          <a:p>
            <a:pPr lvl="2"/>
            <a:r>
              <a:rPr lang="en-US" altLang="zh-CN" dirty="0" smtClean="0"/>
              <a:t>multiple</a:t>
            </a:r>
            <a:r>
              <a:rPr lang="zh-CN" altLang="en-US" dirty="0"/>
              <a:t>特</a:t>
            </a:r>
            <a:r>
              <a:rPr lang="zh-CN" altLang="en-US" dirty="0" smtClean="0"/>
              <a:t>性：是否允许多值</a:t>
            </a:r>
            <a:endParaRPr lang="en-US" altLang="zh-CN" dirty="0" smtClean="0"/>
          </a:p>
          <a:p>
            <a:pPr lvl="1"/>
            <a:r>
              <a:rPr lang="en-US" altLang="zh-CN" dirty="0" err="1" smtClean="0"/>
              <a:t>url</a:t>
            </a:r>
            <a:r>
              <a:rPr lang="zh-CN" altLang="en-US" dirty="0" smtClean="0"/>
              <a:t>文本框</a:t>
            </a:r>
            <a:endParaRPr lang="en-US" altLang="zh-CN" dirty="0"/>
          </a:p>
          <a:p>
            <a:pPr lvl="2"/>
            <a:r>
              <a:rPr lang="en-US" altLang="zh-CN" dirty="0"/>
              <a:t>&lt;input type</a:t>
            </a:r>
            <a:r>
              <a:rPr lang="en-US" altLang="zh-CN" dirty="0" smtClean="0"/>
              <a:t>=“</a:t>
            </a:r>
            <a:r>
              <a:rPr lang="en-US" altLang="zh-CN" dirty="0" err="1" smtClean="0"/>
              <a:t>url</a:t>
            </a:r>
            <a:r>
              <a:rPr lang="en-US" altLang="zh-CN" dirty="0" smtClean="0"/>
              <a:t>"&gt;</a:t>
            </a:r>
            <a:endParaRPr lang="en-US" altLang="zh-CN" dirty="0"/>
          </a:p>
          <a:p>
            <a:pPr lvl="2"/>
            <a:r>
              <a:rPr lang="zh-CN" altLang="en-US" dirty="0"/>
              <a:t>用于</a:t>
            </a:r>
            <a:r>
              <a:rPr lang="zh-CN" altLang="en-US" dirty="0" smtClean="0"/>
              <a:t>输入</a:t>
            </a:r>
            <a:r>
              <a:rPr lang="en-US" altLang="zh-CN" dirty="0" err="1" smtClean="0"/>
              <a:t>url</a:t>
            </a:r>
            <a:r>
              <a:rPr lang="zh-CN" altLang="en-US" dirty="0" smtClean="0"/>
              <a:t>格式</a:t>
            </a:r>
            <a:r>
              <a:rPr lang="zh-CN" altLang="en-US" dirty="0"/>
              <a:t>文本</a:t>
            </a:r>
          </a:p>
          <a:p>
            <a:pPr lvl="1"/>
            <a:r>
              <a:rPr lang="en-US" altLang="zh-CN" dirty="0" smtClean="0"/>
              <a:t>search</a:t>
            </a:r>
            <a:r>
              <a:rPr lang="zh-CN" altLang="en-US" dirty="0" smtClean="0"/>
              <a:t>文本框</a:t>
            </a:r>
            <a:endParaRPr lang="en-US" altLang="zh-CN" dirty="0"/>
          </a:p>
          <a:p>
            <a:pPr lvl="2"/>
            <a:r>
              <a:rPr lang="en-US" altLang="zh-CN" dirty="0"/>
              <a:t>&lt;input type</a:t>
            </a:r>
            <a:r>
              <a:rPr lang="en-US" altLang="zh-CN" dirty="0" smtClean="0"/>
              <a:t>=“search"&gt;</a:t>
            </a:r>
            <a:endParaRPr lang="en-US" altLang="zh-CN" dirty="0"/>
          </a:p>
          <a:p>
            <a:pPr lvl="2"/>
            <a:r>
              <a:rPr lang="zh-CN" altLang="en-US" dirty="0" smtClean="0"/>
              <a:t>供平台或搜索引擎等使用</a:t>
            </a:r>
            <a:endParaRPr lang="zh-CN" altLang="en-US" dirty="0"/>
          </a:p>
        </p:txBody>
      </p:sp>
    </p:spTree>
    <p:extLst>
      <p:ext uri="{BB962C8B-B14F-4D97-AF65-F5344CB8AC3E}">
        <p14:creationId xmlns:p14="http://schemas.microsoft.com/office/powerpoint/2010/main" val="221292857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文本类控件</a:t>
            </a:r>
          </a:p>
        </p:txBody>
      </p:sp>
      <p:sp>
        <p:nvSpPr>
          <p:cNvPr id="3" name="内容占位符 2"/>
          <p:cNvSpPr>
            <a:spLocks noGrp="1"/>
          </p:cNvSpPr>
          <p:nvPr>
            <p:ph idx="1"/>
          </p:nvPr>
        </p:nvSpPr>
        <p:spPr>
          <a:xfrm>
            <a:off x="1127448" y="1628800"/>
            <a:ext cx="10363200" cy="4114800"/>
          </a:xfrm>
        </p:spPr>
        <p:txBody>
          <a:bodyPr/>
          <a:lstStyle/>
          <a:p>
            <a:r>
              <a:rPr lang="zh-CN" altLang="en-US" dirty="0" smtClean="0"/>
              <a:t>语义文本框</a:t>
            </a:r>
            <a:r>
              <a:rPr lang="zh-CN" altLang="en-US" dirty="0"/>
              <a:t>类控件</a:t>
            </a:r>
            <a:endParaRPr lang="en-US" altLang="zh-CN" dirty="0"/>
          </a:p>
          <a:p>
            <a:pPr lvl="1"/>
            <a:r>
              <a:rPr lang="zh-CN" altLang="en-US" dirty="0" smtClean="0"/>
              <a:t>电话号码文本框</a:t>
            </a:r>
            <a:endParaRPr lang="en-US" altLang="zh-CN" dirty="0" smtClean="0"/>
          </a:p>
          <a:p>
            <a:pPr lvl="2"/>
            <a:r>
              <a:rPr lang="en-US" altLang="zh-CN" dirty="0"/>
              <a:t>&lt;input type</a:t>
            </a:r>
            <a:r>
              <a:rPr lang="en-US" altLang="zh-CN" dirty="0" smtClean="0"/>
              <a:t>=“</a:t>
            </a:r>
            <a:r>
              <a:rPr lang="en-US" altLang="zh-CN" dirty="0" err="1" smtClean="0"/>
              <a:t>tel</a:t>
            </a:r>
            <a:r>
              <a:rPr lang="en-US" altLang="zh-CN" dirty="0" smtClean="0"/>
              <a:t>"&gt;</a:t>
            </a:r>
            <a:endParaRPr lang="en-US" altLang="zh-CN" dirty="0"/>
          </a:p>
          <a:p>
            <a:pPr lvl="2"/>
            <a:r>
              <a:rPr lang="zh-CN" altLang="en-US" dirty="0"/>
              <a:t>用于</a:t>
            </a:r>
            <a:r>
              <a:rPr lang="zh-CN" altLang="en-US" dirty="0" smtClean="0"/>
              <a:t>输入电话号码格式文本</a:t>
            </a:r>
            <a:endParaRPr lang="en-US" altLang="zh-CN" dirty="0" smtClean="0"/>
          </a:p>
          <a:p>
            <a:pPr lvl="1"/>
            <a:r>
              <a:rPr lang="en-US" altLang="zh-CN" dirty="0" smtClean="0">
                <a:hlinkClick r:id="rId3" action="ppaction://hlinkfile"/>
              </a:rPr>
              <a:t>example</a:t>
            </a:r>
            <a:endParaRPr lang="en-US" altLang="zh-CN" dirty="0" smtClean="0"/>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512" y="3861048"/>
            <a:ext cx="8856984" cy="288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0684420"/>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文本类控件</a:t>
            </a:r>
          </a:p>
        </p:txBody>
      </p:sp>
      <p:sp>
        <p:nvSpPr>
          <p:cNvPr id="3" name="内容占位符 2"/>
          <p:cNvSpPr>
            <a:spLocks noGrp="1"/>
          </p:cNvSpPr>
          <p:nvPr>
            <p:ph idx="1"/>
          </p:nvPr>
        </p:nvSpPr>
        <p:spPr/>
        <p:txBody>
          <a:bodyPr/>
          <a:lstStyle/>
          <a:p>
            <a:r>
              <a:rPr lang="zh-CN" altLang="en-US" dirty="0" smtClean="0"/>
              <a:t>数值类控件</a:t>
            </a:r>
            <a:endParaRPr lang="en-US" altLang="zh-CN" dirty="0" smtClean="0"/>
          </a:p>
          <a:p>
            <a:pPr lvl="1"/>
            <a:r>
              <a:rPr lang="zh-CN" altLang="en-US" dirty="0" smtClean="0"/>
              <a:t>数值文本框</a:t>
            </a:r>
            <a:endParaRPr lang="en-US" altLang="zh-CN" dirty="0" smtClean="0"/>
          </a:p>
          <a:p>
            <a:pPr lvl="2"/>
            <a:r>
              <a:rPr lang="en-US" altLang="zh-CN" dirty="0"/>
              <a:t>&lt;input type</a:t>
            </a:r>
            <a:r>
              <a:rPr lang="en-US" altLang="zh-CN" dirty="0" smtClean="0"/>
              <a:t>=“number"&gt;</a:t>
            </a:r>
            <a:endParaRPr lang="en-US" altLang="zh-CN" dirty="0"/>
          </a:p>
          <a:p>
            <a:pPr lvl="2"/>
            <a:r>
              <a:rPr lang="zh-CN" altLang="en-US" dirty="0"/>
              <a:t>用于</a:t>
            </a:r>
            <a:r>
              <a:rPr lang="zh-CN" altLang="en-US" dirty="0" smtClean="0"/>
              <a:t>输入数值格式</a:t>
            </a:r>
            <a:r>
              <a:rPr lang="zh-CN" altLang="en-US" dirty="0"/>
              <a:t>文本</a:t>
            </a:r>
            <a:endParaRPr lang="en-US" altLang="zh-CN" dirty="0"/>
          </a:p>
          <a:p>
            <a:pPr lvl="2"/>
            <a:r>
              <a:rPr lang="en-US" altLang="zh-CN" dirty="0" smtClean="0"/>
              <a:t>min</a:t>
            </a:r>
            <a:r>
              <a:rPr lang="zh-CN" altLang="en-US" dirty="0" smtClean="0"/>
              <a:t>和</a:t>
            </a:r>
            <a:r>
              <a:rPr lang="en-US" altLang="zh-CN" dirty="0" smtClean="0"/>
              <a:t>max</a:t>
            </a:r>
            <a:r>
              <a:rPr lang="zh-CN" altLang="en-US" dirty="0"/>
              <a:t>特</a:t>
            </a:r>
            <a:r>
              <a:rPr lang="zh-CN" altLang="en-US" dirty="0" smtClean="0"/>
              <a:t>性：限制了可取值的上下限</a:t>
            </a:r>
            <a:endParaRPr lang="en-US" altLang="zh-CN" dirty="0" smtClean="0"/>
          </a:p>
          <a:p>
            <a:pPr lvl="2"/>
            <a:r>
              <a:rPr lang="en-US" altLang="zh-CN" dirty="0" smtClean="0"/>
              <a:t>step</a:t>
            </a:r>
            <a:r>
              <a:rPr lang="zh-CN" altLang="en-US" dirty="0"/>
              <a:t>特</a:t>
            </a:r>
            <a:r>
              <a:rPr lang="zh-CN" altLang="en-US" dirty="0" smtClean="0"/>
              <a:t>性：步进值</a:t>
            </a:r>
            <a:endParaRPr lang="en-US" altLang="zh-CN" dirty="0" smtClean="0"/>
          </a:p>
          <a:p>
            <a:pPr lvl="1"/>
            <a:r>
              <a:rPr lang="zh-CN" altLang="en-US" dirty="0" smtClean="0"/>
              <a:t>数值标尺</a:t>
            </a:r>
            <a:endParaRPr lang="en-US" altLang="zh-CN" dirty="0" smtClean="0"/>
          </a:p>
          <a:p>
            <a:pPr lvl="2"/>
            <a:r>
              <a:rPr lang="en-US" altLang="zh-CN" dirty="0"/>
              <a:t>&lt;input type</a:t>
            </a:r>
            <a:r>
              <a:rPr lang="en-US" altLang="zh-CN" dirty="0" smtClean="0"/>
              <a:t>=“range"&gt;</a:t>
            </a:r>
            <a:endParaRPr lang="en-US" altLang="zh-CN" dirty="0"/>
          </a:p>
          <a:p>
            <a:pPr lvl="2"/>
            <a:r>
              <a:rPr lang="zh-CN" altLang="en-US" dirty="0" smtClean="0"/>
              <a:t>用于通过标尺滑动选择数值</a:t>
            </a:r>
            <a:endParaRPr lang="en-US" altLang="zh-CN" dirty="0" smtClean="0"/>
          </a:p>
          <a:p>
            <a:pPr lvl="1"/>
            <a:r>
              <a:rPr lang="en-US" altLang="zh-CN" dirty="0">
                <a:hlinkClick r:id="rId2" action="ppaction://hlinkfile"/>
              </a:rPr>
              <a:t>example</a:t>
            </a:r>
            <a:endParaRPr lang="en-US" altLang="zh-CN" dirty="0"/>
          </a:p>
          <a:p>
            <a:pPr lvl="2"/>
            <a:endParaRPr lang="zh-CN" altLang="en-US" dirty="0"/>
          </a:p>
        </p:txBody>
      </p:sp>
      <p:pic>
        <p:nvPicPr>
          <p:cNvPr id="4" name="图片 3"/>
          <p:cNvPicPr>
            <a:picLocks noChangeAspect="1"/>
          </p:cNvPicPr>
          <p:nvPr/>
        </p:nvPicPr>
        <p:blipFill>
          <a:blip r:embed="rId3"/>
          <a:stretch>
            <a:fillRect/>
          </a:stretch>
        </p:blipFill>
        <p:spPr>
          <a:xfrm>
            <a:off x="8040216" y="2780928"/>
            <a:ext cx="2188922" cy="3408702"/>
          </a:xfrm>
          <a:prstGeom prst="rect">
            <a:avLst/>
          </a:prstGeom>
        </p:spPr>
      </p:pic>
      <p:pic>
        <p:nvPicPr>
          <p:cNvPr id="5" name="图片 4"/>
          <p:cNvPicPr>
            <a:picLocks noChangeAspect="1"/>
          </p:cNvPicPr>
          <p:nvPr/>
        </p:nvPicPr>
        <p:blipFill>
          <a:blip r:embed="rId4"/>
          <a:stretch>
            <a:fillRect/>
          </a:stretch>
        </p:blipFill>
        <p:spPr>
          <a:xfrm>
            <a:off x="3719736" y="1497821"/>
            <a:ext cx="8317755" cy="1100065"/>
          </a:xfrm>
          <a:prstGeom prst="rect">
            <a:avLst/>
          </a:prstGeom>
        </p:spPr>
      </p:pic>
    </p:spTree>
    <p:extLst>
      <p:ext uri="{BB962C8B-B14F-4D97-AF65-F5344CB8AC3E}">
        <p14:creationId xmlns:p14="http://schemas.microsoft.com/office/powerpoint/2010/main" val="138407446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文本类控件</a:t>
            </a:r>
          </a:p>
        </p:txBody>
      </p:sp>
      <p:sp>
        <p:nvSpPr>
          <p:cNvPr id="5" name="内容占位符 2"/>
          <p:cNvSpPr>
            <a:spLocks noGrp="1"/>
          </p:cNvSpPr>
          <p:nvPr>
            <p:ph idx="1"/>
          </p:nvPr>
        </p:nvSpPr>
        <p:spPr/>
        <p:txBody>
          <a:bodyPr/>
          <a:lstStyle/>
          <a:p>
            <a:r>
              <a:rPr lang="zh-CN" altLang="en-US" dirty="0" smtClean="0"/>
              <a:t>时间类控件</a:t>
            </a:r>
            <a:endParaRPr lang="en-US" altLang="zh-CN" dirty="0" smtClean="0"/>
          </a:p>
          <a:p>
            <a:pPr lvl="1"/>
            <a:r>
              <a:rPr lang="zh-CN" altLang="en-US" dirty="0" smtClean="0"/>
              <a:t>日期</a:t>
            </a:r>
            <a:endParaRPr lang="en-US" altLang="zh-CN" dirty="0" smtClean="0"/>
          </a:p>
          <a:p>
            <a:pPr lvl="2"/>
            <a:r>
              <a:rPr lang="en-US" altLang="zh-CN" dirty="0"/>
              <a:t>&lt;input type</a:t>
            </a:r>
            <a:r>
              <a:rPr lang="en-US" altLang="zh-CN" dirty="0" smtClean="0"/>
              <a:t>=“date"&gt;</a:t>
            </a:r>
            <a:endParaRPr lang="en-US" altLang="zh-CN" dirty="0"/>
          </a:p>
          <a:p>
            <a:pPr lvl="2"/>
            <a:r>
              <a:rPr lang="zh-CN" altLang="en-US" dirty="0" smtClean="0"/>
              <a:t>格式为</a:t>
            </a:r>
            <a:r>
              <a:rPr lang="en-US" altLang="zh-CN" dirty="0" smtClean="0"/>
              <a:t>YYYY-MM-DD</a:t>
            </a:r>
            <a:r>
              <a:rPr lang="zh-CN" altLang="en-US" dirty="0" smtClean="0"/>
              <a:t>的日期，如</a:t>
            </a:r>
            <a:r>
              <a:rPr lang="en-US" altLang="zh-CN" dirty="0" smtClean="0"/>
              <a:t>2013-03-03</a:t>
            </a:r>
          </a:p>
          <a:p>
            <a:pPr lvl="1"/>
            <a:r>
              <a:rPr lang="zh-CN" altLang="en-US" dirty="0" smtClean="0"/>
              <a:t>时间</a:t>
            </a:r>
            <a:endParaRPr lang="en-US" altLang="zh-CN" dirty="0" smtClean="0"/>
          </a:p>
          <a:p>
            <a:pPr lvl="2"/>
            <a:r>
              <a:rPr lang="en-US" altLang="zh-CN" dirty="0"/>
              <a:t>&lt;input type</a:t>
            </a:r>
            <a:r>
              <a:rPr lang="en-US" altLang="zh-CN" dirty="0" smtClean="0"/>
              <a:t>=“time"&gt;</a:t>
            </a:r>
            <a:endParaRPr lang="en-US" altLang="zh-CN" dirty="0"/>
          </a:p>
          <a:p>
            <a:pPr lvl="2"/>
            <a:r>
              <a:rPr lang="zh-CN" altLang="en-US" dirty="0"/>
              <a:t>格式</a:t>
            </a:r>
            <a:r>
              <a:rPr lang="zh-CN" altLang="en-US" dirty="0" smtClean="0"/>
              <a:t>为</a:t>
            </a:r>
            <a:r>
              <a:rPr lang="en-US" altLang="zh-CN" dirty="0" err="1" smtClean="0"/>
              <a:t>HH:mm:ss.ss</a:t>
            </a:r>
            <a:r>
              <a:rPr lang="zh-CN" altLang="en-US" dirty="0" smtClean="0"/>
              <a:t>的时间，如</a:t>
            </a:r>
            <a:r>
              <a:rPr lang="en-US" altLang="zh-CN" dirty="0" smtClean="0"/>
              <a:t>14:35:02.2</a:t>
            </a:r>
            <a:endParaRPr lang="en-US" altLang="zh-CN" dirty="0"/>
          </a:p>
          <a:p>
            <a:pPr lvl="1"/>
            <a:r>
              <a:rPr lang="zh-CN" altLang="en-US" dirty="0" smtClean="0"/>
              <a:t>本地时间</a:t>
            </a:r>
            <a:endParaRPr lang="en-US" altLang="zh-CN" dirty="0" smtClean="0"/>
          </a:p>
          <a:p>
            <a:pPr lvl="2"/>
            <a:r>
              <a:rPr lang="en-US" altLang="zh-CN" dirty="0"/>
              <a:t>&lt;input type</a:t>
            </a:r>
            <a:r>
              <a:rPr lang="en-US" altLang="zh-CN" dirty="0" smtClean="0"/>
              <a:t>=“</a:t>
            </a:r>
            <a:r>
              <a:rPr lang="en-US" altLang="zh-CN" dirty="0" err="1" smtClean="0"/>
              <a:t>datetime</a:t>
            </a:r>
            <a:r>
              <a:rPr lang="en-US" altLang="zh-CN" dirty="0"/>
              <a:t>-</a:t>
            </a:r>
            <a:r>
              <a:rPr lang="en-US" altLang="zh-CN" dirty="0" smtClean="0"/>
              <a:t>local "&gt;</a:t>
            </a:r>
            <a:endParaRPr lang="en-US" altLang="zh-CN" dirty="0"/>
          </a:p>
          <a:p>
            <a:pPr lvl="2"/>
            <a:r>
              <a:rPr lang="zh-CN" altLang="en-US" dirty="0"/>
              <a:t>格式</a:t>
            </a:r>
            <a:r>
              <a:rPr lang="zh-CN" altLang="en-US" dirty="0" smtClean="0"/>
              <a:t>为</a:t>
            </a:r>
            <a:r>
              <a:rPr lang="en-US" altLang="zh-CN" dirty="0" err="1" smtClean="0"/>
              <a:t>YYYY-MM-DDTHH:mm:ss</a:t>
            </a:r>
            <a:r>
              <a:rPr lang="zh-CN" altLang="en-US" dirty="0" smtClean="0"/>
              <a:t>的</a:t>
            </a:r>
            <a:r>
              <a:rPr lang="zh-CN" altLang="en-US" dirty="0"/>
              <a:t>时间，</a:t>
            </a:r>
            <a:r>
              <a:rPr lang="zh-CN" altLang="en-US" dirty="0" smtClean="0"/>
              <a:t>如</a:t>
            </a:r>
            <a:r>
              <a:rPr lang="en-US" altLang="zh-CN" dirty="0"/>
              <a:t>2013-03-03 </a:t>
            </a:r>
            <a:r>
              <a:rPr lang="en-US" altLang="zh-CN" dirty="0" smtClean="0"/>
              <a:t>T14:35:02.2</a:t>
            </a:r>
          </a:p>
        </p:txBody>
      </p:sp>
    </p:spTree>
    <p:extLst>
      <p:ext uri="{BB962C8B-B14F-4D97-AF65-F5344CB8AC3E}">
        <p14:creationId xmlns:p14="http://schemas.microsoft.com/office/powerpoint/2010/main" val="3202407565"/>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文本类控件</a:t>
            </a:r>
          </a:p>
        </p:txBody>
      </p:sp>
      <p:sp>
        <p:nvSpPr>
          <p:cNvPr id="3" name="内容占位符 2"/>
          <p:cNvSpPr>
            <a:spLocks noGrp="1"/>
          </p:cNvSpPr>
          <p:nvPr>
            <p:ph idx="1"/>
          </p:nvPr>
        </p:nvSpPr>
        <p:spPr/>
        <p:txBody>
          <a:bodyPr/>
          <a:lstStyle/>
          <a:p>
            <a:r>
              <a:rPr lang="zh-CN" altLang="en-US" dirty="0"/>
              <a:t>时间类控件</a:t>
            </a:r>
            <a:endParaRPr lang="en-US" altLang="zh-CN" dirty="0"/>
          </a:p>
          <a:p>
            <a:pPr lvl="1"/>
            <a:r>
              <a:rPr lang="zh-CN" altLang="en-US" dirty="0" smtClean="0"/>
              <a:t>国际时间</a:t>
            </a:r>
            <a:endParaRPr lang="en-US" altLang="zh-CN" dirty="0" smtClean="0"/>
          </a:p>
          <a:p>
            <a:pPr lvl="2"/>
            <a:r>
              <a:rPr lang="en-US" altLang="zh-CN" dirty="0"/>
              <a:t>&lt;input type</a:t>
            </a:r>
            <a:r>
              <a:rPr lang="en-US" altLang="zh-CN" dirty="0" smtClean="0"/>
              <a:t>=“</a:t>
            </a:r>
            <a:r>
              <a:rPr lang="en-US" altLang="zh-CN" dirty="0" err="1" smtClean="0"/>
              <a:t>datatime</a:t>
            </a:r>
            <a:r>
              <a:rPr lang="en-US" altLang="zh-CN" dirty="0" smtClean="0"/>
              <a:t>"&gt;</a:t>
            </a:r>
            <a:endParaRPr lang="en-US" altLang="zh-CN" dirty="0"/>
          </a:p>
          <a:p>
            <a:pPr lvl="2"/>
            <a:r>
              <a:rPr lang="zh-CN" altLang="en-US" dirty="0"/>
              <a:t>格式为</a:t>
            </a:r>
            <a:r>
              <a:rPr lang="en-US" altLang="zh-CN" dirty="0" err="1" smtClean="0"/>
              <a:t>YYYY-MM-DDTHH:mm:ss-HH:mm</a:t>
            </a:r>
            <a:r>
              <a:rPr lang="zh-CN" altLang="en-US" dirty="0" smtClean="0"/>
              <a:t>的时间，</a:t>
            </a:r>
            <a:r>
              <a:rPr lang="en-US" altLang="zh-CN" dirty="0" smtClean="0"/>
              <a:t/>
            </a:r>
            <a:br>
              <a:rPr lang="en-US" altLang="zh-CN" dirty="0" smtClean="0"/>
            </a:br>
            <a:r>
              <a:rPr lang="zh-CN" altLang="en-US" dirty="0" smtClean="0"/>
              <a:t>如</a:t>
            </a:r>
            <a:r>
              <a:rPr lang="en-US" altLang="zh-CN" dirty="0"/>
              <a:t>2013-03-03 </a:t>
            </a:r>
            <a:r>
              <a:rPr lang="en-US" altLang="zh-CN" dirty="0" smtClean="0"/>
              <a:t>T14:35:02-05:00</a:t>
            </a:r>
            <a:endParaRPr lang="en-US" altLang="zh-CN" dirty="0"/>
          </a:p>
          <a:p>
            <a:pPr lvl="1"/>
            <a:r>
              <a:rPr lang="zh-CN" altLang="en-US" dirty="0" smtClean="0"/>
              <a:t>月</a:t>
            </a:r>
            <a:endParaRPr lang="en-US" altLang="zh-CN" dirty="0" smtClean="0"/>
          </a:p>
          <a:p>
            <a:pPr lvl="2"/>
            <a:r>
              <a:rPr lang="en-US" altLang="zh-CN" dirty="0"/>
              <a:t>&lt;input type</a:t>
            </a:r>
            <a:r>
              <a:rPr lang="en-US" altLang="zh-CN" dirty="0" smtClean="0"/>
              <a:t>=“month"&gt;</a:t>
            </a:r>
          </a:p>
          <a:p>
            <a:pPr lvl="2"/>
            <a:r>
              <a:rPr lang="zh-CN" altLang="en-US" dirty="0" smtClean="0"/>
              <a:t>格式为</a:t>
            </a:r>
            <a:r>
              <a:rPr lang="en-US" altLang="zh-CN" dirty="0" smtClean="0"/>
              <a:t>YYYY-MM</a:t>
            </a:r>
            <a:r>
              <a:rPr lang="zh-CN" altLang="en-US" dirty="0" smtClean="0"/>
              <a:t>的时间，如</a:t>
            </a:r>
            <a:r>
              <a:rPr lang="en-US" altLang="zh-CN" dirty="0" smtClean="0"/>
              <a:t>2013-03</a:t>
            </a:r>
            <a:endParaRPr lang="en-US" altLang="zh-CN" dirty="0"/>
          </a:p>
          <a:p>
            <a:pPr lvl="1"/>
            <a:r>
              <a:rPr lang="zh-CN" altLang="en-US" dirty="0" smtClean="0"/>
              <a:t>周</a:t>
            </a:r>
            <a:endParaRPr lang="en-US" altLang="zh-CN" dirty="0" smtClean="0"/>
          </a:p>
          <a:p>
            <a:pPr lvl="2"/>
            <a:r>
              <a:rPr lang="en-US" altLang="zh-CN" dirty="0"/>
              <a:t>&lt;input type</a:t>
            </a:r>
            <a:r>
              <a:rPr lang="en-US" altLang="zh-CN" dirty="0" smtClean="0"/>
              <a:t>=“week"&gt;</a:t>
            </a:r>
            <a:endParaRPr lang="en-US" altLang="zh-CN" dirty="0"/>
          </a:p>
          <a:p>
            <a:pPr lvl="2"/>
            <a:r>
              <a:rPr lang="zh-CN" altLang="en-US" dirty="0" smtClean="0"/>
              <a:t>格式为</a:t>
            </a:r>
            <a:r>
              <a:rPr lang="en-US" altLang="zh-CN" dirty="0" smtClean="0"/>
              <a:t>YYYY-Www</a:t>
            </a:r>
            <a:r>
              <a:rPr lang="zh-CN" altLang="en-US" dirty="0" smtClean="0"/>
              <a:t>的时间，如</a:t>
            </a:r>
            <a:r>
              <a:rPr lang="en-US" altLang="zh-CN" dirty="0" smtClean="0"/>
              <a:t>2013-W03</a:t>
            </a:r>
          </a:p>
          <a:p>
            <a:pPr lvl="1"/>
            <a:r>
              <a:rPr lang="en-US" altLang="zh-CN" dirty="0">
                <a:hlinkClick r:id="rId2" action="ppaction://hlinkfile"/>
              </a:rPr>
              <a:t>example</a:t>
            </a:r>
            <a:endParaRPr lang="zh-CN" altLang="en-US" dirty="0"/>
          </a:p>
          <a:p>
            <a:pPr lvl="1"/>
            <a:endParaRPr lang="zh-CN" altLang="en-US" dirty="0"/>
          </a:p>
        </p:txBody>
      </p:sp>
      <p:pic>
        <p:nvPicPr>
          <p:cNvPr id="4" name="图片 3"/>
          <p:cNvPicPr>
            <a:picLocks noChangeAspect="1"/>
          </p:cNvPicPr>
          <p:nvPr/>
        </p:nvPicPr>
        <p:blipFill>
          <a:blip r:embed="rId3"/>
          <a:stretch>
            <a:fillRect/>
          </a:stretch>
        </p:blipFill>
        <p:spPr>
          <a:xfrm>
            <a:off x="7896200" y="1905000"/>
            <a:ext cx="3467278" cy="3562533"/>
          </a:xfrm>
          <a:prstGeom prst="rect">
            <a:avLst/>
          </a:prstGeom>
        </p:spPr>
      </p:pic>
    </p:spTree>
    <p:extLst>
      <p:ext uri="{BB962C8B-B14F-4D97-AF65-F5344CB8AC3E}">
        <p14:creationId xmlns:p14="http://schemas.microsoft.com/office/powerpoint/2010/main" val="295000884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文本类控件</a:t>
            </a:r>
          </a:p>
        </p:txBody>
      </p:sp>
      <p:sp>
        <p:nvSpPr>
          <p:cNvPr id="3" name="内容占位符 2"/>
          <p:cNvSpPr>
            <a:spLocks noGrp="1"/>
          </p:cNvSpPr>
          <p:nvPr>
            <p:ph sz="half" idx="1"/>
          </p:nvPr>
        </p:nvSpPr>
        <p:spPr/>
        <p:txBody>
          <a:bodyPr/>
          <a:lstStyle/>
          <a:p>
            <a:r>
              <a:rPr lang="zh-CN" altLang="en-US" dirty="0" smtClean="0"/>
              <a:t>颜色类控件</a:t>
            </a:r>
            <a:endParaRPr lang="en-US" altLang="zh-CN" dirty="0" smtClean="0"/>
          </a:p>
          <a:p>
            <a:pPr lvl="1"/>
            <a:r>
              <a:rPr lang="en-US" altLang="zh-CN" dirty="0"/>
              <a:t>&lt;input </a:t>
            </a:r>
            <a:r>
              <a:rPr lang="en-US" altLang="zh-CN"/>
              <a:t>type</a:t>
            </a:r>
            <a:r>
              <a:rPr lang="en-US" altLang="zh-CN" smtClean="0"/>
              <a:t>=“color"&gt;</a:t>
            </a:r>
            <a:endParaRPr lang="en-US" altLang="zh-CN" dirty="0"/>
          </a:p>
          <a:p>
            <a:pPr lvl="1"/>
            <a:r>
              <a:rPr lang="zh-CN" altLang="en-US" dirty="0" smtClean="0"/>
              <a:t>提供一个色板供用户选择所需颜色</a:t>
            </a:r>
            <a:endParaRPr lang="en-US" altLang="zh-CN" dirty="0" smtClean="0"/>
          </a:p>
          <a:p>
            <a:pPr lvl="1"/>
            <a:r>
              <a:rPr lang="zh-CN" altLang="en-US" dirty="0" smtClean="0"/>
              <a:t>如果提供默认值，则一般是个简单颜色</a:t>
            </a:r>
            <a:endParaRPr lang="en-US" altLang="zh-CN" dirty="0" smtClean="0"/>
          </a:p>
          <a:p>
            <a:pPr lvl="1"/>
            <a:r>
              <a:rPr lang="en-US" altLang="zh-CN" dirty="0">
                <a:hlinkClick r:id="rId2" action="ppaction://hlinkfile"/>
              </a:rPr>
              <a:t>example</a:t>
            </a:r>
            <a:endParaRPr lang="zh-CN" altLang="en-US" dirty="0"/>
          </a:p>
        </p:txBody>
      </p:sp>
      <p:pic>
        <p:nvPicPr>
          <p:cNvPr id="5" name="内容占位符 4"/>
          <p:cNvPicPr>
            <a:picLocks noGrp="1" noChangeAspect="1"/>
          </p:cNvPicPr>
          <p:nvPr>
            <p:ph sz="half" idx="2"/>
          </p:nvPr>
        </p:nvPicPr>
        <p:blipFill>
          <a:blip r:embed="rId3"/>
          <a:stretch>
            <a:fillRect/>
          </a:stretch>
        </p:blipFill>
        <p:spPr>
          <a:xfrm>
            <a:off x="6384032" y="1915501"/>
            <a:ext cx="5080000" cy="3191282"/>
          </a:xfrm>
          <a:prstGeom prst="rect">
            <a:avLst/>
          </a:prstGeom>
        </p:spPr>
      </p:pic>
    </p:spTree>
    <p:extLst>
      <p:ext uri="{BB962C8B-B14F-4D97-AF65-F5344CB8AC3E}">
        <p14:creationId xmlns:p14="http://schemas.microsoft.com/office/powerpoint/2010/main" val="36713381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HTML5</a:t>
            </a:r>
            <a:r>
              <a:rPr lang="zh-CN" altLang="en-US" dirty="0" smtClean="0"/>
              <a:t>的改进</a:t>
            </a:r>
            <a:endParaRPr lang="zh-CN" altLang="en-US" dirty="0"/>
          </a:p>
        </p:txBody>
      </p:sp>
      <p:sp>
        <p:nvSpPr>
          <p:cNvPr id="3" name="内容占位符 2"/>
          <p:cNvSpPr>
            <a:spLocks noGrp="1"/>
          </p:cNvSpPr>
          <p:nvPr>
            <p:ph sz="half" idx="1"/>
          </p:nvPr>
        </p:nvSpPr>
        <p:spPr/>
        <p:txBody>
          <a:bodyPr/>
          <a:lstStyle/>
          <a:p>
            <a:r>
              <a:rPr lang="zh-CN" altLang="en-US" dirty="0" smtClean="0"/>
              <a:t>语法</a:t>
            </a:r>
            <a:endParaRPr lang="en-US" altLang="zh-CN" dirty="0" smtClean="0"/>
          </a:p>
          <a:p>
            <a:r>
              <a:rPr lang="zh-CN" altLang="en-US" dirty="0"/>
              <a:t>元素</a:t>
            </a:r>
            <a:r>
              <a:rPr lang="zh-CN" altLang="en-US" dirty="0" smtClean="0"/>
              <a:t>和特性</a:t>
            </a:r>
            <a:endParaRPr lang="en-US" altLang="zh-CN" dirty="0" smtClean="0"/>
          </a:p>
          <a:p>
            <a:pPr lvl="1"/>
            <a:r>
              <a:rPr lang="zh-CN" altLang="en-US" dirty="0" smtClean="0"/>
              <a:t>结构元素</a:t>
            </a:r>
            <a:endParaRPr lang="en-US" altLang="zh-CN" dirty="0" smtClean="0"/>
          </a:p>
          <a:p>
            <a:pPr lvl="1"/>
            <a:r>
              <a:rPr lang="zh-CN" altLang="en-US" dirty="0"/>
              <a:t>表</a:t>
            </a:r>
            <a:r>
              <a:rPr lang="zh-CN" altLang="en-US" dirty="0" smtClean="0"/>
              <a:t>单</a:t>
            </a:r>
            <a:endParaRPr lang="en-US" altLang="zh-CN" dirty="0" smtClean="0"/>
          </a:p>
          <a:p>
            <a:pPr lvl="1"/>
            <a:r>
              <a:rPr lang="zh-CN" altLang="en-US" dirty="0" smtClean="0"/>
              <a:t>多媒体</a:t>
            </a:r>
            <a:endParaRPr lang="en-US" altLang="zh-CN" dirty="0" smtClean="0"/>
          </a:p>
          <a:p>
            <a:pPr lvl="1"/>
            <a:r>
              <a:rPr lang="zh-CN" altLang="en-US" dirty="0" smtClean="0"/>
              <a:t>页面</a:t>
            </a:r>
            <a:endParaRPr lang="en-US" altLang="zh-CN" dirty="0" smtClean="0"/>
          </a:p>
          <a:p>
            <a:r>
              <a:rPr lang="en-US" altLang="zh-CN" dirty="0" smtClean="0"/>
              <a:t>API</a:t>
            </a:r>
          </a:p>
          <a:p>
            <a:pPr lvl="1"/>
            <a:r>
              <a:rPr lang="en-US" altLang="zh-CN" dirty="0"/>
              <a:t>DOM</a:t>
            </a:r>
            <a:r>
              <a:rPr lang="zh-CN" altLang="en-US" dirty="0" smtClean="0"/>
              <a:t>增强</a:t>
            </a:r>
            <a:endParaRPr lang="en-US" altLang="zh-CN" dirty="0"/>
          </a:p>
        </p:txBody>
      </p:sp>
      <p:sp>
        <p:nvSpPr>
          <p:cNvPr id="5" name="内容占位符 4"/>
          <p:cNvSpPr>
            <a:spLocks noGrp="1"/>
          </p:cNvSpPr>
          <p:nvPr>
            <p:ph sz="half" idx="2"/>
          </p:nvPr>
        </p:nvSpPr>
        <p:spPr/>
        <p:txBody>
          <a:bodyPr/>
          <a:lstStyle/>
          <a:p>
            <a:r>
              <a:rPr lang="en-US" altLang="zh-CN" dirty="0" smtClean="0"/>
              <a:t>API</a:t>
            </a:r>
          </a:p>
          <a:p>
            <a:pPr lvl="1"/>
            <a:r>
              <a:rPr lang="zh-CN" altLang="en-US" dirty="0"/>
              <a:t>多媒体</a:t>
            </a:r>
            <a:endParaRPr lang="en-US" altLang="zh-CN" dirty="0"/>
          </a:p>
          <a:p>
            <a:pPr lvl="2"/>
            <a:r>
              <a:rPr lang="en-US" altLang="zh-CN" dirty="0" smtClean="0"/>
              <a:t>Picture</a:t>
            </a:r>
          </a:p>
          <a:p>
            <a:pPr lvl="2"/>
            <a:r>
              <a:rPr lang="en-US" altLang="zh-CN" dirty="0" smtClean="0"/>
              <a:t>Canvas</a:t>
            </a:r>
            <a:endParaRPr lang="en-US" altLang="zh-CN" dirty="0"/>
          </a:p>
          <a:p>
            <a:pPr lvl="2"/>
            <a:r>
              <a:rPr lang="en-US" altLang="zh-CN" dirty="0" smtClean="0"/>
              <a:t>Audio</a:t>
            </a:r>
          </a:p>
          <a:p>
            <a:pPr lvl="2"/>
            <a:r>
              <a:rPr lang="en-US" altLang="zh-CN" dirty="0" smtClean="0"/>
              <a:t>Video</a:t>
            </a:r>
            <a:endParaRPr lang="en-US" altLang="zh-CN" dirty="0"/>
          </a:p>
          <a:p>
            <a:pPr lvl="1"/>
            <a:r>
              <a:rPr lang="zh-CN" altLang="en-US" smtClean="0"/>
              <a:t>本地</a:t>
            </a:r>
            <a:r>
              <a:rPr lang="zh-CN" altLang="en-US"/>
              <a:t>存储</a:t>
            </a:r>
            <a:endParaRPr lang="en-US" altLang="zh-CN" dirty="0" smtClean="0"/>
          </a:p>
          <a:p>
            <a:pPr lvl="1"/>
            <a:r>
              <a:rPr lang="zh-CN" altLang="en-US" dirty="0" smtClean="0"/>
              <a:t>网络通讯</a:t>
            </a:r>
            <a:endParaRPr lang="en-US" altLang="zh-CN" dirty="0" smtClean="0"/>
          </a:p>
          <a:p>
            <a:pPr lvl="1"/>
            <a:r>
              <a:rPr lang="zh-CN" altLang="en-US" dirty="0" smtClean="0"/>
              <a:t>地理位置</a:t>
            </a:r>
            <a:endParaRPr lang="en-US" altLang="zh-CN" dirty="0" smtClean="0"/>
          </a:p>
          <a:p>
            <a:pPr lvl="1"/>
            <a:r>
              <a:rPr lang="en-US" altLang="zh-CN" dirty="0"/>
              <a:t>……</a:t>
            </a:r>
            <a:endParaRPr lang="zh-CN" altLang="en-US" dirty="0"/>
          </a:p>
        </p:txBody>
      </p:sp>
    </p:spTree>
    <p:extLst>
      <p:ext uri="{BB962C8B-B14F-4D97-AF65-F5344CB8AC3E}">
        <p14:creationId xmlns:p14="http://schemas.microsoft.com/office/powerpoint/2010/main" val="3206088284"/>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0322" name="Rectangle 2"/>
          <p:cNvSpPr>
            <a:spLocks noGrp="1" noChangeArrowheads="1"/>
          </p:cNvSpPr>
          <p:nvPr>
            <p:ph type="title"/>
          </p:nvPr>
        </p:nvSpPr>
        <p:spPr/>
        <p:txBody>
          <a:bodyPr/>
          <a:lstStyle/>
          <a:p>
            <a:r>
              <a:rPr lang="zh-CN" altLang="en-US"/>
              <a:t>选择类控件</a:t>
            </a:r>
          </a:p>
        </p:txBody>
      </p:sp>
      <p:sp>
        <p:nvSpPr>
          <p:cNvPr id="1080323" name="Rectangle 3" descr="Rectangle: Click to edit Master text styles&#10;Second level&#10;Third level&#10;Fourth level&#10;Fifth level"/>
          <p:cNvSpPr>
            <a:spLocks noGrp="1" noChangeArrowheads="1"/>
          </p:cNvSpPr>
          <p:nvPr>
            <p:ph idx="1"/>
          </p:nvPr>
        </p:nvSpPr>
        <p:spPr/>
        <p:txBody>
          <a:bodyPr/>
          <a:lstStyle/>
          <a:p>
            <a:r>
              <a:rPr lang="zh-CN" altLang="en-US" dirty="0" smtClean="0"/>
              <a:t>单</a:t>
            </a:r>
            <a:r>
              <a:rPr lang="zh-CN" altLang="en-US" dirty="0"/>
              <a:t>选钮</a:t>
            </a:r>
          </a:p>
          <a:p>
            <a:pPr lvl="1"/>
            <a:r>
              <a:rPr lang="en-US" altLang="zh-CN" dirty="0"/>
              <a:t>&lt;input type="radio</a:t>
            </a:r>
            <a:r>
              <a:rPr lang="en-US" altLang="zh-CN" dirty="0" smtClean="0"/>
              <a:t>"&gt;</a:t>
            </a:r>
            <a:endParaRPr lang="en-US" altLang="zh-CN" dirty="0"/>
          </a:p>
          <a:p>
            <a:pPr lvl="1"/>
            <a:r>
              <a:rPr lang="en-US" altLang="zh-CN" dirty="0" smtClean="0"/>
              <a:t>checked</a:t>
            </a:r>
            <a:r>
              <a:rPr lang="zh-CN" altLang="en-US" dirty="0"/>
              <a:t>特</a:t>
            </a:r>
            <a:r>
              <a:rPr lang="zh-CN" altLang="en-US" dirty="0" smtClean="0"/>
              <a:t>性：显示</a:t>
            </a:r>
            <a:r>
              <a:rPr lang="zh-CN" altLang="en-US" dirty="0"/>
              <a:t>一开始单选钮是否被选中</a:t>
            </a:r>
          </a:p>
          <a:p>
            <a:pPr lvl="1"/>
            <a:r>
              <a:rPr lang="zh-CN" altLang="en-US" dirty="0"/>
              <a:t>应该给予一组单选钮同样的</a:t>
            </a:r>
            <a:r>
              <a:rPr lang="en-US" altLang="zh-CN" dirty="0" smtClean="0"/>
              <a:t>name</a:t>
            </a:r>
            <a:r>
              <a:rPr lang="zh-CN" altLang="en-US" dirty="0"/>
              <a:t>特</a:t>
            </a:r>
            <a:r>
              <a:rPr lang="zh-CN" altLang="en-US" dirty="0" smtClean="0"/>
              <a:t>性值</a:t>
            </a:r>
            <a:endParaRPr lang="en-US" altLang="zh-CN" dirty="0" smtClean="0"/>
          </a:p>
          <a:p>
            <a:pPr lvl="1"/>
            <a:r>
              <a:rPr lang="zh-CN" altLang="en-US" dirty="0" smtClean="0"/>
              <a:t>通过不同的</a:t>
            </a:r>
            <a:r>
              <a:rPr lang="en-US" altLang="zh-CN" dirty="0" smtClean="0"/>
              <a:t>value</a:t>
            </a:r>
            <a:r>
              <a:rPr lang="zh-CN" altLang="en-US" dirty="0" smtClean="0"/>
              <a:t>值区别不同的选项</a:t>
            </a:r>
            <a:endParaRPr lang="zh-CN" altLang="en-US" dirty="0"/>
          </a:p>
          <a:p>
            <a:r>
              <a:rPr lang="zh-CN" altLang="en-US" dirty="0"/>
              <a:t>复选框</a:t>
            </a:r>
          </a:p>
          <a:p>
            <a:pPr lvl="1"/>
            <a:r>
              <a:rPr lang="en-US" altLang="zh-CN" dirty="0"/>
              <a:t>&lt;input type="checkbox</a:t>
            </a:r>
            <a:r>
              <a:rPr lang="en-US" altLang="zh-CN" dirty="0" smtClean="0"/>
              <a:t>"&gt;</a:t>
            </a:r>
            <a:endParaRPr lang="en-US" altLang="zh-CN" dirty="0"/>
          </a:p>
          <a:p>
            <a:pPr lvl="1"/>
            <a:r>
              <a:rPr lang="en-US" altLang="zh-CN" dirty="0" smtClean="0"/>
              <a:t>checked</a:t>
            </a:r>
            <a:r>
              <a:rPr lang="zh-CN" altLang="en-US" dirty="0" smtClean="0"/>
              <a:t>他性</a:t>
            </a:r>
            <a:r>
              <a:rPr lang="zh-CN" altLang="en-US" dirty="0"/>
              <a:t>：</a:t>
            </a:r>
            <a:r>
              <a:rPr lang="zh-CN" altLang="en-US" dirty="0" smtClean="0"/>
              <a:t>显示</a:t>
            </a:r>
            <a:r>
              <a:rPr lang="zh-CN" altLang="en-US" dirty="0"/>
              <a:t>一开始复选框是否被</a:t>
            </a:r>
            <a:r>
              <a:rPr lang="zh-CN" altLang="en-US" dirty="0" smtClean="0"/>
              <a:t>选中</a:t>
            </a:r>
            <a:endParaRPr lang="en-US" altLang="zh-CN" dirty="0" smtClean="0"/>
          </a:p>
          <a:p>
            <a:pPr lvl="1"/>
            <a:r>
              <a:rPr lang="en-US" altLang="zh-CN" dirty="0" smtClean="0"/>
              <a:t>name</a:t>
            </a:r>
            <a:r>
              <a:rPr lang="zh-CN" altLang="en-US" dirty="0"/>
              <a:t>特</a:t>
            </a:r>
            <a:r>
              <a:rPr lang="zh-CN" altLang="en-US" dirty="0" smtClean="0"/>
              <a:t>性值可以相同可以不同，如果相同</a:t>
            </a:r>
            <a:r>
              <a:rPr lang="en-US" altLang="zh-CN" dirty="0" smtClean="0"/>
              <a:t>value</a:t>
            </a:r>
            <a:r>
              <a:rPr lang="zh-CN" altLang="en-US" dirty="0" smtClean="0"/>
              <a:t>值应不同</a:t>
            </a:r>
            <a:endParaRPr lang="zh-CN" altLang="en-US" dirty="0"/>
          </a:p>
        </p:txBody>
      </p:sp>
    </p:spTree>
    <p:extLst>
      <p:ext uri="{BB962C8B-B14F-4D97-AF65-F5344CB8AC3E}">
        <p14:creationId xmlns:p14="http://schemas.microsoft.com/office/powerpoint/2010/main" val="1533878566"/>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1346" name="Rectangle 2"/>
          <p:cNvSpPr>
            <a:spLocks noGrp="1" noChangeArrowheads="1"/>
          </p:cNvSpPr>
          <p:nvPr>
            <p:ph type="title"/>
          </p:nvPr>
        </p:nvSpPr>
        <p:spPr/>
        <p:txBody>
          <a:bodyPr/>
          <a:lstStyle/>
          <a:p>
            <a:r>
              <a:rPr lang="zh-CN" altLang="en-US" dirty="0"/>
              <a:t>选择类控件</a:t>
            </a:r>
          </a:p>
        </p:txBody>
      </p:sp>
      <p:sp>
        <p:nvSpPr>
          <p:cNvPr id="1081347" name="Rectangle 3" descr="Rectangle: Click to edit Master text styles&#10;Second level&#10;Third level&#10;Fourth level&#10;Fifth level"/>
          <p:cNvSpPr>
            <a:spLocks noGrp="1" noChangeArrowheads="1"/>
          </p:cNvSpPr>
          <p:nvPr>
            <p:ph sz="half" idx="1"/>
          </p:nvPr>
        </p:nvSpPr>
        <p:spPr>
          <a:xfrm>
            <a:off x="1127448" y="1700808"/>
            <a:ext cx="5080000" cy="4114800"/>
          </a:xfrm>
        </p:spPr>
        <p:txBody>
          <a:bodyPr/>
          <a:lstStyle/>
          <a:p>
            <a:r>
              <a:rPr lang="zh-CN" altLang="en-US" dirty="0" smtClean="0"/>
              <a:t>下</a:t>
            </a:r>
            <a:r>
              <a:rPr lang="zh-CN" altLang="en-US" dirty="0"/>
              <a:t>拉列表</a:t>
            </a:r>
          </a:p>
          <a:p>
            <a:pPr lvl="1"/>
            <a:r>
              <a:rPr lang="en-US" altLang="zh-CN" dirty="0" smtClean="0"/>
              <a:t>select</a:t>
            </a:r>
            <a:r>
              <a:rPr lang="zh-CN" altLang="en-US" dirty="0" smtClean="0"/>
              <a:t>元素</a:t>
            </a:r>
            <a:endParaRPr lang="zh-CN" altLang="en-US" dirty="0"/>
          </a:p>
          <a:p>
            <a:pPr lvl="1"/>
            <a:r>
              <a:rPr lang="en-US" altLang="zh-CN" dirty="0" smtClean="0"/>
              <a:t>option</a:t>
            </a:r>
            <a:r>
              <a:rPr lang="zh-CN" altLang="en-US" dirty="0" smtClean="0"/>
              <a:t>子</a:t>
            </a:r>
            <a:r>
              <a:rPr lang="zh-CN" altLang="en-US" dirty="0"/>
              <a:t>元素表示列表中每一项</a:t>
            </a:r>
          </a:p>
          <a:p>
            <a:pPr lvl="2"/>
            <a:r>
              <a:rPr lang="en-US" altLang="zh-CN" dirty="0" smtClean="0"/>
              <a:t>selected</a:t>
            </a:r>
            <a:r>
              <a:rPr lang="zh-CN" altLang="en-US" dirty="0"/>
              <a:t>特</a:t>
            </a:r>
            <a:r>
              <a:rPr lang="zh-CN" altLang="en-US" dirty="0" smtClean="0"/>
              <a:t>性</a:t>
            </a:r>
            <a:r>
              <a:rPr lang="zh-CN" altLang="en-US" dirty="0"/>
              <a:t>：</a:t>
            </a:r>
            <a:r>
              <a:rPr lang="zh-CN" altLang="en-US" dirty="0" smtClean="0"/>
              <a:t>显示</a:t>
            </a:r>
            <a:r>
              <a:rPr lang="zh-CN" altLang="en-US" dirty="0"/>
              <a:t>一开始选项是否被选中</a:t>
            </a:r>
          </a:p>
          <a:p>
            <a:r>
              <a:rPr lang="zh-CN" altLang="en-US" dirty="0"/>
              <a:t>多选列表</a:t>
            </a:r>
          </a:p>
          <a:p>
            <a:pPr lvl="1"/>
            <a:r>
              <a:rPr lang="zh-CN" altLang="en-US" dirty="0"/>
              <a:t>当</a:t>
            </a:r>
            <a:r>
              <a:rPr lang="en-US" altLang="zh-CN" dirty="0"/>
              <a:t>select</a:t>
            </a:r>
            <a:r>
              <a:rPr lang="zh-CN" altLang="en-US" dirty="0" smtClean="0"/>
              <a:t>元素</a:t>
            </a:r>
            <a:r>
              <a:rPr lang="zh-CN" altLang="en-US" dirty="0"/>
              <a:t>有</a:t>
            </a:r>
            <a:r>
              <a:rPr lang="zh-CN" altLang="en-US" dirty="0" smtClean="0"/>
              <a:t>的</a:t>
            </a:r>
            <a:r>
              <a:rPr lang="en-US" altLang="zh-CN" dirty="0" smtClean="0"/>
              <a:t>multiple</a:t>
            </a:r>
            <a:r>
              <a:rPr lang="zh-CN" altLang="en-US" dirty="0"/>
              <a:t>特</a:t>
            </a:r>
            <a:r>
              <a:rPr lang="zh-CN" altLang="en-US" dirty="0" smtClean="0"/>
              <a:t>性时则</a:t>
            </a:r>
            <a:r>
              <a:rPr lang="zh-CN" altLang="en-US" dirty="0"/>
              <a:t>为多选列表</a:t>
            </a:r>
          </a:p>
          <a:p>
            <a:pPr lvl="1"/>
            <a:r>
              <a:rPr lang="en-US" altLang="zh-CN" dirty="0" smtClean="0"/>
              <a:t>size</a:t>
            </a:r>
            <a:r>
              <a:rPr lang="zh-CN" altLang="en-US" dirty="0"/>
              <a:t>特</a:t>
            </a:r>
            <a:r>
              <a:rPr lang="zh-CN" altLang="en-US" dirty="0" smtClean="0"/>
              <a:t>性</a:t>
            </a:r>
            <a:r>
              <a:rPr lang="zh-CN" altLang="en-US" dirty="0"/>
              <a:t>：</a:t>
            </a:r>
            <a:r>
              <a:rPr lang="zh-CN" altLang="en-US" dirty="0" smtClean="0"/>
              <a:t>表示同一时间可见</a:t>
            </a:r>
            <a:r>
              <a:rPr lang="zh-CN" altLang="en-US" dirty="0"/>
              <a:t>的列表项数</a:t>
            </a:r>
          </a:p>
          <a:p>
            <a:r>
              <a:rPr lang="en-US" altLang="zh-CN" dirty="0">
                <a:hlinkClick r:id="rId3" action="ppaction://hlinkfile"/>
              </a:rPr>
              <a:t>example</a:t>
            </a:r>
            <a:endParaRPr lang="en-US" altLang="zh-CN" dirty="0"/>
          </a:p>
        </p:txBody>
      </p:sp>
      <p:pic>
        <p:nvPicPr>
          <p:cNvPr id="3" name="内容占位符 2"/>
          <p:cNvPicPr>
            <a:picLocks noGrp="1" noChangeAspect="1"/>
          </p:cNvPicPr>
          <p:nvPr>
            <p:ph sz="half" idx="2"/>
          </p:nvPr>
        </p:nvPicPr>
        <p:blipFill>
          <a:blip r:embed="rId4"/>
          <a:stretch>
            <a:fillRect/>
          </a:stretch>
        </p:blipFill>
        <p:spPr>
          <a:xfrm>
            <a:off x="7937529" y="1905000"/>
            <a:ext cx="2006542" cy="4114800"/>
          </a:xfrm>
          <a:prstGeom prst="rect">
            <a:avLst/>
          </a:prstGeom>
        </p:spPr>
      </p:pic>
    </p:spTree>
    <p:extLst>
      <p:ext uri="{BB962C8B-B14F-4D97-AF65-F5344CB8AC3E}">
        <p14:creationId xmlns:p14="http://schemas.microsoft.com/office/powerpoint/2010/main" val="402212416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选择类控件</a:t>
            </a:r>
          </a:p>
        </p:txBody>
      </p:sp>
      <p:sp>
        <p:nvSpPr>
          <p:cNvPr id="3" name="内容占位符 2"/>
          <p:cNvSpPr>
            <a:spLocks noGrp="1"/>
          </p:cNvSpPr>
          <p:nvPr>
            <p:ph sz="half" idx="1"/>
          </p:nvPr>
        </p:nvSpPr>
        <p:spPr/>
        <p:txBody>
          <a:bodyPr/>
          <a:lstStyle/>
          <a:p>
            <a:r>
              <a:rPr lang="zh-CN" altLang="en-US" dirty="0" smtClean="0"/>
              <a:t>列表组</a:t>
            </a:r>
            <a:endParaRPr lang="en-US" altLang="zh-CN" dirty="0" smtClean="0"/>
          </a:p>
          <a:p>
            <a:pPr lvl="1"/>
            <a:r>
              <a:rPr lang="en-US" altLang="zh-CN" dirty="0" err="1" smtClean="0"/>
              <a:t>optgroup</a:t>
            </a:r>
            <a:r>
              <a:rPr lang="zh-CN" altLang="en-US" dirty="0" smtClean="0"/>
              <a:t>元素</a:t>
            </a:r>
            <a:endParaRPr lang="en-US" altLang="zh-CN" dirty="0" smtClean="0"/>
          </a:p>
          <a:p>
            <a:pPr lvl="2"/>
            <a:r>
              <a:rPr lang="zh-CN" altLang="en-US" dirty="0" smtClean="0"/>
              <a:t>为一组</a:t>
            </a:r>
            <a:r>
              <a:rPr lang="en-US" altLang="zh-CN" dirty="0" smtClean="0"/>
              <a:t>option</a:t>
            </a:r>
            <a:r>
              <a:rPr lang="zh-CN" altLang="en-US" dirty="0" smtClean="0"/>
              <a:t>元素提供统一的描述</a:t>
            </a:r>
            <a:endParaRPr lang="en-US" altLang="zh-CN" dirty="0" smtClean="0"/>
          </a:p>
          <a:p>
            <a:pPr lvl="2"/>
            <a:r>
              <a:rPr lang="zh-CN" altLang="en-US" dirty="0" smtClean="0"/>
              <a:t>通过</a:t>
            </a:r>
            <a:r>
              <a:rPr lang="en-US" altLang="zh-CN" dirty="0" smtClean="0"/>
              <a:t>label</a:t>
            </a:r>
            <a:r>
              <a:rPr lang="zh-CN" altLang="en-US" dirty="0"/>
              <a:t>特</a:t>
            </a:r>
            <a:r>
              <a:rPr lang="zh-CN" altLang="en-US" dirty="0" smtClean="0"/>
              <a:t>性给出描述内容</a:t>
            </a:r>
            <a:endParaRPr lang="en-US" altLang="zh-CN" dirty="0" smtClean="0"/>
          </a:p>
          <a:p>
            <a:pPr lvl="1"/>
            <a:r>
              <a:rPr lang="en-US" altLang="zh-CN" dirty="0">
                <a:hlinkClick r:id="rId2" action="ppaction://hlinkfile"/>
              </a:rPr>
              <a:t>example</a:t>
            </a:r>
            <a:endParaRPr lang="zh-CN" altLang="en-US" dirty="0"/>
          </a:p>
        </p:txBody>
      </p:sp>
      <p:pic>
        <p:nvPicPr>
          <p:cNvPr id="5" name="内容占位符 4"/>
          <p:cNvPicPr>
            <a:picLocks noGrp="1" noChangeAspect="1"/>
          </p:cNvPicPr>
          <p:nvPr>
            <p:ph sz="half" idx="2"/>
          </p:nvPr>
        </p:nvPicPr>
        <p:blipFill>
          <a:blip r:embed="rId3"/>
          <a:stretch>
            <a:fillRect/>
          </a:stretch>
        </p:blipFill>
        <p:spPr>
          <a:xfrm>
            <a:off x="8232738" y="3717032"/>
            <a:ext cx="1416123" cy="2559182"/>
          </a:xfrm>
          <a:prstGeom prst="rect">
            <a:avLst/>
          </a:prstGeom>
        </p:spPr>
      </p:pic>
      <p:pic>
        <p:nvPicPr>
          <p:cNvPr id="6" name="图片 5"/>
          <p:cNvPicPr>
            <a:picLocks noChangeAspect="1"/>
          </p:cNvPicPr>
          <p:nvPr/>
        </p:nvPicPr>
        <p:blipFill>
          <a:blip r:embed="rId4"/>
          <a:stretch>
            <a:fillRect/>
          </a:stretch>
        </p:blipFill>
        <p:spPr>
          <a:xfrm>
            <a:off x="6672064" y="604731"/>
            <a:ext cx="4589858" cy="3112301"/>
          </a:xfrm>
          <a:prstGeom prst="rect">
            <a:avLst/>
          </a:prstGeom>
        </p:spPr>
      </p:pic>
    </p:spTree>
    <p:extLst>
      <p:ext uri="{BB962C8B-B14F-4D97-AF65-F5344CB8AC3E}">
        <p14:creationId xmlns:p14="http://schemas.microsoft.com/office/powerpoint/2010/main" val="3695621628"/>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选择类控件</a:t>
            </a:r>
          </a:p>
        </p:txBody>
      </p:sp>
      <p:sp>
        <p:nvSpPr>
          <p:cNvPr id="3" name="内容占位符 2"/>
          <p:cNvSpPr>
            <a:spLocks noGrp="1"/>
          </p:cNvSpPr>
          <p:nvPr>
            <p:ph sz="half" idx="1"/>
          </p:nvPr>
        </p:nvSpPr>
        <p:spPr/>
        <p:txBody>
          <a:bodyPr/>
          <a:lstStyle/>
          <a:p>
            <a:r>
              <a:rPr lang="zh-CN" altLang="en-US" dirty="0" smtClean="0"/>
              <a:t>推荐列表</a:t>
            </a:r>
            <a:endParaRPr lang="en-US" altLang="zh-CN" dirty="0" smtClean="0"/>
          </a:p>
          <a:p>
            <a:pPr lvl="1"/>
            <a:r>
              <a:rPr lang="en-US" altLang="zh-CN" dirty="0" err="1" smtClean="0"/>
              <a:t>datalist</a:t>
            </a:r>
            <a:r>
              <a:rPr lang="zh-CN" altLang="en-US" dirty="0" smtClean="0"/>
              <a:t>元素</a:t>
            </a:r>
            <a:endParaRPr lang="en-US" altLang="zh-CN" dirty="0" smtClean="0"/>
          </a:p>
          <a:p>
            <a:pPr lvl="2"/>
            <a:r>
              <a:rPr lang="zh-CN" altLang="en-US" dirty="0" smtClean="0"/>
              <a:t>本身是不可见元素</a:t>
            </a:r>
            <a:endParaRPr lang="en-US" altLang="zh-CN" dirty="0" smtClean="0"/>
          </a:p>
          <a:p>
            <a:pPr lvl="2"/>
            <a:r>
              <a:rPr lang="zh-CN" altLang="en-US" dirty="0" smtClean="0"/>
              <a:t>需定义一个</a:t>
            </a:r>
            <a:r>
              <a:rPr lang="en-US" altLang="zh-CN" dirty="0" smtClean="0"/>
              <a:t>id</a:t>
            </a:r>
            <a:r>
              <a:rPr lang="zh-CN" altLang="en-US" dirty="0"/>
              <a:t>特</a:t>
            </a:r>
            <a:r>
              <a:rPr lang="zh-CN" altLang="en-US" dirty="0" smtClean="0"/>
              <a:t>性，然后在相关的控件中通过同名的</a:t>
            </a:r>
            <a:r>
              <a:rPr lang="en-US" altLang="zh-CN" dirty="0" smtClean="0"/>
              <a:t>list</a:t>
            </a:r>
            <a:r>
              <a:rPr lang="zh-CN" altLang="en-US" dirty="0"/>
              <a:t>特</a:t>
            </a:r>
            <a:r>
              <a:rPr lang="zh-CN" altLang="en-US" dirty="0" smtClean="0"/>
              <a:t>性执行挂钩关系</a:t>
            </a:r>
            <a:endParaRPr lang="en-US" altLang="zh-CN" dirty="0" smtClean="0"/>
          </a:p>
          <a:p>
            <a:pPr lvl="1"/>
            <a:r>
              <a:rPr lang="en-US" altLang="zh-CN" dirty="0" smtClean="0"/>
              <a:t>option</a:t>
            </a:r>
            <a:r>
              <a:rPr lang="zh-CN" altLang="en-US" dirty="0" smtClean="0"/>
              <a:t>子元素表示每个数据项</a:t>
            </a:r>
            <a:endParaRPr lang="en-US" altLang="zh-CN" dirty="0" smtClean="0"/>
          </a:p>
          <a:p>
            <a:pPr lvl="2"/>
            <a:r>
              <a:rPr lang="en-US" altLang="zh-CN" dirty="0" smtClean="0"/>
              <a:t>label</a:t>
            </a:r>
            <a:r>
              <a:rPr lang="zh-CN" altLang="en-US" dirty="0"/>
              <a:t>特</a:t>
            </a:r>
            <a:r>
              <a:rPr lang="zh-CN" altLang="en-US" dirty="0" smtClean="0"/>
              <a:t>性表示显示的值</a:t>
            </a:r>
            <a:endParaRPr lang="en-US" altLang="zh-CN" dirty="0" smtClean="0"/>
          </a:p>
          <a:p>
            <a:pPr lvl="2"/>
            <a:r>
              <a:rPr lang="en-US" altLang="zh-CN" dirty="0" smtClean="0"/>
              <a:t>value</a:t>
            </a:r>
            <a:r>
              <a:rPr lang="zh-CN" altLang="en-US" dirty="0"/>
              <a:t>特</a:t>
            </a:r>
            <a:r>
              <a:rPr lang="zh-CN" altLang="en-US" dirty="0" smtClean="0"/>
              <a:t>性表示发送到服务器端的值</a:t>
            </a:r>
            <a:endParaRPr lang="en-US" altLang="zh-CN" dirty="0" smtClean="0"/>
          </a:p>
          <a:p>
            <a:pPr lvl="1"/>
            <a:r>
              <a:rPr lang="en-US" altLang="zh-CN" dirty="0">
                <a:hlinkClick r:id="rId2" action="ppaction://hlinkfile"/>
              </a:rPr>
              <a:t>example</a:t>
            </a:r>
            <a:endParaRPr lang="en-US" altLang="zh-CN" dirty="0" smtClean="0"/>
          </a:p>
          <a:p>
            <a:pPr lvl="1"/>
            <a:endParaRPr lang="zh-CN" altLang="en-US" dirty="0"/>
          </a:p>
        </p:txBody>
      </p:sp>
      <p:pic>
        <p:nvPicPr>
          <p:cNvPr id="5" name="内容占位符 4"/>
          <p:cNvPicPr>
            <a:picLocks noGrp="1" noChangeAspect="1"/>
          </p:cNvPicPr>
          <p:nvPr>
            <p:ph sz="half" idx="2"/>
          </p:nvPr>
        </p:nvPicPr>
        <p:blipFill>
          <a:blip r:embed="rId3"/>
          <a:stretch>
            <a:fillRect/>
          </a:stretch>
        </p:blipFill>
        <p:spPr>
          <a:xfrm>
            <a:off x="7608168" y="3834490"/>
            <a:ext cx="2829528" cy="2474829"/>
          </a:xfrm>
          <a:prstGeom prst="rect">
            <a:avLst/>
          </a:prstGeom>
        </p:spPr>
      </p:pic>
      <p:pic>
        <p:nvPicPr>
          <p:cNvPr id="6" name="图片 5"/>
          <p:cNvPicPr>
            <a:picLocks noChangeAspect="1"/>
          </p:cNvPicPr>
          <p:nvPr/>
        </p:nvPicPr>
        <p:blipFill>
          <a:blip r:embed="rId4"/>
          <a:stretch>
            <a:fillRect/>
          </a:stretch>
        </p:blipFill>
        <p:spPr>
          <a:xfrm>
            <a:off x="6152826" y="1772816"/>
            <a:ext cx="5575946" cy="1881758"/>
          </a:xfrm>
          <a:prstGeom prst="rect">
            <a:avLst/>
          </a:prstGeom>
        </p:spPr>
      </p:pic>
    </p:spTree>
    <p:extLst>
      <p:ext uri="{BB962C8B-B14F-4D97-AF65-F5344CB8AC3E}">
        <p14:creationId xmlns:p14="http://schemas.microsoft.com/office/powerpoint/2010/main" val="246299738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2370" name="Rectangle 2"/>
          <p:cNvSpPr>
            <a:spLocks noGrp="1" noChangeArrowheads="1"/>
          </p:cNvSpPr>
          <p:nvPr>
            <p:ph type="title"/>
          </p:nvPr>
        </p:nvSpPr>
        <p:spPr/>
        <p:txBody>
          <a:bodyPr/>
          <a:lstStyle/>
          <a:p>
            <a:r>
              <a:rPr lang="zh-CN" altLang="en-US"/>
              <a:t>文件上载类控件</a:t>
            </a:r>
          </a:p>
        </p:txBody>
      </p:sp>
      <p:sp>
        <p:nvSpPr>
          <p:cNvPr id="1082371"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文件</a:t>
            </a:r>
            <a:r>
              <a:rPr lang="zh-CN" altLang="en-US" dirty="0" smtClean="0"/>
              <a:t>上载框</a:t>
            </a:r>
            <a:endParaRPr lang="en-US" altLang="zh-CN" dirty="0"/>
          </a:p>
          <a:p>
            <a:pPr lvl="1"/>
            <a:r>
              <a:rPr lang="en-US" altLang="zh-CN" dirty="0" smtClean="0"/>
              <a:t>&lt;</a:t>
            </a:r>
            <a:r>
              <a:rPr lang="en-US" altLang="zh-CN" dirty="0"/>
              <a:t>input type="file</a:t>
            </a:r>
            <a:r>
              <a:rPr lang="en-US" altLang="zh-CN" dirty="0" smtClean="0"/>
              <a:t>"&gt;</a:t>
            </a:r>
          </a:p>
          <a:p>
            <a:pPr lvl="1"/>
            <a:r>
              <a:rPr lang="en-US" altLang="zh-CN" dirty="0" smtClean="0"/>
              <a:t>accept</a:t>
            </a:r>
            <a:r>
              <a:rPr lang="zh-CN" altLang="en-US" dirty="0"/>
              <a:t>特</a:t>
            </a:r>
            <a:r>
              <a:rPr lang="zh-CN" altLang="en-US" dirty="0" smtClean="0"/>
              <a:t>性给出可以接受的文件类型，如</a:t>
            </a:r>
            <a:r>
              <a:rPr lang="en-US" altLang="zh-CN" dirty="0" smtClean="0"/>
              <a:t>*.doc</a:t>
            </a:r>
            <a:r>
              <a:rPr lang="zh-CN" altLang="en-US" dirty="0" smtClean="0"/>
              <a:t>或者</a:t>
            </a:r>
            <a:r>
              <a:rPr lang="en-US" altLang="zh-CN" dirty="0" smtClean="0"/>
              <a:t>audio/*</a:t>
            </a:r>
            <a:r>
              <a:rPr lang="zh-CN" altLang="en-US" dirty="0" smtClean="0"/>
              <a:t>，</a:t>
            </a:r>
            <a:r>
              <a:rPr lang="en-US" altLang="zh-CN" dirty="0" smtClean="0"/>
              <a:t>W3C</a:t>
            </a:r>
            <a:r>
              <a:rPr lang="zh-CN" altLang="en-US" dirty="0" smtClean="0"/>
              <a:t>建议同时使用</a:t>
            </a:r>
            <a:endParaRPr lang="en-US" altLang="zh-CN" dirty="0" smtClean="0"/>
          </a:p>
          <a:p>
            <a:pPr lvl="1"/>
            <a:r>
              <a:rPr lang="en-US" altLang="zh-CN" dirty="0" smtClean="0"/>
              <a:t>multiple</a:t>
            </a:r>
            <a:r>
              <a:rPr lang="zh-CN" altLang="en-US" dirty="0"/>
              <a:t>特</a:t>
            </a:r>
            <a:r>
              <a:rPr lang="zh-CN" altLang="en-US" dirty="0" smtClean="0"/>
              <a:t>性表示可以同时上传多个文件</a:t>
            </a:r>
            <a:endParaRPr lang="en-US" altLang="zh-CN" dirty="0"/>
          </a:p>
          <a:p>
            <a:pPr lvl="1"/>
            <a:r>
              <a:rPr lang="en-US" altLang="zh-CN" dirty="0">
                <a:hlinkClick r:id="rId3" action="ppaction://hlinkfile"/>
              </a:rPr>
              <a:t>example</a:t>
            </a:r>
            <a:endParaRPr lang="en-US" altLang="zh-CN" dirty="0"/>
          </a:p>
        </p:txBody>
      </p:sp>
    </p:spTree>
    <p:extLst>
      <p:ext uri="{BB962C8B-B14F-4D97-AF65-F5344CB8AC3E}">
        <p14:creationId xmlns:p14="http://schemas.microsoft.com/office/powerpoint/2010/main" val="1504323597"/>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其他类控件</a:t>
            </a:r>
            <a:endParaRPr lang="zh-CN" altLang="en-US"/>
          </a:p>
        </p:txBody>
      </p:sp>
      <p:sp>
        <p:nvSpPr>
          <p:cNvPr id="3" name="内容占位符 2"/>
          <p:cNvSpPr>
            <a:spLocks noGrp="1"/>
          </p:cNvSpPr>
          <p:nvPr>
            <p:ph idx="1"/>
          </p:nvPr>
        </p:nvSpPr>
        <p:spPr/>
        <p:txBody>
          <a:bodyPr/>
          <a:lstStyle/>
          <a:p>
            <a:r>
              <a:rPr lang="zh-CN" altLang="en-US" dirty="0"/>
              <a:t>密钥</a:t>
            </a:r>
            <a:r>
              <a:rPr lang="zh-CN" altLang="en-US" dirty="0" smtClean="0"/>
              <a:t>区：</a:t>
            </a:r>
            <a:r>
              <a:rPr lang="en-US" altLang="zh-CN" dirty="0" err="1" smtClean="0"/>
              <a:t>keygen</a:t>
            </a:r>
            <a:endParaRPr lang="en-US" altLang="zh-CN" dirty="0" smtClean="0"/>
          </a:p>
          <a:p>
            <a:r>
              <a:rPr lang="zh-CN" altLang="en-US" dirty="0" smtClean="0"/>
              <a:t>进度条：</a:t>
            </a:r>
            <a:r>
              <a:rPr lang="en-US" altLang="zh-CN" dirty="0" smtClean="0"/>
              <a:t>progress</a:t>
            </a:r>
          </a:p>
          <a:p>
            <a:pPr lvl="1"/>
            <a:r>
              <a:rPr lang="en-US" altLang="zh-CN" dirty="0" smtClean="0"/>
              <a:t>value</a:t>
            </a:r>
            <a:r>
              <a:rPr lang="zh-CN" altLang="en-US" dirty="0" smtClean="0"/>
              <a:t>表示当前进度，</a:t>
            </a:r>
            <a:r>
              <a:rPr lang="en-US" altLang="zh-CN" dirty="0" smtClean="0"/>
              <a:t>max</a:t>
            </a:r>
            <a:r>
              <a:rPr lang="zh-CN" altLang="en-US" dirty="0" smtClean="0"/>
              <a:t>表示最终值</a:t>
            </a:r>
            <a:endParaRPr lang="en-US" altLang="zh-CN" dirty="0" smtClean="0"/>
          </a:p>
          <a:p>
            <a:r>
              <a:rPr lang="zh-CN" altLang="en-US" dirty="0" smtClean="0"/>
              <a:t>计量条：</a:t>
            </a:r>
            <a:r>
              <a:rPr lang="en-US" altLang="zh-CN" dirty="0" smtClean="0"/>
              <a:t>meter</a:t>
            </a:r>
          </a:p>
          <a:p>
            <a:pPr lvl="1"/>
            <a:r>
              <a:rPr lang="en-US" altLang="zh-CN" dirty="0" smtClean="0"/>
              <a:t>min</a:t>
            </a:r>
            <a:r>
              <a:rPr lang="zh-CN" altLang="en-US" dirty="0" smtClean="0"/>
              <a:t>和</a:t>
            </a:r>
            <a:r>
              <a:rPr lang="en-US" altLang="zh-CN" dirty="0" smtClean="0"/>
              <a:t>max</a:t>
            </a:r>
            <a:r>
              <a:rPr lang="zh-CN" altLang="en-US" dirty="0" smtClean="0"/>
              <a:t>表示区间，</a:t>
            </a:r>
            <a:r>
              <a:rPr lang="en-US" altLang="zh-CN" dirty="0" smtClean="0"/>
              <a:t>value</a:t>
            </a:r>
            <a:r>
              <a:rPr lang="zh-CN" altLang="en-US" dirty="0" smtClean="0"/>
              <a:t>表示当前值</a:t>
            </a:r>
            <a:endParaRPr lang="en-US" altLang="zh-CN" dirty="0" smtClean="0"/>
          </a:p>
          <a:p>
            <a:pPr lvl="1"/>
            <a:r>
              <a:rPr lang="en-US" altLang="zh-CN" dirty="0" smtClean="0"/>
              <a:t>low</a:t>
            </a:r>
            <a:r>
              <a:rPr lang="zh-CN" altLang="en-US" dirty="0" smtClean="0"/>
              <a:t>、</a:t>
            </a:r>
            <a:r>
              <a:rPr lang="en-US" altLang="zh-CN" dirty="0" smtClean="0"/>
              <a:t>high</a:t>
            </a:r>
            <a:r>
              <a:rPr lang="zh-CN" altLang="en-US" dirty="0" smtClean="0"/>
              <a:t>、</a:t>
            </a:r>
            <a:r>
              <a:rPr lang="en-US" altLang="zh-CN" dirty="0" smtClean="0"/>
              <a:t>optimum</a:t>
            </a:r>
            <a:r>
              <a:rPr lang="zh-CN" altLang="en-US" dirty="0" smtClean="0"/>
              <a:t>表示区间不同部分</a:t>
            </a:r>
            <a:endParaRPr lang="en-US" altLang="zh-CN" dirty="0" smtClean="0"/>
          </a:p>
          <a:p>
            <a:r>
              <a:rPr lang="zh-CN" altLang="en-US" dirty="0"/>
              <a:t>输出</a:t>
            </a:r>
            <a:r>
              <a:rPr lang="zh-CN" altLang="en-US" dirty="0" smtClean="0"/>
              <a:t>区：</a:t>
            </a:r>
            <a:r>
              <a:rPr lang="en-US" altLang="zh-CN" dirty="0" smtClean="0"/>
              <a:t>output</a:t>
            </a:r>
          </a:p>
          <a:p>
            <a:r>
              <a:rPr lang="en-US" altLang="zh-CN" dirty="0">
                <a:hlinkClick r:id="rId2" action="ppaction://hlinkfile"/>
              </a:rPr>
              <a:t>example</a:t>
            </a:r>
            <a:endParaRPr lang="zh-CN" altLang="en-US" dirty="0"/>
          </a:p>
        </p:txBody>
      </p:sp>
    </p:spTree>
    <p:extLst>
      <p:ext uri="{BB962C8B-B14F-4D97-AF65-F5344CB8AC3E}">
        <p14:creationId xmlns:p14="http://schemas.microsoft.com/office/powerpoint/2010/main" val="1962858529"/>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394" name="Rectangle 2"/>
          <p:cNvSpPr>
            <a:spLocks noGrp="1" noChangeArrowheads="1"/>
          </p:cNvSpPr>
          <p:nvPr>
            <p:ph type="title"/>
          </p:nvPr>
        </p:nvSpPr>
        <p:spPr/>
        <p:txBody>
          <a:bodyPr/>
          <a:lstStyle/>
          <a:p>
            <a:r>
              <a:rPr lang="zh-CN" altLang="en-US" dirty="0"/>
              <a:t>控件组合类控件</a:t>
            </a:r>
          </a:p>
        </p:txBody>
      </p:sp>
      <p:sp>
        <p:nvSpPr>
          <p:cNvPr id="1083395" name="Rectangle 3"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zh-CN" altLang="en-US" dirty="0" smtClean="0"/>
              <a:t>控件框</a:t>
            </a:r>
            <a:endParaRPr lang="zh-CN" altLang="en-US" dirty="0"/>
          </a:p>
          <a:p>
            <a:pPr lvl="1">
              <a:lnSpc>
                <a:spcPct val="90000"/>
              </a:lnSpc>
            </a:pPr>
            <a:r>
              <a:rPr lang="en-US" altLang="zh-CN" dirty="0" err="1" smtClean="0"/>
              <a:t>fieldset</a:t>
            </a:r>
            <a:r>
              <a:rPr lang="zh-CN" altLang="en-US" dirty="0" smtClean="0"/>
              <a:t>元素</a:t>
            </a:r>
            <a:endParaRPr lang="zh-CN" altLang="en-US" dirty="0"/>
          </a:p>
          <a:p>
            <a:pPr lvl="1">
              <a:lnSpc>
                <a:spcPct val="90000"/>
              </a:lnSpc>
            </a:pPr>
            <a:r>
              <a:rPr lang="zh-CN" altLang="en-US" dirty="0"/>
              <a:t>将控件显式的</a:t>
            </a:r>
            <a:r>
              <a:rPr lang="zh-CN" altLang="en-US" dirty="0" smtClean="0"/>
              <a:t>组合为一组</a:t>
            </a:r>
            <a:endParaRPr lang="zh-CN" altLang="en-US" dirty="0"/>
          </a:p>
          <a:p>
            <a:pPr>
              <a:lnSpc>
                <a:spcPct val="90000"/>
              </a:lnSpc>
            </a:pPr>
            <a:r>
              <a:rPr lang="zh-CN" altLang="en-US" dirty="0"/>
              <a:t>控件</a:t>
            </a:r>
            <a:r>
              <a:rPr lang="zh-CN" altLang="en-US" dirty="0" smtClean="0"/>
              <a:t>框标</a:t>
            </a:r>
            <a:r>
              <a:rPr lang="zh-CN" altLang="en-US" dirty="0"/>
              <a:t>题</a:t>
            </a:r>
          </a:p>
          <a:p>
            <a:pPr lvl="1">
              <a:lnSpc>
                <a:spcPct val="90000"/>
              </a:lnSpc>
            </a:pPr>
            <a:r>
              <a:rPr lang="en-US" altLang="zh-CN" dirty="0" smtClean="0"/>
              <a:t>legend</a:t>
            </a:r>
            <a:r>
              <a:rPr lang="zh-CN" altLang="en-US" dirty="0" smtClean="0"/>
              <a:t>元素</a:t>
            </a:r>
            <a:endParaRPr lang="zh-CN" altLang="en-US" dirty="0"/>
          </a:p>
          <a:p>
            <a:pPr lvl="1">
              <a:lnSpc>
                <a:spcPct val="90000"/>
              </a:lnSpc>
            </a:pPr>
            <a:r>
              <a:rPr lang="zh-CN" altLang="en-US" dirty="0"/>
              <a:t>为</a:t>
            </a:r>
            <a:r>
              <a:rPr lang="en-US" altLang="zh-CN" dirty="0" err="1"/>
              <a:t>fieldset</a:t>
            </a:r>
            <a:r>
              <a:rPr lang="zh-CN" altLang="en-US" dirty="0" smtClean="0"/>
              <a:t>元素指定的某组控件指定组名</a:t>
            </a:r>
            <a:endParaRPr lang="zh-CN" altLang="en-US" dirty="0"/>
          </a:p>
        </p:txBody>
      </p:sp>
    </p:spTree>
    <p:extLst>
      <p:ext uri="{BB962C8B-B14F-4D97-AF65-F5344CB8AC3E}">
        <p14:creationId xmlns:p14="http://schemas.microsoft.com/office/powerpoint/2010/main" val="2391707279"/>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控件组合类控件</a:t>
            </a:r>
          </a:p>
        </p:txBody>
      </p:sp>
      <p:sp>
        <p:nvSpPr>
          <p:cNvPr id="3" name="内容占位符 2"/>
          <p:cNvSpPr>
            <a:spLocks noGrp="1"/>
          </p:cNvSpPr>
          <p:nvPr>
            <p:ph idx="1"/>
          </p:nvPr>
        </p:nvSpPr>
        <p:spPr/>
        <p:txBody>
          <a:bodyPr/>
          <a:lstStyle/>
          <a:p>
            <a:pPr>
              <a:lnSpc>
                <a:spcPct val="90000"/>
              </a:lnSpc>
            </a:pPr>
            <a:r>
              <a:rPr lang="zh-CN" altLang="en-US" dirty="0"/>
              <a:t>控件标题</a:t>
            </a:r>
          </a:p>
          <a:p>
            <a:pPr lvl="1">
              <a:lnSpc>
                <a:spcPct val="90000"/>
              </a:lnSpc>
            </a:pPr>
            <a:r>
              <a:rPr lang="en-US" altLang="zh-CN" dirty="0" smtClean="0"/>
              <a:t>label</a:t>
            </a:r>
            <a:r>
              <a:rPr lang="zh-CN" altLang="en-US" dirty="0" smtClean="0"/>
              <a:t>元素</a:t>
            </a:r>
            <a:endParaRPr lang="zh-CN" altLang="en-US" dirty="0"/>
          </a:p>
          <a:p>
            <a:pPr lvl="1">
              <a:lnSpc>
                <a:spcPct val="90000"/>
              </a:lnSpc>
            </a:pPr>
            <a:r>
              <a:rPr lang="zh-CN" altLang="en-US" dirty="0" smtClean="0"/>
              <a:t>将控件与显示的控件名关联起来，有助于增强语义和程序灵活性</a:t>
            </a:r>
            <a:endParaRPr lang="en-US" altLang="zh-CN" dirty="0" smtClean="0"/>
          </a:p>
          <a:p>
            <a:pPr lvl="1">
              <a:lnSpc>
                <a:spcPct val="90000"/>
              </a:lnSpc>
            </a:pPr>
            <a:r>
              <a:rPr lang="zh-CN" altLang="en-US" dirty="0" smtClean="0"/>
              <a:t>可以通过</a:t>
            </a:r>
            <a:r>
              <a:rPr lang="en-US" altLang="zh-CN" dirty="0" smtClean="0"/>
              <a:t>for</a:t>
            </a:r>
            <a:r>
              <a:rPr lang="zh-CN" altLang="en-US" dirty="0"/>
              <a:t>特</a:t>
            </a:r>
            <a:r>
              <a:rPr lang="zh-CN" altLang="en-US" dirty="0" smtClean="0"/>
              <a:t>性与控件关联；或者将控件放在</a:t>
            </a:r>
            <a:r>
              <a:rPr lang="en-US" altLang="zh-CN" dirty="0" smtClean="0"/>
              <a:t>label</a:t>
            </a:r>
            <a:r>
              <a:rPr lang="zh-CN" altLang="en-US" dirty="0" smtClean="0"/>
              <a:t>中，作为子控件</a:t>
            </a:r>
            <a:endParaRPr lang="zh-CN" altLang="en-US" dirty="0"/>
          </a:p>
          <a:p>
            <a:pPr>
              <a:lnSpc>
                <a:spcPct val="90000"/>
              </a:lnSpc>
            </a:pPr>
            <a:r>
              <a:rPr lang="en-US" altLang="zh-CN" dirty="0">
                <a:hlinkClick r:id="rId2" action="ppaction://hlinkfile"/>
              </a:rPr>
              <a:t>example</a:t>
            </a:r>
            <a:endParaRPr lang="en-US" altLang="zh-CN" dirty="0"/>
          </a:p>
          <a:p>
            <a:endParaRPr lang="zh-CN" altLang="en-US" dirty="0"/>
          </a:p>
        </p:txBody>
      </p:sp>
    </p:spTree>
    <p:extLst>
      <p:ext uri="{BB962C8B-B14F-4D97-AF65-F5344CB8AC3E}">
        <p14:creationId xmlns:p14="http://schemas.microsoft.com/office/powerpoint/2010/main" val="3551391731"/>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控件组合类控件</a:t>
            </a:r>
          </a:p>
        </p:txBody>
      </p:sp>
      <p:pic>
        <p:nvPicPr>
          <p:cNvPr id="6" name="内容占位符 5"/>
          <p:cNvPicPr>
            <a:picLocks noGrp="1" noChangeAspect="1"/>
          </p:cNvPicPr>
          <p:nvPr>
            <p:ph sz="half" idx="1"/>
          </p:nvPr>
        </p:nvPicPr>
        <p:blipFill>
          <a:blip r:embed="rId2"/>
          <a:stretch>
            <a:fillRect/>
          </a:stretch>
        </p:blipFill>
        <p:spPr>
          <a:xfrm>
            <a:off x="1117600" y="2098531"/>
            <a:ext cx="5080000" cy="3727737"/>
          </a:xfrm>
          <a:prstGeom prst="rect">
            <a:avLst/>
          </a:prstGeom>
        </p:spPr>
      </p:pic>
      <p:pic>
        <p:nvPicPr>
          <p:cNvPr id="7" name="内容占位符 6"/>
          <p:cNvPicPr>
            <a:picLocks noGrp="1" noChangeAspect="1"/>
          </p:cNvPicPr>
          <p:nvPr>
            <p:ph sz="half" idx="2"/>
          </p:nvPr>
        </p:nvPicPr>
        <p:blipFill>
          <a:blip r:embed="rId3"/>
          <a:stretch>
            <a:fillRect/>
          </a:stretch>
        </p:blipFill>
        <p:spPr>
          <a:xfrm>
            <a:off x="6400800" y="2157874"/>
            <a:ext cx="5080000" cy="3287350"/>
          </a:xfrm>
          <a:prstGeom prst="rect">
            <a:avLst/>
          </a:prstGeom>
        </p:spPr>
      </p:pic>
    </p:spTree>
    <p:extLst>
      <p:ext uri="{BB962C8B-B14F-4D97-AF65-F5344CB8AC3E}">
        <p14:creationId xmlns:p14="http://schemas.microsoft.com/office/powerpoint/2010/main" val="1154825032"/>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控件</a:t>
            </a:r>
            <a:r>
              <a:rPr lang="zh-CN" altLang="en-US" dirty="0" smtClean="0"/>
              <a:t>元素特性</a:t>
            </a:r>
            <a:endParaRPr lang="zh-CN" altLang="en-US" dirty="0"/>
          </a:p>
        </p:txBody>
      </p:sp>
      <p:sp>
        <p:nvSpPr>
          <p:cNvPr id="3" name="内容占位符 2"/>
          <p:cNvSpPr>
            <a:spLocks noGrp="1"/>
          </p:cNvSpPr>
          <p:nvPr>
            <p:ph idx="1"/>
          </p:nvPr>
        </p:nvSpPr>
        <p:spPr/>
        <p:txBody>
          <a:bodyPr/>
          <a:lstStyle/>
          <a:p>
            <a:r>
              <a:rPr lang="zh-CN" altLang="en-US" dirty="0" smtClean="0"/>
              <a:t>部分已讲解特性：</a:t>
            </a:r>
            <a:r>
              <a:rPr lang="en-US" altLang="zh-CN" dirty="0" smtClean="0"/>
              <a:t>name</a:t>
            </a:r>
            <a:r>
              <a:rPr lang="zh-CN" altLang="en-US" dirty="0" smtClean="0"/>
              <a:t>、</a:t>
            </a:r>
            <a:r>
              <a:rPr lang="en-US" altLang="zh-CN" dirty="0" smtClean="0"/>
              <a:t>value</a:t>
            </a:r>
            <a:r>
              <a:rPr lang="zh-CN" altLang="en-US" dirty="0" smtClean="0"/>
              <a:t>、</a:t>
            </a:r>
            <a:r>
              <a:rPr lang="en-US" altLang="zh-CN" dirty="0" smtClean="0"/>
              <a:t>min</a:t>
            </a:r>
            <a:r>
              <a:rPr lang="zh-CN" altLang="en-US" dirty="0" smtClean="0"/>
              <a:t>、</a:t>
            </a:r>
            <a:r>
              <a:rPr lang="en-US" altLang="zh-CN" dirty="0" smtClean="0"/>
              <a:t>max</a:t>
            </a:r>
            <a:r>
              <a:rPr lang="zh-CN" altLang="en-US" dirty="0" smtClean="0"/>
              <a:t>、</a:t>
            </a:r>
            <a:r>
              <a:rPr lang="en-US" altLang="zh-CN" dirty="0" smtClean="0"/>
              <a:t>step</a:t>
            </a:r>
            <a:r>
              <a:rPr lang="zh-CN" altLang="en-US" dirty="0" smtClean="0"/>
              <a:t>、</a:t>
            </a:r>
            <a:r>
              <a:rPr lang="en-US" altLang="zh-CN" dirty="0" smtClean="0"/>
              <a:t>list</a:t>
            </a:r>
            <a:r>
              <a:rPr lang="zh-CN" altLang="en-US" dirty="0" smtClean="0"/>
              <a:t>、</a:t>
            </a:r>
            <a:r>
              <a:rPr lang="en-US" altLang="zh-CN" dirty="0" smtClean="0"/>
              <a:t>multiple</a:t>
            </a:r>
            <a:r>
              <a:rPr lang="zh-CN" altLang="en-US" dirty="0" smtClean="0"/>
              <a:t>、</a:t>
            </a:r>
            <a:r>
              <a:rPr lang="en-US" altLang="zh-CN" dirty="0" smtClean="0"/>
              <a:t>checked</a:t>
            </a:r>
            <a:r>
              <a:rPr lang="zh-CN" altLang="en-US" dirty="0" smtClean="0"/>
              <a:t>、</a:t>
            </a:r>
            <a:r>
              <a:rPr lang="en-US" altLang="zh-CN" dirty="0" smtClean="0"/>
              <a:t>selected</a:t>
            </a:r>
          </a:p>
          <a:p>
            <a:r>
              <a:rPr lang="zh-CN" altLang="en-US" dirty="0" smtClean="0"/>
              <a:t>便捷性特性：</a:t>
            </a:r>
            <a:r>
              <a:rPr lang="en-US" altLang="zh-CN" dirty="0" smtClean="0"/>
              <a:t>placeholder</a:t>
            </a:r>
            <a:r>
              <a:rPr lang="zh-CN" altLang="en-US" dirty="0" smtClean="0"/>
              <a:t>、</a:t>
            </a:r>
            <a:r>
              <a:rPr lang="en-US" altLang="zh-CN" dirty="0" smtClean="0"/>
              <a:t>autocomplete</a:t>
            </a:r>
            <a:r>
              <a:rPr lang="zh-CN" altLang="en-US" dirty="0" smtClean="0"/>
              <a:t>、</a:t>
            </a:r>
            <a:r>
              <a:rPr lang="en-US" altLang="zh-CN" dirty="0" smtClean="0"/>
              <a:t>autofocus</a:t>
            </a:r>
          </a:p>
          <a:p>
            <a:r>
              <a:rPr lang="zh-CN" altLang="en-US" dirty="0" smtClean="0"/>
              <a:t>限制性特性：</a:t>
            </a:r>
            <a:r>
              <a:rPr lang="en-US" altLang="zh-CN" dirty="0" err="1" smtClean="0"/>
              <a:t>readonly</a:t>
            </a:r>
            <a:r>
              <a:rPr lang="zh-CN" altLang="en-US" dirty="0" smtClean="0"/>
              <a:t>、</a:t>
            </a:r>
            <a:r>
              <a:rPr lang="en-US" altLang="zh-CN" dirty="0" smtClean="0"/>
              <a:t>disabled</a:t>
            </a:r>
          </a:p>
          <a:p>
            <a:r>
              <a:rPr lang="zh-CN" altLang="en-US" dirty="0" smtClean="0"/>
              <a:t>验证性特性：</a:t>
            </a:r>
            <a:r>
              <a:rPr lang="en-US" altLang="zh-CN" dirty="0" err="1" smtClean="0"/>
              <a:t>maxlength</a:t>
            </a:r>
            <a:r>
              <a:rPr lang="zh-CN" altLang="en-US" dirty="0" smtClean="0"/>
              <a:t>、</a:t>
            </a:r>
            <a:r>
              <a:rPr lang="en-US" altLang="zh-CN" dirty="0" smtClean="0"/>
              <a:t>required</a:t>
            </a:r>
            <a:r>
              <a:rPr lang="zh-CN" altLang="en-US" dirty="0" smtClean="0"/>
              <a:t>、</a:t>
            </a:r>
            <a:r>
              <a:rPr lang="en-US" altLang="zh-CN" dirty="0" smtClean="0"/>
              <a:t>pattern</a:t>
            </a:r>
            <a:r>
              <a:rPr lang="zh-CN" altLang="en-US" dirty="0" smtClean="0"/>
              <a:t>、</a:t>
            </a:r>
            <a:r>
              <a:rPr lang="en-US" altLang="zh-CN" dirty="0" err="1"/>
              <a:t>novalidate</a:t>
            </a:r>
            <a:endParaRPr lang="en-US" altLang="zh-CN" dirty="0" smtClean="0"/>
          </a:p>
          <a:p>
            <a:r>
              <a:rPr lang="zh-CN" altLang="en-US" dirty="0" smtClean="0"/>
              <a:t>其他特性：</a:t>
            </a:r>
            <a:r>
              <a:rPr lang="en-US" altLang="zh-CN" dirty="0" smtClean="0"/>
              <a:t>size</a:t>
            </a:r>
            <a:r>
              <a:rPr lang="zh-CN" altLang="en-US" dirty="0" smtClean="0"/>
              <a:t>、</a:t>
            </a:r>
            <a:r>
              <a:rPr lang="en-US" altLang="zh-CN" dirty="0" smtClean="0"/>
              <a:t>form</a:t>
            </a:r>
            <a:endParaRPr lang="zh-CN" altLang="en-US" dirty="0"/>
          </a:p>
        </p:txBody>
      </p:sp>
    </p:spTree>
    <p:extLst>
      <p:ext uri="{BB962C8B-B14F-4D97-AF65-F5344CB8AC3E}">
        <p14:creationId xmlns:p14="http://schemas.microsoft.com/office/powerpoint/2010/main" val="39788641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HTML5</a:t>
            </a:r>
            <a:r>
              <a:rPr lang="zh-CN" altLang="en-US" dirty="0" smtClean="0"/>
              <a:t>的好处</a:t>
            </a:r>
            <a:endParaRPr lang="zh-CN" altLang="en-US" dirty="0"/>
          </a:p>
        </p:txBody>
      </p:sp>
      <p:sp>
        <p:nvSpPr>
          <p:cNvPr id="3" name="内容占位符 2"/>
          <p:cNvSpPr>
            <a:spLocks noGrp="1"/>
          </p:cNvSpPr>
          <p:nvPr>
            <p:ph idx="1"/>
          </p:nvPr>
        </p:nvSpPr>
        <p:spPr/>
        <p:txBody>
          <a:bodyPr/>
          <a:lstStyle/>
          <a:p>
            <a:r>
              <a:rPr lang="zh-CN" altLang="en-US" dirty="0" smtClean="0"/>
              <a:t>更好的兼容性</a:t>
            </a:r>
            <a:endParaRPr lang="en-US" altLang="zh-CN" dirty="0" smtClean="0"/>
          </a:p>
          <a:p>
            <a:pPr lvl="1"/>
            <a:r>
              <a:rPr lang="zh-CN" altLang="en-US" dirty="0" smtClean="0"/>
              <a:t>浏览器兼容</a:t>
            </a:r>
            <a:endParaRPr lang="en-US" altLang="zh-CN" dirty="0" smtClean="0"/>
          </a:p>
          <a:p>
            <a:pPr lvl="1"/>
            <a:r>
              <a:rPr lang="zh-CN" altLang="en-US" dirty="0" smtClean="0"/>
              <a:t>向前兼容</a:t>
            </a:r>
            <a:endParaRPr lang="en-US" altLang="zh-CN" dirty="0" smtClean="0"/>
          </a:p>
          <a:p>
            <a:r>
              <a:rPr lang="zh-CN" altLang="en-US" dirty="0" smtClean="0"/>
              <a:t>更好的语义</a:t>
            </a:r>
            <a:endParaRPr lang="en-US" altLang="zh-CN" dirty="0" smtClean="0"/>
          </a:p>
          <a:p>
            <a:r>
              <a:rPr lang="zh-CN" altLang="en-US" dirty="0" smtClean="0"/>
              <a:t>更简洁的代码</a:t>
            </a:r>
            <a:endParaRPr lang="en-US" altLang="zh-CN" dirty="0" smtClean="0"/>
          </a:p>
          <a:p>
            <a:r>
              <a:rPr lang="zh-CN" altLang="en-US" dirty="0" smtClean="0"/>
              <a:t>更强的功能</a:t>
            </a:r>
            <a:endParaRPr lang="zh-CN" altLang="en-US" dirty="0"/>
          </a:p>
        </p:txBody>
      </p:sp>
    </p:spTree>
    <p:extLst>
      <p:ext uri="{BB962C8B-B14F-4D97-AF65-F5344CB8AC3E}">
        <p14:creationId xmlns:p14="http://schemas.microsoft.com/office/powerpoint/2010/main" val="379859733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便捷</a:t>
            </a:r>
            <a:r>
              <a:rPr lang="zh-CN" altLang="en-US" dirty="0" smtClean="0"/>
              <a:t>性特性</a:t>
            </a:r>
            <a:endParaRPr lang="zh-CN" altLang="en-US" dirty="0"/>
          </a:p>
        </p:txBody>
      </p:sp>
      <p:sp>
        <p:nvSpPr>
          <p:cNvPr id="3" name="内容占位符 2"/>
          <p:cNvSpPr>
            <a:spLocks noGrp="1"/>
          </p:cNvSpPr>
          <p:nvPr>
            <p:ph idx="1"/>
          </p:nvPr>
        </p:nvSpPr>
        <p:spPr/>
        <p:txBody>
          <a:bodyPr/>
          <a:lstStyle/>
          <a:p>
            <a:r>
              <a:rPr lang="zh-CN" altLang="en-US" dirty="0" smtClean="0"/>
              <a:t>占位符：</a:t>
            </a:r>
            <a:r>
              <a:rPr lang="en-US" altLang="zh-CN" dirty="0" smtClean="0"/>
              <a:t>placeholder</a:t>
            </a:r>
          </a:p>
          <a:p>
            <a:r>
              <a:rPr lang="zh-CN" altLang="en-US" dirty="0" smtClean="0"/>
              <a:t>自动完成：</a:t>
            </a:r>
            <a:r>
              <a:rPr lang="en-US" altLang="zh-CN" dirty="0" smtClean="0"/>
              <a:t>autocomplete</a:t>
            </a:r>
          </a:p>
          <a:p>
            <a:pPr lvl="1"/>
            <a:r>
              <a:rPr lang="zh-CN" altLang="en-US" dirty="0" smtClean="0"/>
              <a:t>取值为</a:t>
            </a:r>
            <a:r>
              <a:rPr lang="en-US" altLang="zh-CN" dirty="0" smtClean="0"/>
              <a:t>off</a:t>
            </a:r>
            <a:r>
              <a:rPr lang="zh-CN" altLang="en-US" dirty="0" smtClean="0"/>
              <a:t>则不许浏览器使用自动完成功能，用于敏感信息控件</a:t>
            </a:r>
            <a:endParaRPr lang="en-US" altLang="zh-CN" dirty="0" smtClean="0"/>
          </a:p>
          <a:p>
            <a:pPr lvl="1"/>
            <a:r>
              <a:rPr lang="zh-CN" altLang="en-US" dirty="0" smtClean="0"/>
              <a:t>默认为</a:t>
            </a:r>
            <a:r>
              <a:rPr lang="en-US" altLang="zh-CN" dirty="0" smtClean="0"/>
              <a:t>on</a:t>
            </a:r>
          </a:p>
          <a:p>
            <a:r>
              <a:rPr lang="zh-CN" altLang="en-US" dirty="0" smtClean="0"/>
              <a:t>自动取得焦点：</a:t>
            </a:r>
            <a:r>
              <a:rPr lang="en-US" altLang="zh-CN" dirty="0" smtClean="0"/>
              <a:t>autofocus</a:t>
            </a:r>
          </a:p>
          <a:p>
            <a:r>
              <a:rPr lang="en-US" altLang="zh-CN" dirty="0">
                <a:hlinkClick r:id="rId2" action="ppaction://hlinkfile"/>
              </a:rPr>
              <a:t>example</a:t>
            </a:r>
            <a:endParaRPr lang="zh-CN" altLang="en-US" dirty="0"/>
          </a:p>
        </p:txBody>
      </p:sp>
    </p:spTree>
    <p:extLst>
      <p:ext uri="{BB962C8B-B14F-4D97-AF65-F5344CB8AC3E}">
        <p14:creationId xmlns:p14="http://schemas.microsoft.com/office/powerpoint/2010/main" val="235323056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便捷</a:t>
            </a:r>
            <a:r>
              <a:rPr lang="zh-CN" altLang="en-US" dirty="0" smtClean="0"/>
              <a:t>性特性</a:t>
            </a:r>
            <a:endParaRPr lang="zh-CN" altLang="en-US" dirty="0"/>
          </a:p>
        </p:txBody>
      </p:sp>
      <p:pic>
        <p:nvPicPr>
          <p:cNvPr id="6" name="内容占位符 5"/>
          <p:cNvPicPr>
            <a:picLocks noGrp="1" noChangeAspect="1"/>
          </p:cNvPicPr>
          <p:nvPr>
            <p:ph sz="half" idx="1"/>
          </p:nvPr>
        </p:nvPicPr>
        <p:blipFill>
          <a:blip r:embed="rId2"/>
          <a:stretch>
            <a:fillRect/>
          </a:stretch>
        </p:blipFill>
        <p:spPr>
          <a:xfrm>
            <a:off x="1117600" y="2098531"/>
            <a:ext cx="5080000" cy="3727737"/>
          </a:xfrm>
          <a:prstGeom prst="rect">
            <a:avLst/>
          </a:prstGeom>
        </p:spPr>
      </p:pic>
      <p:pic>
        <p:nvPicPr>
          <p:cNvPr id="7" name="内容占位符 6"/>
          <p:cNvPicPr>
            <a:picLocks noGrp="1" noChangeAspect="1"/>
          </p:cNvPicPr>
          <p:nvPr>
            <p:ph sz="half" idx="2"/>
          </p:nvPr>
        </p:nvPicPr>
        <p:blipFill>
          <a:blip r:embed="rId3"/>
          <a:stretch>
            <a:fillRect/>
          </a:stretch>
        </p:blipFill>
        <p:spPr>
          <a:xfrm>
            <a:off x="6816079" y="2098531"/>
            <a:ext cx="4900549" cy="2986653"/>
          </a:xfrm>
          <a:prstGeom prst="rect">
            <a:avLst/>
          </a:prstGeom>
        </p:spPr>
      </p:pic>
    </p:spTree>
    <p:extLst>
      <p:ext uri="{BB962C8B-B14F-4D97-AF65-F5344CB8AC3E}">
        <p14:creationId xmlns:p14="http://schemas.microsoft.com/office/powerpoint/2010/main" val="3478729706"/>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限制性特性</a:t>
            </a:r>
            <a:endParaRPr lang="zh-CN" altLang="en-US" dirty="0"/>
          </a:p>
        </p:txBody>
      </p:sp>
      <p:sp>
        <p:nvSpPr>
          <p:cNvPr id="3" name="内容占位符 2"/>
          <p:cNvSpPr>
            <a:spLocks noGrp="1"/>
          </p:cNvSpPr>
          <p:nvPr>
            <p:ph idx="1"/>
          </p:nvPr>
        </p:nvSpPr>
        <p:spPr/>
        <p:txBody>
          <a:bodyPr/>
          <a:lstStyle/>
          <a:p>
            <a:r>
              <a:rPr lang="zh-CN" altLang="en-US" dirty="0" smtClean="0"/>
              <a:t>只读特性：</a:t>
            </a:r>
            <a:r>
              <a:rPr lang="en-US" altLang="zh-CN" dirty="0" err="1" smtClean="0"/>
              <a:t>readonly</a:t>
            </a:r>
            <a:endParaRPr lang="en-US" altLang="zh-CN" dirty="0" smtClean="0"/>
          </a:p>
          <a:p>
            <a:pPr lvl="1"/>
            <a:r>
              <a:rPr lang="zh-CN" altLang="en-US" dirty="0" smtClean="0"/>
              <a:t>文本类控件，控件可用，可以读取，但限制写入</a:t>
            </a:r>
            <a:endParaRPr lang="en-US" altLang="zh-CN" dirty="0" smtClean="0"/>
          </a:p>
          <a:p>
            <a:pPr lvl="1"/>
            <a:r>
              <a:rPr lang="zh-CN" altLang="en-US" dirty="0" smtClean="0"/>
              <a:t>只读特性值会发送到服务器端</a:t>
            </a:r>
            <a:endParaRPr lang="en-US" altLang="zh-CN" dirty="0" smtClean="0"/>
          </a:p>
          <a:p>
            <a:r>
              <a:rPr lang="zh-CN" altLang="en-US" dirty="0"/>
              <a:t>不</a:t>
            </a:r>
            <a:r>
              <a:rPr lang="zh-CN" altLang="en-US" dirty="0" smtClean="0"/>
              <a:t>可用特性：</a:t>
            </a:r>
            <a:r>
              <a:rPr lang="en-US" altLang="zh-CN" dirty="0" smtClean="0"/>
              <a:t>disabled</a:t>
            </a:r>
          </a:p>
          <a:p>
            <a:pPr lvl="1"/>
            <a:r>
              <a:rPr lang="zh-CN" altLang="en-US" dirty="0" smtClean="0"/>
              <a:t>控件不可用</a:t>
            </a:r>
            <a:endParaRPr lang="en-US" altLang="zh-CN" dirty="0" smtClean="0"/>
          </a:p>
          <a:p>
            <a:pPr lvl="1"/>
            <a:r>
              <a:rPr lang="zh-CN" altLang="en-US" dirty="0" smtClean="0"/>
              <a:t>如果用于</a:t>
            </a:r>
            <a:r>
              <a:rPr lang="en-US" altLang="zh-CN" dirty="0" err="1" smtClean="0"/>
              <a:t>fieldset</a:t>
            </a:r>
            <a:r>
              <a:rPr lang="zh-CN" altLang="en-US" dirty="0" smtClean="0"/>
              <a:t>，则整组控件不可用</a:t>
            </a:r>
            <a:endParaRPr lang="en-US" altLang="zh-CN" dirty="0" smtClean="0"/>
          </a:p>
          <a:p>
            <a:pPr lvl="1"/>
            <a:r>
              <a:rPr lang="zh-CN" altLang="en-US" dirty="0"/>
              <a:t>不</a:t>
            </a:r>
            <a:r>
              <a:rPr lang="zh-CN" altLang="en-US" dirty="0" smtClean="0"/>
              <a:t>可用特性值不会发送到服务器端</a:t>
            </a:r>
            <a:endParaRPr lang="en-US" altLang="zh-CN" dirty="0" smtClean="0"/>
          </a:p>
          <a:p>
            <a:r>
              <a:rPr lang="en-US" altLang="zh-CN" dirty="0">
                <a:hlinkClick r:id="rId2" action="ppaction://hlinkfile"/>
              </a:rPr>
              <a:t>example</a:t>
            </a:r>
            <a:endParaRPr lang="en-US" altLang="zh-CN" dirty="0" smtClean="0"/>
          </a:p>
          <a:p>
            <a:endParaRPr lang="zh-CN" altLang="en-US" dirty="0"/>
          </a:p>
        </p:txBody>
      </p:sp>
      <p:pic>
        <p:nvPicPr>
          <p:cNvPr id="4" name="图片 3"/>
          <p:cNvPicPr>
            <a:picLocks noChangeAspect="1"/>
          </p:cNvPicPr>
          <p:nvPr/>
        </p:nvPicPr>
        <p:blipFill>
          <a:blip r:embed="rId3"/>
          <a:stretch>
            <a:fillRect/>
          </a:stretch>
        </p:blipFill>
        <p:spPr>
          <a:xfrm>
            <a:off x="8544272" y="1905000"/>
            <a:ext cx="3028950" cy="4171950"/>
          </a:xfrm>
          <a:prstGeom prst="rect">
            <a:avLst/>
          </a:prstGeom>
        </p:spPr>
      </p:pic>
    </p:spTree>
    <p:extLst>
      <p:ext uri="{BB962C8B-B14F-4D97-AF65-F5344CB8AC3E}">
        <p14:creationId xmlns:p14="http://schemas.microsoft.com/office/powerpoint/2010/main" val="1547339462"/>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验证</a:t>
            </a:r>
            <a:r>
              <a:rPr lang="zh-CN" altLang="en-US" dirty="0" smtClean="0"/>
              <a:t>性特性</a:t>
            </a:r>
            <a:endParaRPr lang="zh-CN" altLang="en-US" dirty="0"/>
          </a:p>
        </p:txBody>
      </p:sp>
      <p:sp>
        <p:nvSpPr>
          <p:cNvPr id="3" name="内容占位符 2"/>
          <p:cNvSpPr>
            <a:spLocks noGrp="1"/>
          </p:cNvSpPr>
          <p:nvPr>
            <p:ph idx="1"/>
          </p:nvPr>
        </p:nvSpPr>
        <p:spPr/>
        <p:txBody>
          <a:bodyPr/>
          <a:lstStyle/>
          <a:p>
            <a:r>
              <a:rPr lang="zh-CN" altLang="en-US" dirty="0" smtClean="0"/>
              <a:t>最大长度：</a:t>
            </a:r>
            <a:r>
              <a:rPr lang="en-US" altLang="zh-CN" dirty="0" err="1" smtClean="0"/>
              <a:t>maxlength</a:t>
            </a:r>
            <a:endParaRPr lang="en-US" altLang="zh-CN" dirty="0" smtClean="0"/>
          </a:p>
          <a:p>
            <a:pPr lvl="1"/>
            <a:r>
              <a:rPr lang="zh-CN" altLang="en-US" dirty="0" smtClean="0"/>
              <a:t>限制了文本框允许的最大输入长度</a:t>
            </a:r>
            <a:endParaRPr lang="en-US" altLang="zh-CN" dirty="0" smtClean="0"/>
          </a:p>
          <a:p>
            <a:r>
              <a:rPr lang="zh-CN" altLang="en-US" dirty="0" smtClean="0"/>
              <a:t>必须填写：</a:t>
            </a:r>
            <a:r>
              <a:rPr lang="en-US" altLang="zh-CN" dirty="0" smtClean="0"/>
              <a:t>required</a:t>
            </a:r>
          </a:p>
          <a:p>
            <a:r>
              <a:rPr lang="zh-CN" altLang="en-US" dirty="0" smtClean="0"/>
              <a:t>无需验证：</a:t>
            </a:r>
            <a:r>
              <a:rPr lang="en-US" altLang="zh-CN" dirty="0" err="1" smtClean="0"/>
              <a:t>novalidate</a:t>
            </a:r>
            <a:endParaRPr lang="en-US" altLang="zh-CN" dirty="0" smtClean="0"/>
          </a:p>
          <a:p>
            <a:pPr lvl="1"/>
            <a:r>
              <a:rPr lang="zh-CN" altLang="en-US" dirty="0"/>
              <a:t>表</a:t>
            </a:r>
            <a:r>
              <a:rPr lang="zh-CN" altLang="en-US" dirty="0" smtClean="0"/>
              <a:t>单特性，用于关闭客户端验证功能</a:t>
            </a:r>
            <a:endParaRPr lang="en-US" altLang="zh-CN" dirty="0" smtClean="0"/>
          </a:p>
          <a:p>
            <a:r>
              <a:rPr lang="en-US" altLang="zh-CN" dirty="0" smtClean="0">
                <a:hlinkClick r:id="rId2" action="ppaction://hlinkfile"/>
              </a:rPr>
              <a:t>example1</a:t>
            </a:r>
            <a:endParaRPr lang="en-US" altLang="zh-CN" dirty="0" smtClean="0"/>
          </a:p>
          <a:p>
            <a:r>
              <a:rPr lang="en-US" altLang="zh-CN" dirty="0" smtClean="0">
                <a:hlinkClick r:id="rId3" action="ppaction://hlinkfile"/>
              </a:rPr>
              <a:t>example2</a:t>
            </a:r>
            <a:endParaRPr lang="zh-CN" altLang="en-US" dirty="0"/>
          </a:p>
        </p:txBody>
      </p:sp>
    </p:spTree>
    <p:extLst>
      <p:ext uri="{BB962C8B-B14F-4D97-AF65-F5344CB8AC3E}">
        <p14:creationId xmlns:p14="http://schemas.microsoft.com/office/powerpoint/2010/main" val="1488505413"/>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验证</a:t>
            </a:r>
            <a:r>
              <a:rPr lang="zh-CN" altLang="en-US" dirty="0" smtClean="0"/>
              <a:t>性特性</a:t>
            </a:r>
            <a:endParaRPr lang="zh-CN" altLang="en-US" dirty="0"/>
          </a:p>
        </p:txBody>
      </p:sp>
      <p:sp>
        <p:nvSpPr>
          <p:cNvPr id="3" name="内容占位符 2"/>
          <p:cNvSpPr>
            <a:spLocks noGrp="1"/>
          </p:cNvSpPr>
          <p:nvPr>
            <p:ph idx="1"/>
          </p:nvPr>
        </p:nvSpPr>
        <p:spPr/>
        <p:txBody>
          <a:bodyPr/>
          <a:lstStyle/>
          <a:p>
            <a:r>
              <a:rPr lang="zh-CN" altLang="en-US" dirty="0" smtClean="0"/>
              <a:t>正则表达式验证：</a:t>
            </a:r>
            <a:r>
              <a:rPr lang="en-US" altLang="zh-CN" dirty="0" smtClean="0"/>
              <a:t>pattern</a:t>
            </a:r>
          </a:p>
          <a:p>
            <a:pPr lvl="1"/>
            <a:r>
              <a:rPr lang="zh-CN" altLang="en-US" dirty="0" smtClean="0"/>
              <a:t>验证某个文本框的输入是否符合预定的正则表达式</a:t>
            </a:r>
            <a:endParaRPr lang="en-US" altLang="zh-CN" dirty="0" smtClean="0"/>
          </a:p>
          <a:p>
            <a:pPr lvl="1"/>
            <a:r>
              <a:rPr lang="zh-CN" altLang="en-US" dirty="0" smtClean="0"/>
              <a:t>不会对空值进行验证</a:t>
            </a:r>
            <a:endParaRPr lang="en-US" altLang="zh-CN" dirty="0" smtClean="0"/>
          </a:p>
          <a:p>
            <a:pPr lvl="1"/>
            <a:r>
              <a:rPr lang="en-US" altLang="zh-CN" dirty="0">
                <a:hlinkClick r:id="rId2" action="ppaction://hlinkfile"/>
              </a:rPr>
              <a:t>example</a:t>
            </a:r>
            <a:endParaRPr lang="en-US" altLang="zh-CN" dirty="0" smtClean="0"/>
          </a:p>
          <a:p>
            <a:pPr lvl="1"/>
            <a:endParaRPr lang="zh-CN" altLang="en-US" dirty="0"/>
          </a:p>
        </p:txBody>
      </p:sp>
    </p:spTree>
    <p:extLst>
      <p:ext uri="{BB962C8B-B14F-4D97-AF65-F5344CB8AC3E}">
        <p14:creationId xmlns:p14="http://schemas.microsoft.com/office/powerpoint/2010/main" val="4006758741"/>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其他特性</a:t>
            </a:r>
            <a:endParaRPr lang="zh-CN" altLang="en-US" dirty="0"/>
          </a:p>
        </p:txBody>
      </p:sp>
      <p:sp>
        <p:nvSpPr>
          <p:cNvPr id="3" name="内容占位符 2"/>
          <p:cNvSpPr>
            <a:spLocks noGrp="1"/>
          </p:cNvSpPr>
          <p:nvPr>
            <p:ph idx="1"/>
          </p:nvPr>
        </p:nvSpPr>
        <p:spPr/>
        <p:txBody>
          <a:bodyPr/>
          <a:lstStyle/>
          <a:p>
            <a:r>
              <a:rPr lang="en-US" altLang="zh-CN" dirty="0" smtClean="0"/>
              <a:t>size</a:t>
            </a:r>
          </a:p>
          <a:p>
            <a:pPr lvl="1"/>
            <a:r>
              <a:rPr lang="zh-CN" altLang="en-US" dirty="0" smtClean="0"/>
              <a:t>限制文本框显示宽度</a:t>
            </a:r>
            <a:endParaRPr lang="en-US" altLang="zh-CN" dirty="0" smtClean="0"/>
          </a:p>
          <a:p>
            <a:pPr lvl="1"/>
            <a:r>
              <a:rPr lang="zh-CN" altLang="en-US" dirty="0" smtClean="0"/>
              <a:t>注意与</a:t>
            </a:r>
            <a:r>
              <a:rPr lang="en-US" altLang="zh-CN" dirty="0" err="1" smtClean="0"/>
              <a:t>maxlength</a:t>
            </a:r>
            <a:r>
              <a:rPr lang="zh-CN" altLang="en-US" dirty="0" smtClean="0"/>
              <a:t>的区别</a:t>
            </a:r>
            <a:endParaRPr lang="en-US" altLang="zh-CN" dirty="0" smtClean="0"/>
          </a:p>
          <a:p>
            <a:r>
              <a:rPr lang="en-US" altLang="zh-CN" dirty="0" smtClean="0"/>
              <a:t>form</a:t>
            </a:r>
          </a:p>
          <a:p>
            <a:pPr lvl="1"/>
            <a:r>
              <a:rPr lang="zh-CN" altLang="en-US" dirty="0" smtClean="0"/>
              <a:t>允许把表单外定义的控件与指定表单挂钩</a:t>
            </a:r>
            <a:endParaRPr lang="en-US" altLang="zh-CN" dirty="0" smtClean="0"/>
          </a:p>
          <a:p>
            <a:pPr lvl="1"/>
            <a:r>
              <a:rPr lang="zh-CN" altLang="en-US" dirty="0"/>
              <a:t>是</a:t>
            </a:r>
            <a:r>
              <a:rPr lang="zh-CN" altLang="en-US" dirty="0" smtClean="0"/>
              <a:t>与</a:t>
            </a:r>
            <a:r>
              <a:rPr lang="en-US" altLang="zh-CN" dirty="0" smtClean="0"/>
              <a:t>form</a:t>
            </a:r>
            <a:r>
              <a:rPr lang="zh-CN" altLang="en-US" dirty="0" smtClean="0"/>
              <a:t>元素的</a:t>
            </a:r>
            <a:r>
              <a:rPr lang="en-US" altLang="zh-CN" dirty="0" smtClean="0"/>
              <a:t>id</a:t>
            </a:r>
            <a:r>
              <a:rPr lang="zh-CN" altLang="en-US" dirty="0" smtClean="0"/>
              <a:t>值挂钩的</a:t>
            </a:r>
            <a:endParaRPr lang="en-US" altLang="zh-CN" dirty="0" smtClean="0"/>
          </a:p>
          <a:p>
            <a:r>
              <a:rPr lang="en-US" altLang="zh-CN" dirty="0">
                <a:hlinkClick r:id="rId2" action="ppaction://hlinkfile"/>
              </a:rPr>
              <a:t>example</a:t>
            </a:r>
            <a:endParaRPr lang="zh-CN" altLang="en-US" dirty="0"/>
          </a:p>
        </p:txBody>
      </p:sp>
    </p:spTree>
    <p:extLst>
      <p:ext uri="{BB962C8B-B14F-4D97-AF65-F5344CB8AC3E}">
        <p14:creationId xmlns:p14="http://schemas.microsoft.com/office/powerpoint/2010/main" val="257391697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4418" name="Rectangle 2"/>
          <p:cNvSpPr>
            <a:spLocks noGrp="1" noChangeArrowheads="1"/>
          </p:cNvSpPr>
          <p:nvPr>
            <p:ph type="title"/>
          </p:nvPr>
        </p:nvSpPr>
        <p:spPr/>
        <p:txBody>
          <a:bodyPr/>
          <a:lstStyle/>
          <a:p>
            <a:r>
              <a:rPr lang="zh-CN" altLang="en-US"/>
              <a:t>使用多个表单的页面</a:t>
            </a:r>
          </a:p>
        </p:txBody>
      </p:sp>
      <p:sp>
        <p:nvSpPr>
          <p:cNvPr id="1084419"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在一个网页中可以有多个表</a:t>
            </a:r>
            <a:r>
              <a:rPr lang="zh-CN" altLang="en-US" dirty="0" smtClean="0"/>
              <a:t>单</a:t>
            </a:r>
            <a:r>
              <a:rPr lang="zh-CN" altLang="en-US" dirty="0"/>
              <a:t>，</a:t>
            </a:r>
            <a:r>
              <a:rPr lang="zh-CN" altLang="en-US" dirty="0" smtClean="0"/>
              <a:t>但是</a:t>
            </a:r>
            <a:r>
              <a:rPr lang="zh-CN" altLang="en-US" dirty="0"/>
              <a:t>表单不允许嵌套</a:t>
            </a:r>
          </a:p>
          <a:p>
            <a:r>
              <a:rPr lang="zh-CN" altLang="en-US" dirty="0"/>
              <a:t>每次提交时只能提交一个表单</a:t>
            </a:r>
          </a:p>
          <a:p>
            <a:r>
              <a:rPr lang="en-US" altLang="zh-CN" dirty="0">
                <a:hlinkClick r:id="rId2" action="ppaction://hlinkfile"/>
              </a:rPr>
              <a:t>example</a:t>
            </a:r>
            <a:endParaRPr lang="en-US" altLang="zh-CN" dirty="0"/>
          </a:p>
        </p:txBody>
      </p:sp>
    </p:spTree>
    <p:extLst>
      <p:ext uri="{BB962C8B-B14F-4D97-AF65-F5344CB8AC3E}">
        <p14:creationId xmlns:p14="http://schemas.microsoft.com/office/powerpoint/2010/main" val="2909913108"/>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X</a:t>
            </a:r>
            <a:r>
              <a:rPr lang="en-US" altLang="zh-CN" dirty="0" smtClean="0"/>
              <a:t>I</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a:t>图像</a:t>
            </a:r>
          </a:p>
        </p:txBody>
      </p:sp>
    </p:spTree>
    <p:extLst>
      <p:ext uri="{BB962C8B-B14F-4D97-AF65-F5344CB8AC3E}">
        <p14:creationId xmlns:p14="http://schemas.microsoft.com/office/powerpoint/2010/main" val="3868168518"/>
      </p:ext>
    </p:extLst>
  </p:cSld>
  <p:clrMapOvr>
    <a:masterClrMapping/>
  </p:clrMapOvr>
  <mc:AlternateContent xmlns:mc="http://schemas.openxmlformats.org/markup-compatibility/2006" xmlns:p14="http://schemas.microsoft.com/office/powerpoint/2010/main">
    <mc:Choice Requires="p14">
      <p:transition spd="slow" p14:dur="2000" advTm="21414"/>
    </mc:Choice>
    <mc:Fallback xmlns="">
      <p:transition spd="slow" advTm="21414"/>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1154" name="Rectangle 2"/>
          <p:cNvSpPr>
            <a:spLocks noGrp="1" noChangeArrowheads="1"/>
          </p:cNvSpPr>
          <p:nvPr>
            <p:ph type="title"/>
          </p:nvPr>
        </p:nvSpPr>
        <p:spPr/>
        <p:txBody>
          <a:bodyPr/>
          <a:lstStyle/>
          <a:p>
            <a:r>
              <a:rPr lang="zh-CN" altLang="en-US"/>
              <a:t>图像</a:t>
            </a:r>
          </a:p>
        </p:txBody>
      </p:sp>
      <p:sp>
        <p:nvSpPr>
          <p:cNvPr id="1201155"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图像是按像素顺序显示的</a:t>
            </a:r>
          </a:p>
          <a:p>
            <a:r>
              <a:rPr lang="zh-CN" altLang="en-US" dirty="0"/>
              <a:t>图像</a:t>
            </a:r>
            <a:r>
              <a:rPr lang="zh-CN" altLang="en-US" dirty="0" smtClean="0"/>
              <a:t>分类</a:t>
            </a:r>
            <a:endParaRPr lang="en-US" altLang="zh-CN" dirty="0"/>
          </a:p>
          <a:p>
            <a:pPr lvl="1"/>
            <a:r>
              <a:rPr lang="zh-CN" altLang="en-US" dirty="0"/>
              <a:t>按存储方式</a:t>
            </a:r>
            <a:r>
              <a:rPr lang="zh-CN" altLang="en-US" dirty="0" smtClean="0"/>
              <a:t>分</a:t>
            </a:r>
            <a:endParaRPr lang="en-US" altLang="zh-CN" dirty="0"/>
          </a:p>
          <a:p>
            <a:pPr lvl="2"/>
            <a:r>
              <a:rPr lang="zh-CN" altLang="en-US" dirty="0" smtClean="0"/>
              <a:t>位图</a:t>
            </a:r>
            <a:r>
              <a:rPr lang="zh-CN" altLang="en-US" dirty="0"/>
              <a:t>：</a:t>
            </a:r>
            <a:r>
              <a:rPr lang="zh-CN" altLang="en-US" dirty="0" smtClean="0"/>
              <a:t>按</a:t>
            </a:r>
            <a:r>
              <a:rPr lang="zh-CN" altLang="en-US" dirty="0"/>
              <a:t>像素及每个像素的颜色顺序存储的图像</a:t>
            </a:r>
          </a:p>
          <a:p>
            <a:pPr lvl="2"/>
            <a:r>
              <a:rPr lang="zh-CN" altLang="en-US" dirty="0"/>
              <a:t>矢量</a:t>
            </a:r>
            <a:r>
              <a:rPr lang="zh-CN" altLang="en-US" dirty="0" smtClean="0"/>
              <a:t>图形：存储</a:t>
            </a:r>
            <a:r>
              <a:rPr lang="zh-CN" altLang="en-US" dirty="0"/>
              <a:t>描述如何重画图像的数学算式</a:t>
            </a:r>
          </a:p>
          <a:p>
            <a:pPr lvl="1"/>
            <a:r>
              <a:rPr lang="zh-CN" altLang="en-US" dirty="0"/>
              <a:t>按是否压缩</a:t>
            </a:r>
            <a:r>
              <a:rPr lang="zh-CN" altLang="en-US" dirty="0" smtClean="0"/>
              <a:t>分</a:t>
            </a:r>
            <a:endParaRPr lang="en-US" altLang="zh-CN" dirty="0"/>
          </a:p>
          <a:p>
            <a:pPr lvl="2"/>
            <a:r>
              <a:rPr lang="zh-CN" altLang="en-US" dirty="0"/>
              <a:t>不压缩</a:t>
            </a:r>
          </a:p>
          <a:p>
            <a:pPr lvl="2"/>
            <a:r>
              <a:rPr lang="zh-CN" altLang="en-US" dirty="0"/>
              <a:t>无损压缩</a:t>
            </a:r>
          </a:p>
          <a:p>
            <a:pPr lvl="2"/>
            <a:r>
              <a:rPr lang="zh-CN" altLang="en-US" dirty="0"/>
              <a:t>有损压缩</a:t>
            </a:r>
          </a:p>
        </p:txBody>
      </p:sp>
    </p:spTree>
    <p:extLst>
      <p:ext uri="{BB962C8B-B14F-4D97-AF65-F5344CB8AC3E}">
        <p14:creationId xmlns:p14="http://schemas.microsoft.com/office/powerpoint/2010/main" val="1364138911"/>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0370" name="Rectangle 2"/>
          <p:cNvSpPr>
            <a:spLocks noGrp="1" noChangeArrowheads="1"/>
          </p:cNvSpPr>
          <p:nvPr>
            <p:ph type="title"/>
          </p:nvPr>
        </p:nvSpPr>
        <p:spPr/>
        <p:txBody>
          <a:bodyPr/>
          <a:lstStyle/>
          <a:p>
            <a:r>
              <a:rPr lang="zh-CN" altLang="en-US"/>
              <a:t>常见位图格式</a:t>
            </a:r>
          </a:p>
        </p:txBody>
      </p:sp>
      <p:sp>
        <p:nvSpPr>
          <p:cNvPr id="1210371" name="Rectangle 3" descr="Rectangle: Click to edit Master text styles&#10;Second level&#10;Third level&#10;Fourth level&#10;Fifth level"/>
          <p:cNvSpPr>
            <a:spLocks noGrp="1" noChangeArrowheads="1"/>
          </p:cNvSpPr>
          <p:nvPr>
            <p:ph type="body" idx="1"/>
          </p:nvPr>
        </p:nvSpPr>
        <p:spPr/>
        <p:txBody>
          <a:bodyPr/>
          <a:lstStyle/>
          <a:p>
            <a:r>
              <a:rPr lang="en-US" altLang="zh-CN" dirty="0" smtClean="0"/>
              <a:t>GIF</a:t>
            </a:r>
            <a:endParaRPr lang="en-US" altLang="zh-CN" dirty="0"/>
          </a:p>
          <a:p>
            <a:pPr lvl="1"/>
            <a:r>
              <a:rPr lang="zh-CN" altLang="en-US" sz="2000" dirty="0"/>
              <a:t>后缀名为</a:t>
            </a:r>
            <a:r>
              <a:rPr lang="en-US" altLang="zh-CN" sz="2000" dirty="0"/>
              <a:t>.gif</a:t>
            </a:r>
          </a:p>
          <a:p>
            <a:pPr lvl="1"/>
            <a:r>
              <a:rPr lang="zh-CN" altLang="en-US" sz="2000" dirty="0"/>
              <a:t>图形互换格式</a:t>
            </a:r>
            <a:r>
              <a:rPr lang="en-US" altLang="zh-CN" sz="2000" dirty="0"/>
              <a:t>(Graphics Interchange Format)</a:t>
            </a:r>
            <a:r>
              <a:rPr lang="zh-CN" altLang="en-US" sz="2000" dirty="0"/>
              <a:t>缩写</a:t>
            </a:r>
          </a:p>
          <a:p>
            <a:pPr lvl="1"/>
            <a:r>
              <a:rPr lang="zh-CN" altLang="en-US" sz="2000" dirty="0"/>
              <a:t>专为网络上图形传输设计</a:t>
            </a:r>
          </a:p>
          <a:p>
            <a:pPr lvl="1"/>
            <a:r>
              <a:rPr lang="zh-CN" altLang="en-US" sz="2000" dirty="0"/>
              <a:t>使用</a:t>
            </a:r>
            <a:r>
              <a:rPr lang="en-US" altLang="zh-CN" sz="2000" dirty="0"/>
              <a:t>Unisys</a:t>
            </a:r>
            <a:r>
              <a:rPr lang="zh-CN" altLang="en-US" sz="2000" dirty="0"/>
              <a:t>公司拥有的“</a:t>
            </a:r>
            <a:r>
              <a:rPr lang="en-US" altLang="zh-CN" sz="2000" dirty="0"/>
              <a:t>LZW(Lempel-Ziv and </a:t>
            </a:r>
            <a:r>
              <a:rPr lang="en-US" altLang="zh-CN" sz="2000" dirty="0" err="1"/>
              <a:t>Weltch</a:t>
            </a:r>
            <a:r>
              <a:rPr lang="en-US" altLang="zh-CN" sz="2000" dirty="0"/>
              <a:t>)</a:t>
            </a:r>
            <a:r>
              <a:rPr lang="zh-CN" altLang="en-US" sz="2000" dirty="0"/>
              <a:t>压缩”算法，为无损压缩</a:t>
            </a:r>
          </a:p>
          <a:p>
            <a:pPr lvl="1"/>
            <a:r>
              <a:rPr lang="zh-CN" altLang="en-US" sz="2000" dirty="0"/>
              <a:t>只能支持</a:t>
            </a:r>
            <a:r>
              <a:rPr lang="en-US" altLang="zh-CN" sz="2000" dirty="0"/>
              <a:t>8</a:t>
            </a:r>
            <a:r>
              <a:rPr lang="zh-CN" altLang="en-US" sz="2000" dirty="0"/>
              <a:t>位颜色</a:t>
            </a:r>
            <a:r>
              <a:rPr lang="en-US" altLang="zh-CN" sz="2000" dirty="0"/>
              <a:t>(</a:t>
            </a:r>
            <a:r>
              <a:rPr lang="zh-CN" altLang="en-US" sz="2000" dirty="0"/>
              <a:t>即</a:t>
            </a:r>
            <a:r>
              <a:rPr lang="en-US" altLang="zh-CN" sz="2000" dirty="0"/>
              <a:t>256</a:t>
            </a:r>
            <a:r>
              <a:rPr lang="zh-CN" altLang="en-US" sz="2000" dirty="0"/>
              <a:t>色</a:t>
            </a:r>
            <a:r>
              <a:rPr lang="en-US" altLang="zh-CN" sz="2000" dirty="0"/>
              <a:t>)</a:t>
            </a:r>
          </a:p>
          <a:p>
            <a:pPr lvl="1"/>
            <a:r>
              <a:rPr lang="en-US" altLang="zh-CN" sz="2000" dirty="0" err="1"/>
              <a:t>Compuserve</a:t>
            </a:r>
            <a:r>
              <a:rPr lang="zh-CN" altLang="en-US" sz="2000" dirty="0"/>
              <a:t>公司</a:t>
            </a:r>
            <a:r>
              <a:rPr lang="en-US" altLang="zh-CN" sz="2000" dirty="0"/>
              <a:t>1987</a:t>
            </a:r>
            <a:r>
              <a:rPr lang="zh-CN" altLang="en-US" sz="2000" dirty="0"/>
              <a:t>发布标准</a:t>
            </a:r>
            <a:r>
              <a:rPr lang="en-US" altLang="zh-CN" sz="2000" dirty="0"/>
              <a:t>GIF87a</a:t>
            </a:r>
            <a:r>
              <a:rPr lang="zh-CN" altLang="en-US" sz="2000" dirty="0"/>
              <a:t>，后于</a:t>
            </a:r>
            <a:r>
              <a:rPr lang="en-US" altLang="zh-CN" sz="2000" dirty="0"/>
              <a:t>1990</a:t>
            </a:r>
            <a:r>
              <a:rPr lang="zh-CN" altLang="en-US" sz="2000" dirty="0"/>
              <a:t>更新为</a:t>
            </a:r>
            <a:r>
              <a:rPr lang="en-US" altLang="zh-CN" sz="2000" dirty="0"/>
              <a:t>GIF89a</a:t>
            </a:r>
          </a:p>
          <a:p>
            <a:pPr lvl="1"/>
            <a:r>
              <a:rPr lang="zh-CN" altLang="en-US" sz="2000" dirty="0"/>
              <a:t>支持透明</a:t>
            </a:r>
            <a:r>
              <a:rPr lang="en-US" altLang="zh-CN" sz="2000" dirty="0"/>
              <a:t>GIF</a:t>
            </a:r>
            <a:r>
              <a:rPr lang="zh-CN" altLang="en-US" sz="2000" dirty="0"/>
              <a:t>、交错</a:t>
            </a:r>
            <a:r>
              <a:rPr lang="en-US" altLang="zh-CN" sz="2000" dirty="0"/>
              <a:t>GIF</a:t>
            </a:r>
            <a:r>
              <a:rPr lang="zh-CN" altLang="en-US" sz="2000" dirty="0"/>
              <a:t>、动画</a:t>
            </a:r>
            <a:r>
              <a:rPr lang="en-US" altLang="zh-CN" sz="2000" dirty="0"/>
              <a:t>GIF</a:t>
            </a:r>
            <a:r>
              <a:rPr lang="zh-CN" altLang="en-US" sz="2000" dirty="0"/>
              <a:t>三种特性</a:t>
            </a:r>
            <a:r>
              <a:rPr lang="en-US" altLang="zh-CN" sz="2000" dirty="0"/>
              <a:t>(GIF89a)</a:t>
            </a:r>
          </a:p>
          <a:p>
            <a:pPr lvl="1"/>
            <a:r>
              <a:rPr lang="zh-CN" altLang="en-US" sz="2000" dirty="0"/>
              <a:t>合适颜色数较少，大色块的图像或图标</a:t>
            </a:r>
          </a:p>
        </p:txBody>
      </p:sp>
    </p:spTree>
    <p:extLst>
      <p:ext uri="{BB962C8B-B14F-4D97-AF65-F5344CB8AC3E}">
        <p14:creationId xmlns:p14="http://schemas.microsoft.com/office/powerpoint/2010/main" val="6129148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从</a:t>
            </a:r>
            <a:r>
              <a:rPr lang="en-US" altLang="zh-CN" dirty="0" smtClean="0"/>
              <a:t>HTML5</a:t>
            </a:r>
            <a:r>
              <a:rPr lang="zh-CN" altLang="en-US" dirty="0" smtClean="0"/>
              <a:t>看标准与标准实现</a:t>
            </a:r>
            <a:endParaRPr lang="zh-CN" altLang="en-US" dirty="0"/>
          </a:p>
        </p:txBody>
      </p:sp>
      <p:sp>
        <p:nvSpPr>
          <p:cNvPr id="4" name="内容占位符 3"/>
          <p:cNvSpPr>
            <a:spLocks noGrp="1"/>
          </p:cNvSpPr>
          <p:nvPr>
            <p:ph idx="1"/>
          </p:nvPr>
        </p:nvSpPr>
        <p:spPr/>
        <p:txBody>
          <a:bodyPr/>
          <a:lstStyle/>
          <a:p>
            <a:r>
              <a:rPr lang="zh-CN" altLang="en-US" dirty="0"/>
              <a:t>标准是否成功取决于实现和市场</a:t>
            </a:r>
            <a:r>
              <a:rPr lang="zh-CN" altLang="en-US" dirty="0" smtClean="0"/>
              <a:t>力量！</a:t>
            </a:r>
            <a:endParaRPr lang="en-US" altLang="zh-CN" dirty="0"/>
          </a:p>
          <a:p>
            <a:r>
              <a:rPr lang="zh-CN" altLang="en-US" dirty="0" smtClean="0"/>
              <a:t>成功的标准大多属于“复古规范”</a:t>
            </a:r>
            <a:endParaRPr lang="en-US" altLang="zh-CN" dirty="0" smtClean="0"/>
          </a:p>
          <a:p>
            <a:r>
              <a:rPr lang="zh-CN" altLang="en-US" dirty="0" smtClean="0"/>
              <a:t>一定要考虑向前兼容</a:t>
            </a:r>
            <a:endParaRPr lang="en-US" altLang="zh-CN" dirty="0" smtClean="0"/>
          </a:p>
          <a:p>
            <a:r>
              <a:rPr lang="zh-CN" altLang="en-US" dirty="0" smtClean="0"/>
              <a:t>实现是标准成功的必要条件：规范</a:t>
            </a:r>
            <a:r>
              <a:rPr lang="zh-CN" altLang="en-US" dirty="0"/>
              <a:t>和实现要一致，不一致时修订规范</a:t>
            </a:r>
            <a:endParaRPr lang="en-US" altLang="zh-CN" dirty="0" smtClean="0"/>
          </a:p>
          <a:p>
            <a:r>
              <a:rPr lang="zh-CN" altLang="en-US" dirty="0" smtClean="0"/>
              <a:t>规范应足够详尽和明确以</a:t>
            </a:r>
            <a:r>
              <a:rPr lang="zh-CN" altLang="en-US" dirty="0"/>
              <a:t>取得更好的</a:t>
            </a:r>
            <a:r>
              <a:rPr lang="zh-CN" altLang="en-US" dirty="0" smtClean="0"/>
              <a:t>互操作性</a:t>
            </a:r>
            <a:endParaRPr lang="en-US" altLang="zh-CN" dirty="0" smtClean="0"/>
          </a:p>
          <a:p>
            <a:r>
              <a:rPr lang="zh-CN" altLang="en-US" dirty="0" smtClean="0"/>
              <a:t>规范应考虑程序员现实需求和诉求</a:t>
            </a:r>
            <a:endParaRPr lang="en-US" altLang="zh-CN" dirty="0" smtClean="0"/>
          </a:p>
          <a:p>
            <a:r>
              <a:rPr lang="zh-CN" altLang="en-US" dirty="0" smtClean="0"/>
              <a:t>现代标准倾向模块化、小步快跑式更新</a:t>
            </a:r>
            <a:endParaRPr lang="en-US" altLang="zh-CN" dirty="0" smtClean="0"/>
          </a:p>
          <a:p>
            <a:endParaRPr lang="zh-CN" altLang="en-US" dirty="0"/>
          </a:p>
        </p:txBody>
      </p:sp>
    </p:spTree>
    <p:extLst>
      <p:ext uri="{BB962C8B-B14F-4D97-AF65-F5344CB8AC3E}">
        <p14:creationId xmlns:p14="http://schemas.microsoft.com/office/powerpoint/2010/main" val="220582347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394" name="Rectangle 2"/>
          <p:cNvSpPr>
            <a:spLocks noGrp="1" noChangeArrowheads="1"/>
          </p:cNvSpPr>
          <p:nvPr>
            <p:ph type="title"/>
          </p:nvPr>
        </p:nvSpPr>
        <p:spPr/>
        <p:txBody>
          <a:bodyPr/>
          <a:lstStyle/>
          <a:p>
            <a:r>
              <a:rPr lang="zh-CN" altLang="en-US"/>
              <a:t>常见位图格式</a:t>
            </a:r>
          </a:p>
        </p:txBody>
      </p:sp>
      <p:sp>
        <p:nvSpPr>
          <p:cNvPr id="1211395" name="Rectangle 3" descr="Rectangle: Click to edit Master text styles&#10;Second level&#10;Third level&#10;Fourth level&#10;Fifth level"/>
          <p:cNvSpPr>
            <a:spLocks noGrp="1" noChangeArrowheads="1"/>
          </p:cNvSpPr>
          <p:nvPr>
            <p:ph type="body" idx="1"/>
          </p:nvPr>
        </p:nvSpPr>
        <p:spPr/>
        <p:txBody>
          <a:bodyPr/>
          <a:lstStyle/>
          <a:p>
            <a:r>
              <a:rPr lang="en-US" altLang="zh-CN" dirty="0" smtClean="0"/>
              <a:t>JPEG</a:t>
            </a:r>
            <a:endParaRPr lang="en-US" altLang="zh-CN" dirty="0"/>
          </a:p>
          <a:p>
            <a:pPr lvl="1"/>
            <a:r>
              <a:rPr lang="zh-CN" altLang="en-US" sz="2000" dirty="0"/>
              <a:t>后缀名为</a:t>
            </a:r>
            <a:r>
              <a:rPr lang="en-US" altLang="zh-CN" sz="2000" dirty="0"/>
              <a:t>.jpg</a:t>
            </a:r>
            <a:r>
              <a:rPr lang="zh-CN" altLang="en-US" sz="2000" dirty="0"/>
              <a:t>或者</a:t>
            </a:r>
            <a:r>
              <a:rPr lang="en-US" altLang="zh-CN" sz="2000" dirty="0"/>
              <a:t>.jpeg</a:t>
            </a:r>
          </a:p>
          <a:p>
            <a:pPr lvl="1"/>
            <a:r>
              <a:rPr lang="zh-CN" altLang="en-US" sz="2000" dirty="0"/>
              <a:t>联合照相专家组</a:t>
            </a:r>
            <a:r>
              <a:rPr lang="en-US" altLang="zh-CN" sz="2000" dirty="0"/>
              <a:t>(Joint Photographic Experts Group)</a:t>
            </a:r>
            <a:r>
              <a:rPr lang="zh-CN" altLang="en-US" sz="2000" dirty="0"/>
              <a:t>的缩写</a:t>
            </a:r>
          </a:p>
          <a:p>
            <a:pPr lvl="1"/>
            <a:r>
              <a:rPr lang="zh-CN" altLang="en-US" sz="2000" dirty="0"/>
              <a:t>为对数字化照片进行压缩而开发</a:t>
            </a:r>
          </a:p>
          <a:p>
            <a:pPr lvl="1"/>
            <a:r>
              <a:rPr lang="zh-CN" altLang="en-US" sz="2000" dirty="0"/>
              <a:t>使用离散余弦压缩算法</a:t>
            </a:r>
            <a:r>
              <a:rPr lang="en-US" altLang="zh-CN" sz="2000" dirty="0"/>
              <a:t>,</a:t>
            </a:r>
            <a:r>
              <a:rPr lang="zh-CN" altLang="en-US" sz="2000" dirty="0"/>
              <a:t>为有损压缩</a:t>
            </a:r>
          </a:p>
          <a:p>
            <a:pPr lvl="1"/>
            <a:r>
              <a:rPr lang="zh-CN" altLang="en-US" sz="2000" dirty="0"/>
              <a:t>能支持</a:t>
            </a:r>
            <a:r>
              <a:rPr lang="en-US" altLang="zh-CN" sz="2000" dirty="0"/>
              <a:t>24</a:t>
            </a:r>
            <a:r>
              <a:rPr lang="zh-CN" altLang="en-US" sz="2000" dirty="0"/>
              <a:t>位色</a:t>
            </a:r>
            <a:r>
              <a:rPr lang="en-US" altLang="zh-CN" sz="2000" dirty="0"/>
              <a:t>(1670</a:t>
            </a:r>
            <a:r>
              <a:rPr lang="zh-CN" altLang="en-US" sz="2000" dirty="0"/>
              <a:t>万色</a:t>
            </a:r>
            <a:r>
              <a:rPr lang="en-US" altLang="zh-CN" sz="2000" dirty="0"/>
              <a:t>)</a:t>
            </a:r>
          </a:p>
          <a:p>
            <a:pPr lvl="1"/>
            <a:r>
              <a:rPr lang="zh-CN" altLang="en-US" sz="2000" dirty="0"/>
              <a:t>支持渐进式</a:t>
            </a:r>
            <a:r>
              <a:rPr lang="en-US" altLang="zh-CN" sz="2000" dirty="0"/>
              <a:t>JPEG</a:t>
            </a:r>
            <a:r>
              <a:rPr lang="zh-CN" altLang="en-US" sz="2000" dirty="0"/>
              <a:t>特性</a:t>
            </a:r>
          </a:p>
          <a:p>
            <a:pPr lvl="1"/>
            <a:r>
              <a:rPr lang="zh-CN" altLang="en-US" sz="2000" dirty="0"/>
              <a:t>合适存储颜色数较多的真彩照片，不合适存储包含鲜明对比图形的图像</a:t>
            </a:r>
            <a:r>
              <a:rPr lang="en-US" altLang="zh-CN" sz="2000" dirty="0"/>
              <a:t>(</a:t>
            </a:r>
            <a:r>
              <a:rPr lang="zh-CN" altLang="en-US" sz="2000" dirty="0"/>
              <a:t>会边缘失真</a:t>
            </a:r>
            <a:r>
              <a:rPr lang="en-US" altLang="zh-CN" sz="2000" dirty="0"/>
              <a:t>)</a:t>
            </a:r>
          </a:p>
          <a:p>
            <a:pPr lvl="1"/>
            <a:r>
              <a:rPr lang="zh-CN" altLang="en-US" sz="2000" dirty="0"/>
              <a:t>图像尺寸比</a:t>
            </a:r>
            <a:r>
              <a:rPr lang="en-US" altLang="zh-CN" sz="2000" dirty="0"/>
              <a:t>GIF</a:t>
            </a:r>
            <a:r>
              <a:rPr lang="zh-CN" altLang="en-US" sz="2000" dirty="0"/>
              <a:t>小</a:t>
            </a:r>
          </a:p>
        </p:txBody>
      </p:sp>
    </p:spTree>
    <p:extLst>
      <p:ext uri="{BB962C8B-B14F-4D97-AF65-F5344CB8AC3E}">
        <p14:creationId xmlns:p14="http://schemas.microsoft.com/office/powerpoint/2010/main" val="2993307192"/>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3442" name="Rectangle 2"/>
          <p:cNvSpPr>
            <a:spLocks noGrp="1" noChangeArrowheads="1"/>
          </p:cNvSpPr>
          <p:nvPr>
            <p:ph type="title"/>
          </p:nvPr>
        </p:nvSpPr>
        <p:spPr/>
        <p:txBody>
          <a:bodyPr/>
          <a:lstStyle/>
          <a:p>
            <a:r>
              <a:rPr lang="zh-CN" altLang="en-US" dirty="0"/>
              <a:t>常见位图格式</a:t>
            </a:r>
          </a:p>
        </p:txBody>
      </p:sp>
      <p:sp>
        <p:nvSpPr>
          <p:cNvPr id="1213443" name="Rectangle 3" descr="Rectangle: Click to edit Master text styles&#10;Second level&#10;Third level&#10;Fourth level&#10;Fifth level"/>
          <p:cNvSpPr>
            <a:spLocks noGrp="1" noChangeArrowheads="1"/>
          </p:cNvSpPr>
          <p:nvPr>
            <p:ph type="body" idx="1"/>
          </p:nvPr>
        </p:nvSpPr>
        <p:spPr/>
        <p:txBody>
          <a:bodyPr/>
          <a:lstStyle/>
          <a:p>
            <a:r>
              <a:rPr lang="en-US" altLang="zh-CN" dirty="0" smtClean="0"/>
              <a:t>PNG</a:t>
            </a:r>
            <a:endParaRPr lang="en-US" altLang="zh-CN" dirty="0"/>
          </a:p>
          <a:p>
            <a:pPr lvl="1"/>
            <a:r>
              <a:rPr lang="en-US" altLang="zh-CN" dirty="0"/>
              <a:t>Portable Network Graphic</a:t>
            </a:r>
            <a:r>
              <a:rPr lang="zh-CN" altLang="en-US" dirty="0"/>
              <a:t>的缩写</a:t>
            </a:r>
          </a:p>
          <a:p>
            <a:pPr lvl="1"/>
            <a:r>
              <a:rPr lang="zh-CN" altLang="en-US" dirty="0"/>
              <a:t>为解决</a:t>
            </a:r>
            <a:r>
              <a:rPr lang="en-US" altLang="zh-CN" dirty="0"/>
              <a:t>LZW</a:t>
            </a:r>
            <a:r>
              <a:rPr lang="zh-CN" altLang="en-US" dirty="0"/>
              <a:t>专利</a:t>
            </a:r>
            <a:r>
              <a:rPr lang="zh-CN" altLang="en-US" dirty="0" smtClean="0"/>
              <a:t>问题，取代</a:t>
            </a:r>
            <a:r>
              <a:rPr lang="en-US" altLang="zh-CN" dirty="0"/>
              <a:t>GIF</a:t>
            </a:r>
            <a:r>
              <a:rPr lang="zh-CN" altLang="en-US" dirty="0"/>
              <a:t>而开发</a:t>
            </a:r>
          </a:p>
          <a:p>
            <a:pPr lvl="1"/>
            <a:r>
              <a:rPr lang="zh-CN" altLang="en-US" dirty="0"/>
              <a:t>采用无损压缩</a:t>
            </a:r>
          </a:p>
          <a:p>
            <a:pPr lvl="1"/>
            <a:r>
              <a:rPr lang="zh-CN" altLang="en-US" dirty="0"/>
              <a:t>能支持</a:t>
            </a:r>
            <a:r>
              <a:rPr lang="en-US" altLang="zh-CN" dirty="0" smtClean="0"/>
              <a:t>8</a:t>
            </a:r>
            <a:r>
              <a:rPr lang="zh-CN" altLang="en-US" dirty="0" smtClean="0"/>
              <a:t>、</a:t>
            </a:r>
            <a:r>
              <a:rPr lang="en-US" altLang="zh-CN" dirty="0" smtClean="0"/>
              <a:t>24</a:t>
            </a:r>
            <a:r>
              <a:rPr lang="zh-CN" altLang="en-US" dirty="0" smtClean="0"/>
              <a:t>、</a:t>
            </a:r>
            <a:r>
              <a:rPr lang="en-US" altLang="zh-CN" dirty="0" smtClean="0"/>
              <a:t>32</a:t>
            </a:r>
            <a:r>
              <a:rPr lang="zh-CN" altLang="en-US" dirty="0"/>
              <a:t>位色</a:t>
            </a:r>
          </a:p>
          <a:p>
            <a:pPr lvl="1"/>
            <a:r>
              <a:rPr lang="zh-CN" altLang="en-US" dirty="0"/>
              <a:t>支持可变的透明</a:t>
            </a:r>
            <a:r>
              <a:rPr lang="zh-CN" altLang="en-US" dirty="0" smtClean="0"/>
              <a:t>色、实颜色</a:t>
            </a:r>
            <a:r>
              <a:rPr lang="zh-CN" altLang="en-US" dirty="0"/>
              <a:t>、</a:t>
            </a:r>
            <a:r>
              <a:rPr lang="zh-CN" altLang="en-US" dirty="0" smtClean="0"/>
              <a:t>索引</a:t>
            </a:r>
            <a:r>
              <a:rPr lang="zh-CN" altLang="en-US" dirty="0"/>
              <a:t>颜色和灰度</a:t>
            </a:r>
            <a:r>
              <a:rPr lang="zh-CN" altLang="en-US" dirty="0" smtClean="0"/>
              <a:t>图像、</a:t>
            </a:r>
            <a:r>
              <a:rPr lang="en-US" altLang="zh-CN" dirty="0" smtClean="0"/>
              <a:t>Alpha</a:t>
            </a:r>
            <a:r>
              <a:rPr lang="zh-CN" altLang="en-US" dirty="0"/>
              <a:t>通道</a:t>
            </a:r>
            <a:r>
              <a:rPr lang="zh-CN" altLang="en-US" dirty="0" smtClean="0"/>
              <a:t>修正</a:t>
            </a:r>
            <a:r>
              <a:rPr lang="zh-CN" altLang="en-US" dirty="0"/>
              <a:t>、</a:t>
            </a:r>
            <a:r>
              <a:rPr lang="en-US" altLang="zh-CN" dirty="0" smtClean="0"/>
              <a:t>Gamma</a:t>
            </a:r>
            <a:r>
              <a:rPr lang="zh-CN" altLang="en-US" dirty="0"/>
              <a:t>修正</a:t>
            </a:r>
          </a:p>
          <a:p>
            <a:pPr lvl="1"/>
            <a:r>
              <a:rPr lang="zh-CN" altLang="en-US" dirty="0" smtClean="0"/>
              <a:t>已逐步得到浏览器广泛支持，可能会逐步取代</a:t>
            </a:r>
            <a:r>
              <a:rPr lang="en-US" altLang="zh-CN" dirty="0"/>
              <a:t>GIF</a:t>
            </a:r>
          </a:p>
          <a:p>
            <a:pPr lvl="1"/>
            <a:r>
              <a:rPr lang="en-US" altLang="zh-CN" dirty="0">
                <a:hlinkClick r:id="rId2"/>
              </a:rPr>
              <a:t>http://www.w3.org/Graphics/PNG/</a:t>
            </a:r>
            <a:endParaRPr lang="en-US" altLang="zh-CN" dirty="0"/>
          </a:p>
        </p:txBody>
      </p:sp>
    </p:spTree>
    <p:extLst>
      <p:ext uri="{BB962C8B-B14F-4D97-AF65-F5344CB8AC3E}">
        <p14:creationId xmlns:p14="http://schemas.microsoft.com/office/powerpoint/2010/main" val="2575579364"/>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6514" name="Rectangle 2"/>
          <p:cNvSpPr>
            <a:spLocks noGrp="1" noChangeArrowheads="1"/>
          </p:cNvSpPr>
          <p:nvPr>
            <p:ph type="title"/>
          </p:nvPr>
        </p:nvSpPr>
        <p:spPr/>
        <p:txBody>
          <a:bodyPr/>
          <a:lstStyle/>
          <a:p>
            <a:r>
              <a:rPr lang="en-US" altLang="zh-CN" dirty="0" err="1"/>
              <a:t>img</a:t>
            </a:r>
            <a:r>
              <a:rPr lang="zh-CN" altLang="en-US" dirty="0"/>
              <a:t>元素</a:t>
            </a:r>
          </a:p>
        </p:txBody>
      </p:sp>
      <p:sp>
        <p:nvSpPr>
          <p:cNvPr id="1216515" name="Rectangle 3" descr="Rectangle: Click to edit Master text styles&#10;Second level&#10;Third level&#10;Fourth level&#10;Fifth level"/>
          <p:cNvSpPr>
            <a:spLocks noGrp="1" noChangeArrowheads="1"/>
          </p:cNvSpPr>
          <p:nvPr>
            <p:ph sz="half" idx="1"/>
          </p:nvPr>
        </p:nvSpPr>
        <p:spPr/>
        <p:txBody>
          <a:bodyPr/>
          <a:lstStyle/>
          <a:p>
            <a:r>
              <a:rPr lang="zh-CN" altLang="en-US" dirty="0"/>
              <a:t>将图像引入网页中</a:t>
            </a:r>
          </a:p>
          <a:p>
            <a:pPr lvl="1"/>
            <a:r>
              <a:rPr lang="zh-CN" altLang="en-US" dirty="0" smtClean="0"/>
              <a:t>行内元素</a:t>
            </a:r>
            <a:endParaRPr lang="en-US" altLang="zh-CN" dirty="0" smtClean="0"/>
          </a:p>
          <a:p>
            <a:pPr lvl="1"/>
            <a:r>
              <a:rPr lang="en-US" altLang="zh-CN" dirty="0" err="1" smtClean="0"/>
              <a:t>src</a:t>
            </a:r>
            <a:r>
              <a:rPr lang="zh-CN" altLang="en-US" dirty="0" smtClean="0"/>
              <a:t>特性</a:t>
            </a:r>
            <a:r>
              <a:rPr lang="zh-CN" altLang="en-US" dirty="0"/>
              <a:t>：</a:t>
            </a:r>
            <a:r>
              <a:rPr lang="zh-CN" altLang="en-US" dirty="0" smtClean="0"/>
              <a:t>图像</a:t>
            </a:r>
            <a:r>
              <a:rPr lang="zh-CN" altLang="en-US" dirty="0"/>
              <a:t>的</a:t>
            </a:r>
            <a:r>
              <a:rPr lang="en-US" altLang="zh-CN" dirty="0"/>
              <a:t>URL</a:t>
            </a:r>
          </a:p>
          <a:p>
            <a:pPr lvl="1"/>
            <a:r>
              <a:rPr lang="en-US" altLang="zh-CN" dirty="0" smtClean="0"/>
              <a:t>alt</a:t>
            </a:r>
            <a:r>
              <a:rPr lang="zh-CN" altLang="en-US" dirty="0"/>
              <a:t>特</a:t>
            </a:r>
            <a:r>
              <a:rPr lang="zh-CN" altLang="en-US" dirty="0" smtClean="0"/>
              <a:t>性：当</a:t>
            </a:r>
            <a:r>
              <a:rPr lang="zh-CN" altLang="en-US" dirty="0"/>
              <a:t>没有显示图像时显示的替代</a:t>
            </a:r>
            <a:r>
              <a:rPr lang="zh-CN" altLang="en-US" dirty="0" smtClean="0"/>
              <a:t>文字，建议始终提供</a:t>
            </a:r>
            <a:endParaRPr lang="zh-CN" altLang="en-US" dirty="0"/>
          </a:p>
          <a:p>
            <a:pPr lvl="1"/>
            <a:r>
              <a:rPr lang="en-US" altLang="zh-CN" dirty="0" smtClean="0">
                <a:hlinkClick r:id="rId3" action="ppaction://hlinkfile"/>
              </a:rPr>
              <a:t>example</a:t>
            </a:r>
            <a:endParaRPr lang="en-US" altLang="zh-CN" dirty="0"/>
          </a:p>
        </p:txBody>
      </p:sp>
      <p:pic>
        <p:nvPicPr>
          <p:cNvPr id="3" name="内容占位符 2"/>
          <p:cNvPicPr>
            <a:picLocks noGrp="1" noChangeAspect="1"/>
          </p:cNvPicPr>
          <p:nvPr>
            <p:ph sz="half" idx="2"/>
          </p:nvPr>
        </p:nvPicPr>
        <p:blipFill>
          <a:blip r:embed="rId4"/>
          <a:stretch>
            <a:fillRect/>
          </a:stretch>
        </p:blipFill>
        <p:spPr>
          <a:xfrm>
            <a:off x="6400800" y="3965127"/>
            <a:ext cx="5080000" cy="1840137"/>
          </a:xfrm>
          <a:prstGeom prst="rect">
            <a:avLst/>
          </a:prstGeom>
        </p:spPr>
      </p:pic>
      <p:pic>
        <p:nvPicPr>
          <p:cNvPr id="4" name="图片 3"/>
          <p:cNvPicPr>
            <a:picLocks noChangeAspect="1"/>
          </p:cNvPicPr>
          <p:nvPr/>
        </p:nvPicPr>
        <p:blipFill>
          <a:blip r:embed="rId5"/>
          <a:stretch>
            <a:fillRect/>
          </a:stretch>
        </p:blipFill>
        <p:spPr>
          <a:xfrm>
            <a:off x="6400801" y="548680"/>
            <a:ext cx="5080000" cy="2975751"/>
          </a:xfrm>
          <a:prstGeom prst="rect">
            <a:avLst/>
          </a:prstGeom>
        </p:spPr>
      </p:pic>
    </p:spTree>
    <p:extLst>
      <p:ext uri="{BB962C8B-B14F-4D97-AF65-F5344CB8AC3E}">
        <p14:creationId xmlns:p14="http://schemas.microsoft.com/office/powerpoint/2010/main" val="3719690799"/>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62" name="Rectangle 2"/>
          <p:cNvSpPr>
            <a:spLocks noGrp="1" noChangeArrowheads="1"/>
          </p:cNvSpPr>
          <p:nvPr>
            <p:ph type="title"/>
          </p:nvPr>
        </p:nvSpPr>
        <p:spPr/>
        <p:txBody>
          <a:bodyPr/>
          <a:lstStyle/>
          <a:p>
            <a:r>
              <a:rPr lang="en-US" altLang="zh-CN" dirty="0" err="1"/>
              <a:t>img</a:t>
            </a:r>
            <a:r>
              <a:rPr lang="zh-CN" altLang="en-US" dirty="0"/>
              <a:t>元素</a:t>
            </a:r>
          </a:p>
        </p:txBody>
      </p:sp>
      <p:sp>
        <p:nvSpPr>
          <p:cNvPr id="1218563"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图像的占位</a:t>
            </a:r>
          </a:p>
          <a:p>
            <a:pPr lvl="1"/>
            <a:r>
              <a:rPr lang="en-US" altLang="zh-CN" dirty="0"/>
              <a:t>width</a:t>
            </a:r>
            <a:r>
              <a:rPr lang="zh-CN" altLang="en-US" dirty="0"/>
              <a:t>和</a:t>
            </a:r>
            <a:r>
              <a:rPr lang="en-US" altLang="zh-CN" dirty="0" smtClean="0"/>
              <a:t>height</a:t>
            </a:r>
            <a:r>
              <a:rPr lang="zh-CN" altLang="en-US" dirty="0"/>
              <a:t>特</a:t>
            </a:r>
            <a:r>
              <a:rPr lang="zh-CN" altLang="en-US" dirty="0" smtClean="0"/>
              <a:t>性</a:t>
            </a:r>
            <a:r>
              <a:rPr lang="zh-CN" altLang="en-US" dirty="0"/>
              <a:t>：</a:t>
            </a:r>
            <a:r>
              <a:rPr lang="zh-CN" altLang="en-US" dirty="0" smtClean="0"/>
              <a:t>确定</a:t>
            </a:r>
            <a:r>
              <a:rPr lang="zh-CN" altLang="en-US" dirty="0"/>
              <a:t>图像在网页上所占位置大小</a:t>
            </a:r>
          </a:p>
          <a:p>
            <a:pPr lvl="1"/>
            <a:r>
              <a:rPr lang="zh-CN" altLang="en-US" dirty="0" smtClean="0"/>
              <a:t>建议总是</a:t>
            </a:r>
            <a:r>
              <a:rPr lang="zh-CN" altLang="en-US" dirty="0"/>
              <a:t>包含这两</a:t>
            </a:r>
            <a:r>
              <a:rPr lang="zh-CN" altLang="en-US" dirty="0" smtClean="0"/>
              <a:t>个特性</a:t>
            </a:r>
            <a:endParaRPr lang="zh-CN" altLang="en-US" dirty="0"/>
          </a:p>
          <a:p>
            <a:pPr lvl="1"/>
            <a:r>
              <a:rPr lang="zh-CN" altLang="en-US" dirty="0"/>
              <a:t>如果值与图片实际大小</a:t>
            </a:r>
            <a:r>
              <a:rPr lang="zh-CN" altLang="en-US" dirty="0" smtClean="0"/>
              <a:t>不符</a:t>
            </a:r>
            <a:r>
              <a:rPr lang="zh-CN" altLang="en-US" dirty="0"/>
              <a:t>，</a:t>
            </a:r>
            <a:r>
              <a:rPr lang="zh-CN" altLang="en-US" dirty="0" smtClean="0"/>
              <a:t>将</a:t>
            </a:r>
            <a:r>
              <a:rPr lang="zh-CN" altLang="en-US" dirty="0"/>
              <a:t>以值为准</a:t>
            </a:r>
          </a:p>
          <a:p>
            <a:r>
              <a:rPr lang="zh-CN" altLang="en-US" dirty="0"/>
              <a:t>作为超链接</a:t>
            </a:r>
          </a:p>
          <a:p>
            <a:pPr lvl="1"/>
            <a:r>
              <a:rPr lang="en-US" altLang="zh-CN" dirty="0">
                <a:hlinkClick r:id="rId3" action="ppaction://hlinkfile"/>
              </a:rPr>
              <a:t>example</a:t>
            </a:r>
            <a:endParaRPr lang="en-US" altLang="zh-CN" dirty="0"/>
          </a:p>
        </p:txBody>
      </p:sp>
    </p:spTree>
    <p:extLst>
      <p:ext uri="{BB962C8B-B14F-4D97-AF65-F5344CB8AC3E}">
        <p14:creationId xmlns:p14="http://schemas.microsoft.com/office/powerpoint/2010/main" val="1440537114"/>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XII</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a:t>富语义</a:t>
            </a:r>
            <a:r>
              <a:rPr lang="zh-CN" altLang="en-US" dirty="0" smtClean="0"/>
              <a:t>数据</a:t>
            </a:r>
            <a:endParaRPr lang="zh-CN" altLang="en-US" dirty="0"/>
          </a:p>
        </p:txBody>
      </p:sp>
    </p:spTree>
    <p:extLst>
      <p:ext uri="{BB962C8B-B14F-4D97-AF65-F5344CB8AC3E}">
        <p14:creationId xmlns:p14="http://schemas.microsoft.com/office/powerpoint/2010/main" val="3028241533"/>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富语义数据标准</a:t>
            </a:r>
            <a:endParaRPr lang="zh-CN" altLang="en-US" dirty="0"/>
          </a:p>
        </p:txBody>
      </p:sp>
      <p:sp>
        <p:nvSpPr>
          <p:cNvPr id="3" name="内容占位符 2"/>
          <p:cNvSpPr>
            <a:spLocks noGrp="1"/>
          </p:cNvSpPr>
          <p:nvPr>
            <p:ph idx="1"/>
          </p:nvPr>
        </p:nvSpPr>
        <p:spPr/>
        <p:txBody>
          <a:bodyPr/>
          <a:lstStyle/>
          <a:p>
            <a:r>
              <a:rPr lang="zh-CN" altLang="en-US" dirty="0" smtClean="0"/>
              <a:t>希望能为文本内容提供更丰富和准确的语义</a:t>
            </a:r>
            <a:endParaRPr lang="en-US" altLang="zh-CN" dirty="0" smtClean="0"/>
          </a:p>
          <a:p>
            <a:pPr lvl="1"/>
            <a:r>
              <a:rPr lang="en-US" altLang="zh-CN" dirty="0" err="1" smtClean="0"/>
              <a:t>RDFa</a:t>
            </a:r>
            <a:r>
              <a:rPr lang="zh-CN" altLang="en-US" dirty="0" smtClean="0"/>
              <a:t>，</a:t>
            </a:r>
            <a:r>
              <a:rPr lang="en-US" altLang="zh-CN" dirty="0" smtClean="0"/>
              <a:t>Resource </a:t>
            </a:r>
            <a:r>
              <a:rPr lang="en-US" altLang="zh-CN" dirty="0"/>
              <a:t>Description Framework in </a:t>
            </a:r>
            <a:r>
              <a:rPr lang="en-US" altLang="zh-CN" dirty="0" smtClean="0"/>
              <a:t>Attributes</a:t>
            </a:r>
            <a:r>
              <a:rPr lang="zh-CN" altLang="en-US" dirty="0" smtClean="0"/>
              <a:t>，资源描述框架</a:t>
            </a:r>
            <a:endParaRPr lang="en-US" altLang="zh-CN" dirty="0" smtClean="0"/>
          </a:p>
          <a:p>
            <a:pPr lvl="1"/>
            <a:r>
              <a:rPr lang="en-US" altLang="zh-CN" dirty="0" err="1" smtClean="0"/>
              <a:t>Microdata</a:t>
            </a:r>
            <a:r>
              <a:rPr lang="zh-CN" altLang="en-US" dirty="0" smtClean="0"/>
              <a:t>，微数据</a:t>
            </a:r>
            <a:endParaRPr lang="en-US" altLang="zh-CN" dirty="0" smtClean="0"/>
          </a:p>
          <a:p>
            <a:pPr lvl="1"/>
            <a:r>
              <a:rPr lang="en-US" altLang="zh-CN" dirty="0" err="1"/>
              <a:t>Microformat</a:t>
            </a:r>
            <a:r>
              <a:rPr lang="zh-CN" altLang="en-US" dirty="0"/>
              <a:t>，微格式</a:t>
            </a:r>
            <a:endParaRPr lang="en-US" altLang="zh-CN" dirty="0"/>
          </a:p>
          <a:p>
            <a:pPr marL="457200" lvl="1" indent="0">
              <a:buNone/>
            </a:pPr>
            <a:endParaRPr lang="zh-CN" altLang="en-US" dirty="0"/>
          </a:p>
        </p:txBody>
      </p:sp>
      <p:pic>
        <p:nvPicPr>
          <p:cNvPr id="4" name="图片 3"/>
          <p:cNvPicPr>
            <a:picLocks noChangeAspect="1"/>
          </p:cNvPicPr>
          <p:nvPr/>
        </p:nvPicPr>
        <p:blipFill>
          <a:blip r:embed="rId3"/>
          <a:stretch>
            <a:fillRect/>
          </a:stretch>
        </p:blipFill>
        <p:spPr>
          <a:xfrm>
            <a:off x="5318639" y="3212976"/>
            <a:ext cx="5891584" cy="2638103"/>
          </a:xfrm>
          <a:prstGeom prst="rect">
            <a:avLst/>
          </a:prstGeom>
        </p:spPr>
      </p:pic>
    </p:spTree>
    <p:extLst>
      <p:ext uri="{BB962C8B-B14F-4D97-AF65-F5344CB8AC3E}">
        <p14:creationId xmlns:p14="http://schemas.microsoft.com/office/powerpoint/2010/main" val="2185344176"/>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Microformat</a:t>
            </a:r>
            <a:endParaRPr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55705" y="1905000"/>
            <a:ext cx="7185391" cy="4114800"/>
          </a:xfrm>
        </p:spPr>
      </p:pic>
    </p:spTree>
    <p:extLst>
      <p:ext uri="{BB962C8B-B14F-4D97-AF65-F5344CB8AC3E}">
        <p14:creationId xmlns:p14="http://schemas.microsoft.com/office/powerpoint/2010/main" val="3616048787"/>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XIII</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en-US" altLang="zh-CN" dirty="0" smtClean="0"/>
              <a:t>HTML</a:t>
            </a:r>
            <a:r>
              <a:rPr lang="zh-CN" altLang="en-US" dirty="0" smtClean="0"/>
              <a:t>建议</a:t>
            </a:r>
            <a:endParaRPr lang="en-US" altLang="zh-CN" dirty="0"/>
          </a:p>
        </p:txBody>
      </p:sp>
    </p:spTree>
    <p:extLst>
      <p:ext uri="{BB962C8B-B14F-4D97-AF65-F5344CB8AC3E}">
        <p14:creationId xmlns:p14="http://schemas.microsoft.com/office/powerpoint/2010/main" val="1729944379"/>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宽松的</a:t>
            </a:r>
            <a:r>
              <a:rPr lang="en-US" altLang="zh-CN" dirty="0" smtClean="0"/>
              <a:t>HTML5</a:t>
            </a:r>
            <a:r>
              <a:rPr lang="zh-CN" altLang="en-US" dirty="0" smtClean="0"/>
              <a:t>语法规则</a:t>
            </a:r>
            <a:endParaRPr lang="zh-CN" altLang="en-US" dirty="0"/>
          </a:p>
        </p:txBody>
      </p:sp>
      <p:sp>
        <p:nvSpPr>
          <p:cNvPr id="3" name="内容占位符 2"/>
          <p:cNvSpPr>
            <a:spLocks noGrp="1"/>
          </p:cNvSpPr>
          <p:nvPr>
            <p:ph idx="1"/>
          </p:nvPr>
        </p:nvSpPr>
        <p:spPr/>
        <p:txBody>
          <a:bodyPr/>
          <a:lstStyle/>
          <a:p>
            <a:r>
              <a:rPr lang="zh-CN" altLang="en-US" dirty="0" smtClean="0"/>
              <a:t>不要求一定有</a:t>
            </a:r>
            <a:r>
              <a:rPr lang="en-US" altLang="zh-CN" dirty="0" smtClean="0"/>
              <a:t>html</a:t>
            </a:r>
            <a:r>
              <a:rPr lang="zh-CN" altLang="en-US" dirty="0" smtClean="0"/>
              <a:t>、</a:t>
            </a:r>
            <a:r>
              <a:rPr lang="en-US" altLang="zh-CN" dirty="0" smtClean="0"/>
              <a:t>head</a:t>
            </a:r>
            <a:r>
              <a:rPr lang="zh-CN" altLang="en-US" dirty="0" smtClean="0"/>
              <a:t>、</a:t>
            </a:r>
            <a:r>
              <a:rPr lang="en-US" altLang="zh-CN" dirty="0" smtClean="0"/>
              <a:t>body</a:t>
            </a:r>
            <a:r>
              <a:rPr lang="zh-CN" altLang="en-US" dirty="0" smtClean="0"/>
              <a:t>和</a:t>
            </a:r>
            <a:r>
              <a:rPr lang="en-US" altLang="zh-CN" dirty="0" smtClean="0"/>
              <a:t>title</a:t>
            </a:r>
            <a:r>
              <a:rPr lang="zh-CN" altLang="en-US" dirty="0" smtClean="0"/>
              <a:t>元素</a:t>
            </a:r>
            <a:endParaRPr lang="en-US" altLang="zh-CN" dirty="0" smtClean="0"/>
          </a:p>
          <a:p>
            <a:endParaRPr lang="en-US" altLang="zh-CN" dirty="0" smtClean="0"/>
          </a:p>
          <a:p>
            <a:r>
              <a:rPr lang="zh-CN" altLang="en-US" dirty="0" smtClean="0"/>
              <a:t>元素名称大小写可混杂</a:t>
            </a:r>
            <a:endParaRPr lang="en-US" altLang="zh-CN" dirty="0" smtClean="0"/>
          </a:p>
          <a:p>
            <a:endParaRPr lang="en-US" altLang="zh-CN" dirty="0" smtClean="0"/>
          </a:p>
          <a:p>
            <a:r>
              <a:rPr lang="zh-CN" altLang="en-US" dirty="0" smtClean="0"/>
              <a:t>可以省略关闭空元素的</a:t>
            </a:r>
            <a:r>
              <a:rPr lang="en-US" altLang="zh-CN" dirty="0" smtClean="0"/>
              <a:t>/</a:t>
            </a:r>
          </a:p>
          <a:p>
            <a:endParaRPr lang="en-US" altLang="zh-CN" dirty="0" smtClean="0"/>
          </a:p>
          <a:p>
            <a:r>
              <a:rPr lang="zh-CN" altLang="en-US" dirty="0"/>
              <a:t>特</a:t>
            </a:r>
            <a:r>
              <a:rPr lang="zh-CN" altLang="en-US" dirty="0" smtClean="0"/>
              <a:t>性值可以不加引号，也可以无特性值</a:t>
            </a:r>
            <a:endParaRPr lang="en-US" altLang="zh-CN" dirty="0" smtClean="0"/>
          </a:p>
          <a:p>
            <a:endParaRPr lang="zh-CN" altLang="en-US" dirty="0"/>
          </a:p>
        </p:txBody>
      </p:sp>
    </p:spTree>
    <p:extLst>
      <p:ext uri="{BB962C8B-B14F-4D97-AF65-F5344CB8AC3E}">
        <p14:creationId xmlns:p14="http://schemas.microsoft.com/office/powerpoint/2010/main" val="2874305077"/>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格式书写建议</a:t>
            </a:r>
            <a:endParaRPr lang="zh-CN" altLang="en-US" dirty="0"/>
          </a:p>
        </p:txBody>
      </p:sp>
      <p:sp>
        <p:nvSpPr>
          <p:cNvPr id="3" name="内容占位符 2"/>
          <p:cNvSpPr>
            <a:spLocks noGrp="1"/>
          </p:cNvSpPr>
          <p:nvPr>
            <p:ph idx="1"/>
          </p:nvPr>
        </p:nvSpPr>
        <p:spPr/>
        <p:txBody>
          <a:bodyPr/>
          <a:lstStyle/>
          <a:p>
            <a:r>
              <a:rPr lang="zh-CN" altLang="en-US" dirty="0" smtClean="0"/>
              <a:t>正确的</a:t>
            </a:r>
            <a:r>
              <a:rPr lang="en-US" altLang="zh-CN" dirty="0" smtClean="0"/>
              <a:t>DOCTYPE</a:t>
            </a:r>
          </a:p>
          <a:p>
            <a:r>
              <a:rPr lang="zh-CN" altLang="en-US" dirty="0" smtClean="0"/>
              <a:t>唯一根元素</a:t>
            </a:r>
            <a:r>
              <a:rPr lang="en-US" altLang="zh-CN" dirty="0" smtClean="0"/>
              <a:t>html</a:t>
            </a:r>
            <a:r>
              <a:rPr lang="zh-CN" altLang="en-US" dirty="0" smtClean="0"/>
              <a:t>，下面包含</a:t>
            </a:r>
            <a:r>
              <a:rPr lang="en-US" altLang="zh-CN" dirty="0" smtClean="0"/>
              <a:t>head</a:t>
            </a:r>
            <a:r>
              <a:rPr lang="zh-CN" altLang="en-US" dirty="0" smtClean="0"/>
              <a:t>和</a:t>
            </a:r>
            <a:r>
              <a:rPr lang="en-US" altLang="zh-CN" dirty="0" smtClean="0"/>
              <a:t>body</a:t>
            </a:r>
          </a:p>
          <a:p>
            <a:r>
              <a:rPr lang="zh-CN" altLang="en-US" dirty="0" smtClean="0"/>
              <a:t>始终提供</a:t>
            </a:r>
            <a:r>
              <a:rPr lang="en-US" altLang="zh-CN" dirty="0" smtClean="0"/>
              <a:t>title</a:t>
            </a:r>
            <a:r>
              <a:rPr lang="zh-CN" altLang="en-US" dirty="0" smtClean="0"/>
              <a:t>元素</a:t>
            </a:r>
            <a:endParaRPr lang="en-US" altLang="zh-CN" dirty="0" smtClean="0"/>
          </a:p>
          <a:p>
            <a:r>
              <a:rPr lang="zh-CN" altLang="en-US" dirty="0" smtClean="0"/>
              <a:t>正确指定页面语言和编码</a:t>
            </a:r>
            <a:endParaRPr lang="en-US" altLang="zh-CN" dirty="0" smtClean="0"/>
          </a:p>
          <a:p>
            <a:r>
              <a:rPr lang="zh-CN" altLang="en-US" dirty="0" smtClean="0"/>
              <a:t>所有元素具有</a:t>
            </a:r>
            <a:r>
              <a:rPr lang="zh-CN" altLang="en-US" dirty="0"/>
              <a:t>相匹配的开始和结束</a:t>
            </a:r>
            <a:r>
              <a:rPr lang="zh-CN" altLang="en-US" dirty="0" smtClean="0"/>
              <a:t>标记</a:t>
            </a:r>
            <a:endParaRPr lang="en-US" altLang="zh-CN" dirty="0" smtClean="0"/>
          </a:p>
          <a:p>
            <a:r>
              <a:rPr lang="zh-CN" altLang="en-US" dirty="0" smtClean="0"/>
              <a:t>正确嵌套元素</a:t>
            </a:r>
            <a:endParaRPr lang="en-US" altLang="zh-CN" dirty="0" smtClean="0"/>
          </a:p>
          <a:p>
            <a:r>
              <a:rPr lang="zh-CN" altLang="en-US" dirty="0" smtClean="0"/>
              <a:t>统一使用小写</a:t>
            </a:r>
            <a:endParaRPr lang="en-US" altLang="zh-CN" dirty="0" smtClean="0"/>
          </a:p>
          <a:p>
            <a:r>
              <a:rPr lang="zh-CN" altLang="en-US" dirty="0" smtClean="0"/>
              <a:t>始终为特性值加上引号</a:t>
            </a:r>
            <a:endParaRPr lang="en-US" altLang="zh-CN" dirty="0" smtClean="0"/>
          </a:p>
          <a:p>
            <a:r>
              <a:rPr lang="zh-CN" altLang="en-US" dirty="0" smtClean="0"/>
              <a:t>统一的缩进格式</a:t>
            </a:r>
            <a:endParaRPr lang="en-US" altLang="zh-CN" dirty="0" smtClean="0"/>
          </a:p>
        </p:txBody>
      </p:sp>
    </p:spTree>
    <p:extLst>
      <p:ext uri="{BB962C8B-B14F-4D97-AF65-F5344CB8AC3E}">
        <p14:creationId xmlns:p14="http://schemas.microsoft.com/office/powerpoint/2010/main" val="13847520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II</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en-US" altLang="zh-CN" dirty="0" smtClean="0"/>
              <a:t>HTML</a:t>
            </a:r>
            <a:r>
              <a:rPr lang="zh-CN" altLang="en-US" dirty="0" smtClean="0"/>
              <a:t>基本结构</a:t>
            </a:r>
            <a:endParaRPr lang="en-US" altLang="zh-CN" dirty="0"/>
          </a:p>
        </p:txBody>
      </p:sp>
    </p:spTree>
    <p:extLst>
      <p:ext uri="{BB962C8B-B14F-4D97-AF65-F5344CB8AC3E}">
        <p14:creationId xmlns:p14="http://schemas.microsoft.com/office/powerpoint/2010/main" val="2357988463"/>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标记和特性选择建议</a:t>
            </a:r>
            <a:endParaRPr lang="zh-CN" altLang="en-US" dirty="0"/>
          </a:p>
        </p:txBody>
      </p:sp>
      <p:sp>
        <p:nvSpPr>
          <p:cNvPr id="3" name="内容占位符 2"/>
          <p:cNvSpPr>
            <a:spLocks noGrp="1"/>
          </p:cNvSpPr>
          <p:nvPr>
            <p:ph idx="1"/>
          </p:nvPr>
        </p:nvSpPr>
        <p:spPr/>
        <p:txBody>
          <a:bodyPr/>
          <a:lstStyle/>
          <a:p>
            <a:r>
              <a:rPr lang="zh-CN" altLang="en-US" dirty="0" smtClean="0"/>
              <a:t>不使用废弃标记和特性</a:t>
            </a:r>
            <a:endParaRPr lang="en-US" altLang="zh-CN" dirty="0" smtClean="0"/>
          </a:p>
          <a:p>
            <a:r>
              <a:rPr lang="zh-CN" altLang="en-US" dirty="0" smtClean="0"/>
              <a:t>不使用浏览器专有标记和特性</a:t>
            </a:r>
            <a:endParaRPr lang="en-US" altLang="zh-CN" dirty="0" smtClean="0"/>
          </a:p>
          <a:p>
            <a:r>
              <a:rPr lang="zh-CN" altLang="en-US" dirty="0" smtClean="0"/>
              <a:t>尽量不使用表示性标记和特性</a:t>
            </a:r>
            <a:endParaRPr lang="en-US" altLang="zh-CN" dirty="0" smtClean="0"/>
          </a:p>
          <a:p>
            <a:r>
              <a:rPr lang="zh-CN" altLang="en-US" dirty="0" smtClean="0"/>
              <a:t>选择最能体现语义的标记和特性</a:t>
            </a:r>
            <a:endParaRPr lang="en-US" altLang="zh-CN" dirty="0" smtClean="0"/>
          </a:p>
          <a:p>
            <a:r>
              <a:rPr lang="zh-CN" altLang="en-US" dirty="0" smtClean="0"/>
              <a:t>尽量根据最新规范建议来使用标记和特性</a:t>
            </a:r>
            <a:endParaRPr lang="en-US" altLang="zh-CN" dirty="0" smtClean="0"/>
          </a:p>
          <a:p>
            <a:endParaRPr lang="en-US" altLang="zh-CN" dirty="0" smtClean="0"/>
          </a:p>
          <a:p>
            <a:r>
              <a:rPr lang="zh-CN" altLang="en-US" dirty="0" smtClean="0"/>
              <a:t>现实主义</a:t>
            </a:r>
            <a:endParaRPr lang="en-US" altLang="zh-CN" dirty="0" smtClean="0"/>
          </a:p>
        </p:txBody>
      </p:sp>
    </p:spTree>
    <p:extLst>
      <p:ext uri="{BB962C8B-B14F-4D97-AF65-F5344CB8AC3E}">
        <p14:creationId xmlns:p14="http://schemas.microsoft.com/office/powerpoint/2010/main" val="2774639039"/>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标记废弃和变更情况</a:t>
            </a:r>
            <a:endParaRPr lang="zh-CN" altLang="en-US" dirty="0"/>
          </a:p>
        </p:txBody>
      </p:sp>
      <p:sp>
        <p:nvSpPr>
          <p:cNvPr id="3" name="内容占位符 2"/>
          <p:cNvSpPr>
            <a:spLocks noGrp="1"/>
          </p:cNvSpPr>
          <p:nvPr>
            <p:ph idx="1"/>
          </p:nvPr>
        </p:nvSpPr>
        <p:spPr/>
        <p:txBody>
          <a:bodyPr/>
          <a:lstStyle/>
          <a:p>
            <a:r>
              <a:rPr lang="zh-CN" altLang="en-US" dirty="0"/>
              <a:t>新增了部分元素和特性，其中部分如</a:t>
            </a:r>
            <a:r>
              <a:rPr lang="en-US" altLang="zh-CN" dirty="0"/>
              <a:t>embed</a:t>
            </a:r>
            <a:r>
              <a:rPr lang="zh-CN" altLang="en-US" dirty="0"/>
              <a:t>之前已被广泛支持</a:t>
            </a:r>
            <a:endParaRPr lang="en-US" altLang="zh-CN" dirty="0"/>
          </a:p>
          <a:p>
            <a:r>
              <a:rPr lang="zh-CN" altLang="en-US" dirty="0" smtClean="0"/>
              <a:t>去除了部分元素、特性和</a:t>
            </a:r>
            <a:r>
              <a:rPr lang="en-US" altLang="zh-CN" dirty="0" smtClean="0"/>
              <a:t>HTML</a:t>
            </a:r>
            <a:r>
              <a:rPr lang="zh-CN" altLang="en-US" dirty="0" smtClean="0"/>
              <a:t>框架（仅保留了</a:t>
            </a:r>
            <a:r>
              <a:rPr lang="en-US" altLang="zh-CN" dirty="0" err="1" smtClean="0"/>
              <a:t>iframe</a:t>
            </a:r>
            <a:r>
              <a:rPr lang="zh-CN" altLang="en-US" dirty="0" smtClean="0"/>
              <a:t>元素）</a:t>
            </a:r>
            <a:endParaRPr lang="en-US" altLang="zh-CN" dirty="0" smtClean="0"/>
          </a:p>
          <a:p>
            <a:r>
              <a:rPr lang="zh-CN" altLang="en-US" dirty="0" smtClean="0"/>
              <a:t>修订了部分元素的语义，如</a:t>
            </a:r>
            <a:r>
              <a:rPr lang="en-US" altLang="zh-CN" dirty="0" smtClean="0"/>
              <a:t>small</a:t>
            </a:r>
            <a:r>
              <a:rPr lang="zh-CN" altLang="en-US" dirty="0" smtClean="0"/>
              <a:t>、</a:t>
            </a:r>
            <a:r>
              <a:rPr lang="en-US" altLang="zh-CN" dirty="0" err="1" smtClean="0"/>
              <a:t>hr</a:t>
            </a:r>
            <a:r>
              <a:rPr lang="zh-CN" altLang="en-US" dirty="0" smtClean="0"/>
              <a:t>、</a:t>
            </a:r>
            <a:r>
              <a:rPr lang="en-US" altLang="zh-CN" dirty="0" smtClean="0"/>
              <a:t>s</a:t>
            </a:r>
            <a:r>
              <a:rPr lang="zh-CN" altLang="en-US" dirty="0" smtClean="0"/>
              <a:t>、</a:t>
            </a:r>
            <a:r>
              <a:rPr lang="en-US" altLang="zh-CN" dirty="0" smtClean="0"/>
              <a:t>cite</a:t>
            </a:r>
            <a:r>
              <a:rPr lang="zh-CN" altLang="en-US" dirty="0" smtClean="0"/>
              <a:t>、</a:t>
            </a:r>
            <a:r>
              <a:rPr lang="en-US" altLang="zh-CN" dirty="0" smtClean="0"/>
              <a:t>address</a:t>
            </a:r>
            <a:r>
              <a:rPr lang="zh-CN" altLang="en-US" dirty="0" smtClean="0"/>
              <a:t>等</a:t>
            </a:r>
            <a:endParaRPr lang="en-US" altLang="zh-CN" dirty="0" smtClean="0"/>
          </a:p>
          <a:p>
            <a:r>
              <a:rPr lang="zh-CN" altLang="en-US" dirty="0" smtClean="0"/>
              <a:t>增强了对非英语言的支持，如</a:t>
            </a:r>
            <a:r>
              <a:rPr lang="en-US" altLang="zh-CN" dirty="0" smtClean="0"/>
              <a:t>ruby</a:t>
            </a:r>
            <a:r>
              <a:rPr lang="zh-CN" altLang="en-US" dirty="0" smtClean="0"/>
              <a:t>、</a:t>
            </a:r>
            <a:r>
              <a:rPr lang="en-US" altLang="zh-CN" dirty="0" err="1" smtClean="0"/>
              <a:t>bdo</a:t>
            </a:r>
            <a:r>
              <a:rPr lang="zh-CN" altLang="en-US" dirty="0" smtClean="0"/>
              <a:t>、</a:t>
            </a:r>
            <a:r>
              <a:rPr lang="en-US" altLang="zh-CN" dirty="0" err="1" smtClean="0"/>
              <a:t>rt</a:t>
            </a:r>
            <a:r>
              <a:rPr lang="zh-CN" altLang="en-US" dirty="0" smtClean="0"/>
              <a:t>等元素</a:t>
            </a:r>
            <a:endParaRPr lang="zh-CN" altLang="en-US" dirty="0"/>
          </a:p>
        </p:txBody>
      </p:sp>
    </p:spTree>
    <p:extLst>
      <p:ext uri="{BB962C8B-B14F-4D97-AF65-F5344CB8AC3E}">
        <p14:creationId xmlns:p14="http://schemas.microsoft.com/office/powerpoint/2010/main" val="371893694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HTML5</a:t>
            </a:r>
            <a:r>
              <a:rPr lang="zh-CN" altLang="en-US" dirty="0" smtClean="0"/>
              <a:t>验证和检测</a:t>
            </a:r>
            <a:endParaRPr lang="zh-CN" altLang="en-US" dirty="0"/>
          </a:p>
        </p:txBody>
      </p:sp>
      <p:sp>
        <p:nvSpPr>
          <p:cNvPr id="3" name="内容占位符 2"/>
          <p:cNvSpPr>
            <a:spLocks noGrp="1"/>
          </p:cNvSpPr>
          <p:nvPr>
            <p:ph idx="1"/>
          </p:nvPr>
        </p:nvSpPr>
        <p:spPr/>
        <p:txBody>
          <a:bodyPr/>
          <a:lstStyle/>
          <a:p>
            <a:r>
              <a:rPr lang="en-US" altLang="zh-CN" dirty="0" smtClean="0"/>
              <a:t>W3C</a:t>
            </a:r>
            <a:r>
              <a:rPr lang="zh-CN" altLang="en-US" dirty="0" smtClean="0"/>
              <a:t>的</a:t>
            </a:r>
            <a:r>
              <a:rPr lang="en-US" altLang="zh-CN" dirty="0">
                <a:hlinkClick r:id="rId3"/>
              </a:rPr>
              <a:t>http://validator.w3.org</a:t>
            </a:r>
            <a:r>
              <a:rPr lang="en-US" altLang="zh-CN" dirty="0" smtClean="0">
                <a:hlinkClick r:id="rId3"/>
              </a:rPr>
              <a:t>/</a:t>
            </a:r>
            <a:r>
              <a:rPr lang="en-US" altLang="zh-CN" dirty="0" smtClean="0"/>
              <a:t> </a:t>
            </a:r>
            <a:r>
              <a:rPr lang="zh-CN" altLang="en-US" dirty="0" smtClean="0"/>
              <a:t>网址提供了</a:t>
            </a:r>
            <a:r>
              <a:rPr lang="en-US" altLang="zh-CN" dirty="0" smtClean="0"/>
              <a:t>HTML5</a:t>
            </a:r>
            <a:r>
              <a:rPr lang="zh-CN" altLang="en-US" dirty="0" smtClean="0"/>
              <a:t>标准规范吻合度的验证</a:t>
            </a:r>
            <a:endParaRPr lang="en-US" altLang="zh-CN" dirty="0" smtClean="0"/>
          </a:p>
          <a:p>
            <a:endParaRPr lang="en-US" altLang="zh-CN" dirty="0"/>
          </a:p>
          <a:p>
            <a:r>
              <a:rPr lang="zh-CN" altLang="en-US" dirty="0" smtClean="0"/>
              <a:t>可以在</a:t>
            </a:r>
            <a:r>
              <a:rPr lang="en-US" altLang="zh-CN" dirty="0">
                <a:hlinkClick r:id="rId4"/>
              </a:rPr>
              <a:t>http://caniuse.com</a:t>
            </a:r>
            <a:r>
              <a:rPr lang="en-US" altLang="zh-CN" dirty="0" smtClean="0">
                <a:hlinkClick r:id="rId4"/>
              </a:rPr>
              <a:t>/</a:t>
            </a:r>
            <a:r>
              <a:rPr lang="en-US" altLang="zh-CN" dirty="0" smtClean="0"/>
              <a:t> </a:t>
            </a:r>
            <a:r>
              <a:rPr lang="zh-CN" altLang="en-US" dirty="0" smtClean="0"/>
              <a:t>网址上检查浏览器对标准的支持情况</a:t>
            </a:r>
            <a:endParaRPr lang="en-US" altLang="zh-CN" dirty="0" smtClean="0"/>
          </a:p>
          <a:p>
            <a:endParaRPr lang="en-US" altLang="zh-CN" dirty="0"/>
          </a:p>
          <a:p>
            <a:r>
              <a:rPr lang="zh-CN" altLang="en-US" dirty="0" smtClean="0"/>
              <a:t>可以使用</a:t>
            </a:r>
            <a:r>
              <a:rPr lang="en-US" altLang="zh-CN" dirty="0" smtClean="0">
                <a:hlinkClick r:id="rId5"/>
              </a:rPr>
              <a:t>Modernizr</a:t>
            </a:r>
            <a:r>
              <a:rPr lang="en-US" altLang="zh-CN" dirty="0" smtClean="0"/>
              <a:t> </a:t>
            </a:r>
            <a:r>
              <a:rPr lang="zh-CN" altLang="en-US" dirty="0" smtClean="0"/>
              <a:t>工具来检测浏览器对标准的支持情况</a:t>
            </a:r>
            <a:endParaRPr lang="zh-CN" altLang="en-US" dirty="0"/>
          </a:p>
        </p:txBody>
      </p:sp>
    </p:spTree>
    <p:extLst>
      <p:ext uri="{BB962C8B-B14F-4D97-AF65-F5344CB8AC3E}">
        <p14:creationId xmlns:p14="http://schemas.microsoft.com/office/powerpoint/2010/main" val="174910954"/>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XIV</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smtClean="0"/>
              <a:t>相关资源</a:t>
            </a:r>
            <a:endParaRPr lang="en-US" altLang="zh-CN" dirty="0"/>
          </a:p>
        </p:txBody>
      </p:sp>
    </p:spTree>
    <p:extLst>
      <p:ext uri="{BB962C8B-B14F-4D97-AF65-F5344CB8AC3E}">
        <p14:creationId xmlns:p14="http://schemas.microsoft.com/office/powerpoint/2010/main" val="3957553475"/>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课后阅读</a:t>
            </a:r>
            <a:endParaRPr lang="zh-CN" altLang="en-US" dirty="0"/>
          </a:p>
        </p:txBody>
      </p:sp>
      <p:sp>
        <p:nvSpPr>
          <p:cNvPr id="3" name="内容占位符 2"/>
          <p:cNvSpPr>
            <a:spLocks noGrp="1"/>
          </p:cNvSpPr>
          <p:nvPr>
            <p:ph idx="1"/>
          </p:nvPr>
        </p:nvSpPr>
        <p:spPr/>
        <p:txBody>
          <a:bodyPr/>
          <a:lstStyle/>
          <a:p>
            <a:r>
              <a:rPr lang="en-US" altLang="zh-CN" dirty="0" smtClean="0"/>
              <a:t>HTML5 The Missing Manual</a:t>
            </a:r>
            <a:r>
              <a:rPr lang="en-US" altLang="zh-CN" dirty="0"/>
              <a:t>. </a:t>
            </a:r>
            <a:r>
              <a:rPr lang="en-US" altLang="zh-CN" dirty="0" smtClean="0"/>
              <a:t>1.5 HTML5’s </a:t>
            </a:r>
            <a:r>
              <a:rPr lang="en-US" altLang="zh-CN" dirty="0"/>
              <a:t>Element </a:t>
            </a:r>
            <a:r>
              <a:rPr lang="en-US" altLang="zh-CN" dirty="0" smtClean="0"/>
              <a:t>Family.</a:t>
            </a:r>
          </a:p>
          <a:p>
            <a:r>
              <a:rPr lang="en-US" altLang="zh-CN" dirty="0"/>
              <a:t>HTML5 The Missing Manual</a:t>
            </a:r>
            <a:r>
              <a:rPr lang="en-US" altLang="zh-CN" dirty="0" smtClean="0"/>
              <a:t>. </a:t>
            </a:r>
            <a:r>
              <a:rPr lang="en-US" altLang="zh-CN" dirty="0"/>
              <a:t>3.2 Other Standards that Boost </a:t>
            </a:r>
            <a:r>
              <a:rPr lang="en-US" altLang="zh-CN" dirty="0" smtClean="0"/>
              <a:t>Semantics. </a:t>
            </a:r>
            <a:endParaRPr lang="en-US" altLang="zh-CN" dirty="0" smtClean="0"/>
          </a:p>
          <a:p>
            <a:r>
              <a:rPr lang="en-US" altLang="zh-CN" dirty="0" smtClean="0"/>
              <a:t>HTML history</a:t>
            </a:r>
            <a:r>
              <a:rPr lang="zh-CN" altLang="en-US" dirty="0" smtClean="0"/>
              <a:t>：</a:t>
            </a:r>
            <a:r>
              <a:rPr lang="x-none" altLang="zh-CN" dirty="0">
                <a:hlinkClick r:id="rId2"/>
              </a:rPr>
              <a:t>https://html.spec.whatwg.org/multipage/introduction.html#history-2</a:t>
            </a:r>
            <a:endParaRPr lang="zh-CN" altLang="en-US" dirty="0"/>
          </a:p>
        </p:txBody>
      </p:sp>
    </p:spTree>
    <p:extLst>
      <p:ext uri="{BB962C8B-B14F-4D97-AF65-F5344CB8AC3E}">
        <p14:creationId xmlns:p14="http://schemas.microsoft.com/office/powerpoint/2010/main" val="1527475709"/>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网上资源</a:t>
            </a:r>
            <a:endParaRPr lang="zh-CN" altLang="en-US" dirty="0"/>
          </a:p>
        </p:txBody>
      </p:sp>
      <p:sp>
        <p:nvSpPr>
          <p:cNvPr id="3" name="内容占位符 2"/>
          <p:cNvSpPr>
            <a:spLocks noGrp="1"/>
          </p:cNvSpPr>
          <p:nvPr>
            <p:ph idx="1"/>
          </p:nvPr>
        </p:nvSpPr>
        <p:spPr/>
        <p:txBody>
          <a:bodyPr/>
          <a:lstStyle/>
          <a:p>
            <a:r>
              <a:rPr lang="en-US" altLang="zh-CN" dirty="0" smtClean="0"/>
              <a:t>HTML Living Standard</a:t>
            </a:r>
            <a:r>
              <a:rPr lang="zh-CN" altLang="en-US" dirty="0" smtClean="0"/>
              <a:t>，</a:t>
            </a:r>
            <a:r>
              <a:rPr lang="en-US" altLang="zh-CN" dirty="0">
                <a:hlinkClick r:id="rId2"/>
              </a:rPr>
              <a:t>https://html.spec.whatwg.org/multipage/</a:t>
            </a:r>
            <a:r>
              <a:rPr lang="en-US" altLang="zh-CN" dirty="0" smtClean="0"/>
              <a:t>     </a:t>
            </a:r>
          </a:p>
          <a:p>
            <a:r>
              <a:rPr lang="en-US" altLang="zh-CN" dirty="0" err="1" smtClean="0"/>
              <a:t>RDFa</a:t>
            </a:r>
            <a:r>
              <a:rPr lang="zh-CN" altLang="en-US" dirty="0" smtClean="0"/>
              <a:t>，</a:t>
            </a:r>
            <a:r>
              <a:rPr lang="en-US" altLang="zh-CN" dirty="0"/>
              <a:t> </a:t>
            </a:r>
            <a:r>
              <a:rPr lang="en-US" altLang="zh-CN" dirty="0">
                <a:hlinkClick r:id="rId3"/>
              </a:rPr>
              <a:t>https://www.w3.org/TR/2015/REC-rdfa-core-20150317</a:t>
            </a:r>
            <a:r>
              <a:rPr lang="en-US" altLang="zh-CN" dirty="0" smtClean="0">
                <a:hlinkClick r:id="rId3"/>
              </a:rPr>
              <a:t>/</a:t>
            </a:r>
            <a:r>
              <a:rPr lang="en-US" altLang="zh-CN" dirty="0" smtClean="0"/>
              <a:t> </a:t>
            </a:r>
            <a:endParaRPr lang="en-US" altLang="zh-CN" dirty="0"/>
          </a:p>
          <a:p>
            <a:r>
              <a:rPr lang="en-US" altLang="zh-CN" dirty="0" err="1" smtClean="0"/>
              <a:t>Microdata</a:t>
            </a:r>
            <a:r>
              <a:rPr lang="zh-CN" altLang="en-US" dirty="0" smtClean="0"/>
              <a:t>，</a:t>
            </a:r>
            <a:r>
              <a:rPr lang="en-US" altLang="zh-CN" dirty="0"/>
              <a:t> </a:t>
            </a:r>
            <a:r>
              <a:rPr lang="en-US" altLang="zh-CN" dirty="0">
                <a:hlinkClick r:id="rId4"/>
              </a:rPr>
              <a:t>https://www.w3.org/TR/2018/WD-microdata-20180426/</a:t>
            </a:r>
            <a:endParaRPr lang="en-US" altLang="zh-CN" dirty="0" smtClean="0"/>
          </a:p>
          <a:p>
            <a:endParaRPr lang="en-US" altLang="zh-CN" dirty="0" smtClean="0"/>
          </a:p>
          <a:p>
            <a:endParaRPr lang="zh-CN" altLang="en-US" dirty="0"/>
          </a:p>
        </p:txBody>
      </p:sp>
    </p:spTree>
    <p:extLst>
      <p:ext uri="{BB962C8B-B14F-4D97-AF65-F5344CB8AC3E}">
        <p14:creationId xmlns:p14="http://schemas.microsoft.com/office/powerpoint/2010/main" val="4113718246"/>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参考书籍</a:t>
            </a:r>
          </a:p>
        </p:txBody>
      </p:sp>
      <p:pic>
        <p:nvPicPr>
          <p:cNvPr id="8" name="内容占位符 7"/>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2040774" y="1932016"/>
            <a:ext cx="3233651" cy="4060767"/>
          </a:xfrm>
          <a:prstGeom prst="rect">
            <a:avLst/>
          </a:prstGeom>
        </p:spPr>
      </p:pic>
      <p:pic>
        <p:nvPicPr>
          <p:cNvPr id="7" name="内容占位符 6"/>
          <p:cNvPicPr>
            <a:picLocks noGrp="1" noChangeAspect="1"/>
          </p:cNvPicPr>
          <p:nvPr>
            <p:ph sz="half" idx="2"/>
          </p:nvPr>
        </p:nvPicPr>
        <p:blipFill>
          <a:blip r:embed="rId4"/>
          <a:stretch>
            <a:fillRect/>
          </a:stretch>
        </p:blipFill>
        <p:spPr>
          <a:xfrm>
            <a:off x="7127128" y="1932016"/>
            <a:ext cx="4060767" cy="4060767"/>
          </a:xfrm>
          <a:prstGeom prst="rect">
            <a:avLst/>
          </a:prstGeom>
        </p:spPr>
      </p:pic>
    </p:spTree>
    <p:extLst>
      <p:ext uri="{BB962C8B-B14F-4D97-AF65-F5344CB8AC3E}">
        <p14:creationId xmlns:p14="http://schemas.microsoft.com/office/powerpoint/2010/main" val="259909560"/>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参考书籍</a:t>
            </a:r>
          </a:p>
        </p:txBody>
      </p:sp>
      <p:pic>
        <p:nvPicPr>
          <p:cNvPr id="7" name="Picture 3"/>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600200" y="19050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248128" y="1905000"/>
            <a:ext cx="41148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9384493"/>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dirty="0" smtClean="0"/>
              <a:t>Q &amp; A</a:t>
            </a:r>
            <a:endParaRPr lang="zh-CN" altLang="en-US" dirty="0"/>
          </a:p>
        </p:txBody>
      </p:sp>
    </p:spTree>
    <p:extLst>
      <p:ext uri="{BB962C8B-B14F-4D97-AF65-F5344CB8AC3E}">
        <p14:creationId xmlns:p14="http://schemas.microsoft.com/office/powerpoint/2010/main" val="3086811066"/>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zh-CN" altLang="en-US" dirty="0" smtClean="0"/>
              <a:t>附录</a:t>
            </a:r>
            <a:r>
              <a:rPr lang="en-US" altLang="zh-CN" dirty="0" smtClean="0"/>
              <a:t>I</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smtClean="0"/>
              <a:t>更多</a:t>
            </a:r>
            <a:r>
              <a:rPr lang="en-US" altLang="zh-CN" dirty="0" smtClean="0"/>
              <a:t>HTML</a:t>
            </a:r>
            <a:r>
              <a:rPr lang="zh-CN" altLang="en-US" dirty="0" smtClean="0"/>
              <a:t>概述</a:t>
            </a:r>
            <a:endParaRPr lang="en-US" altLang="zh-CN" dirty="0"/>
          </a:p>
        </p:txBody>
      </p:sp>
    </p:spTree>
    <p:extLst>
      <p:ext uri="{BB962C8B-B14F-4D97-AF65-F5344CB8AC3E}">
        <p14:creationId xmlns:p14="http://schemas.microsoft.com/office/powerpoint/2010/main" val="31170485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HTML</a:t>
            </a:r>
            <a:r>
              <a:rPr lang="zh-CN" altLang="en-US" dirty="0" smtClean="0"/>
              <a:t>基本语法</a:t>
            </a:r>
            <a:endParaRPr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2200" y="2833832"/>
            <a:ext cx="7772400" cy="2257136"/>
          </a:xfrm>
        </p:spPr>
      </p:pic>
    </p:spTree>
    <p:extLst>
      <p:ext uri="{BB962C8B-B14F-4D97-AF65-F5344CB8AC3E}">
        <p14:creationId xmlns:p14="http://schemas.microsoft.com/office/powerpoint/2010/main" val="2744870066"/>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418" name="Rectangle 2"/>
          <p:cNvSpPr>
            <a:spLocks noGrp="1" noChangeArrowheads="1"/>
          </p:cNvSpPr>
          <p:nvPr>
            <p:ph type="title"/>
          </p:nvPr>
        </p:nvSpPr>
        <p:spPr/>
        <p:txBody>
          <a:bodyPr/>
          <a:lstStyle/>
          <a:p>
            <a:r>
              <a:rPr lang="zh-CN" altLang="en-US"/>
              <a:t>标记与标记语言</a:t>
            </a:r>
          </a:p>
        </p:txBody>
      </p:sp>
      <p:sp>
        <p:nvSpPr>
          <p:cNvPr id="956419"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标记</a:t>
            </a:r>
            <a:r>
              <a:rPr lang="en-US" altLang="zh-CN" dirty="0"/>
              <a:t>(tag)</a:t>
            </a:r>
            <a:r>
              <a:rPr lang="zh-CN" altLang="en-US" dirty="0"/>
              <a:t>是用于标注文档结构或者给予文档中某些内容以一定含义的</a:t>
            </a:r>
            <a:r>
              <a:rPr lang="zh-CN" altLang="en-US" dirty="0" smtClean="0"/>
              <a:t>符号</a:t>
            </a:r>
            <a:r>
              <a:rPr lang="zh-CN" altLang="en-US" dirty="0"/>
              <a:t>。</a:t>
            </a:r>
            <a:r>
              <a:rPr lang="zh-CN" altLang="en-US" dirty="0" smtClean="0"/>
              <a:t>如</a:t>
            </a:r>
            <a:r>
              <a:rPr lang="zh-CN" altLang="en-US" dirty="0"/>
              <a:t/>
            </a:r>
            <a:br>
              <a:rPr lang="zh-CN" altLang="en-US" dirty="0"/>
            </a:br>
            <a:r>
              <a:rPr lang="zh-CN" altLang="en-US" dirty="0"/>
              <a:t>	</a:t>
            </a:r>
            <a:r>
              <a:rPr lang="en-US" altLang="zh-CN" dirty="0"/>
              <a:t>/I this is italics /i</a:t>
            </a:r>
          </a:p>
          <a:p>
            <a:r>
              <a:rPr lang="zh-CN" altLang="en-US" dirty="0"/>
              <a:t>标记的分类 </a:t>
            </a:r>
            <a:endParaRPr lang="en-US" altLang="zh-CN" dirty="0"/>
          </a:p>
          <a:p>
            <a:pPr lvl="1"/>
            <a:r>
              <a:rPr lang="zh-CN" altLang="en-US" dirty="0"/>
              <a:t>开始标记	如</a:t>
            </a:r>
            <a:r>
              <a:rPr lang="en-US" altLang="zh-CN" dirty="0"/>
              <a:t>[</a:t>
            </a:r>
            <a:r>
              <a:rPr lang="zh-CN" altLang="en-US" dirty="0"/>
              <a:t>段落开始</a:t>
            </a:r>
            <a:r>
              <a:rPr lang="en-US" altLang="zh-CN" dirty="0" smtClean="0"/>
              <a:t>],&lt;</a:t>
            </a:r>
            <a:r>
              <a:rPr lang="en-US" altLang="zh-CN" dirty="0"/>
              <a:t>b&gt;</a:t>
            </a:r>
          </a:p>
          <a:p>
            <a:pPr lvl="1"/>
            <a:r>
              <a:rPr lang="zh-CN" altLang="en-US" dirty="0"/>
              <a:t>结束标记	如</a:t>
            </a:r>
            <a:r>
              <a:rPr lang="en-US" altLang="zh-CN" dirty="0"/>
              <a:t>[</a:t>
            </a:r>
            <a:r>
              <a:rPr lang="zh-CN" altLang="en-US" dirty="0"/>
              <a:t>段落结束</a:t>
            </a:r>
            <a:r>
              <a:rPr lang="en-US" altLang="zh-CN" dirty="0" smtClean="0"/>
              <a:t>],&lt;/</a:t>
            </a:r>
            <a:r>
              <a:rPr lang="en-US" altLang="zh-CN" dirty="0"/>
              <a:t>b&gt;</a:t>
            </a:r>
          </a:p>
          <a:p>
            <a:pPr lvl="1"/>
            <a:r>
              <a:rPr lang="zh-CN" altLang="en-US" dirty="0"/>
              <a:t>空标记		如</a:t>
            </a:r>
            <a:r>
              <a:rPr lang="en-US" altLang="zh-CN" dirty="0"/>
              <a:t>[</a:t>
            </a:r>
            <a:r>
              <a:rPr lang="zh-CN" altLang="en-US" dirty="0"/>
              <a:t>分隔线 </a:t>
            </a:r>
            <a:r>
              <a:rPr lang="en-US" altLang="zh-CN" dirty="0" smtClean="0"/>
              <a:t>/],&lt;</a:t>
            </a:r>
            <a:r>
              <a:rPr lang="en-US" altLang="zh-CN" dirty="0" err="1"/>
              <a:t>br</a:t>
            </a:r>
            <a:r>
              <a:rPr lang="en-US" altLang="zh-CN" dirty="0"/>
              <a:t> /&gt;</a:t>
            </a:r>
          </a:p>
          <a:p>
            <a:pPr>
              <a:buFont typeface="Wingdings" pitchFamily="2" charset="2"/>
              <a:buNone/>
            </a:pPr>
            <a:endParaRPr lang="en-US" altLang="zh-CN" dirty="0"/>
          </a:p>
        </p:txBody>
      </p:sp>
    </p:spTree>
    <p:extLst>
      <p:ext uri="{BB962C8B-B14F-4D97-AF65-F5344CB8AC3E}">
        <p14:creationId xmlns:p14="http://schemas.microsoft.com/office/powerpoint/2010/main" val="4245543792"/>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466" name="Rectangle 2"/>
          <p:cNvSpPr>
            <a:spLocks noGrp="1" noChangeArrowheads="1"/>
          </p:cNvSpPr>
          <p:nvPr>
            <p:ph type="title"/>
          </p:nvPr>
        </p:nvSpPr>
        <p:spPr/>
        <p:txBody>
          <a:bodyPr/>
          <a:lstStyle/>
          <a:p>
            <a:r>
              <a:rPr lang="zh-CN" altLang="en-US"/>
              <a:t>标记与标记语言</a:t>
            </a:r>
          </a:p>
        </p:txBody>
      </p:sp>
      <p:sp>
        <p:nvSpPr>
          <p:cNvPr id="958467"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也可以</a:t>
            </a:r>
            <a:r>
              <a:rPr lang="zh-CN" altLang="en-US" dirty="0" smtClean="0"/>
              <a:t>分为</a:t>
            </a:r>
            <a:endParaRPr lang="en-US" altLang="zh-CN" dirty="0"/>
          </a:p>
          <a:p>
            <a:pPr lvl="1"/>
            <a:r>
              <a:rPr lang="zh-CN" altLang="en-US" dirty="0"/>
              <a:t>结构性标记	如</a:t>
            </a:r>
            <a:r>
              <a:rPr lang="en-US" altLang="zh-CN" dirty="0"/>
              <a:t>&lt;head&gt;</a:t>
            </a:r>
          </a:p>
          <a:p>
            <a:pPr lvl="1"/>
            <a:r>
              <a:rPr lang="zh-CN" altLang="en-US" dirty="0"/>
              <a:t>样式性标记	如</a:t>
            </a:r>
            <a:r>
              <a:rPr lang="en-US" altLang="zh-CN" dirty="0"/>
              <a:t>&lt;b&gt;</a:t>
            </a:r>
          </a:p>
          <a:p>
            <a:pPr lvl="1"/>
            <a:r>
              <a:rPr lang="zh-CN" altLang="en-US" dirty="0"/>
              <a:t>描述性标记	如</a:t>
            </a:r>
            <a:r>
              <a:rPr lang="en-US" altLang="zh-CN" dirty="0"/>
              <a:t>&lt;address&gt;</a:t>
            </a:r>
          </a:p>
          <a:p>
            <a:r>
              <a:rPr lang="zh-CN" altLang="en-US" dirty="0"/>
              <a:t>标记语言就是一个标记符号的合集以及这个合集的语法语义规则</a:t>
            </a:r>
          </a:p>
        </p:txBody>
      </p:sp>
    </p:spTree>
    <p:extLst>
      <p:ext uri="{BB962C8B-B14F-4D97-AF65-F5344CB8AC3E}">
        <p14:creationId xmlns:p14="http://schemas.microsoft.com/office/powerpoint/2010/main" val="48646592"/>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514" name="Rectangle 2"/>
          <p:cNvSpPr>
            <a:spLocks noGrp="1" noChangeArrowheads="1"/>
          </p:cNvSpPr>
          <p:nvPr>
            <p:ph type="title"/>
          </p:nvPr>
        </p:nvSpPr>
        <p:spPr/>
        <p:txBody>
          <a:bodyPr/>
          <a:lstStyle/>
          <a:p>
            <a:r>
              <a:rPr lang="zh-CN" altLang="en-US"/>
              <a:t>标记与元素</a:t>
            </a:r>
          </a:p>
        </p:txBody>
      </p:sp>
      <p:sp>
        <p:nvSpPr>
          <p:cNvPr id="960515"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被对应的开始标记和结束标记包围的部分称为一个</a:t>
            </a:r>
            <a:r>
              <a:rPr lang="zh-CN" altLang="en-US" dirty="0" smtClean="0"/>
              <a:t>元素</a:t>
            </a:r>
            <a:r>
              <a:rPr lang="zh-CN" altLang="en-US" dirty="0"/>
              <a:t>，</a:t>
            </a:r>
            <a:r>
              <a:rPr lang="zh-CN" altLang="en-US" dirty="0" smtClean="0"/>
              <a:t>这个</a:t>
            </a:r>
            <a:r>
              <a:rPr lang="zh-CN" altLang="en-US" dirty="0"/>
              <a:t>“部分”包括开始标记和结束标记本身</a:t>
            </a:r>
          </a:p>
          <a:p>
            <a:r>
              <a:rPr lang="zh-CN" altLang="en-US" dirty="0"/>
              <a:t>元素具有</a:t>
            </a:r>
            <a:r>
              <a:rPr lang="zh-CN" altLang="en-US" dirty="0" smtClean="0"/>
              <a:t>类型</a:t>
            </a:r>
            <a:r>
              <a:rPr lang="zh-CN" altLang="en-US" dirty="0"/>
              <a:t>，</a:t>
            </a:r>
            <a:r>
              <a:rPr lang="zh-CN" altLang="en-US" dirty="0" smtClean="0"/>
              <a:t>类型</a:t>
            </a:r>
            <a:r>
              <a:rPr lang="zh-CN" altLang="en-US" dirty="0"/>
              <a:t>用标记名称命名</a:t>
            </a:r>
            <a:br>
              <a:rPr lang="zh-CN" altLang="en-US" dirty="0"/>
            </a:br>
            <a:r>
              <a:rPr lang="zh-CN" altLang="en-US" dirty="0"/>
              <a:t>如</a:t>
            </a:r>
            <a:r>
              <a:rPr lang="en-US" altLang="zh-CN" dirty="0"/>
              <a:t>&lt;b&gt;…&lt;/b&gt;</a:t>
            </a:r>
            <a:r>
              <a:rPr lang="zh-CN" altLang="en-US" dirty="0"/>
              <a:t>的类型就是</a:t>
            </a:r>
            <a:r>
              <a:rPr lang="en-US" altLang="zh-CN" dirty="0"/>
              <a:t>b</a:t>
            </a:r>
          </a:p>
        </p:txBody>
      </p:sp>
    </p:spTree>
    <p:extLst>
      <p:ext uri="{BB962C8B-B14F-4D97-AF65-F5344CB8AC3E}">
        <p14:creationId xmlns:p14="http://schemas.microsoft.com/office/powerpoint/2010/main" val="1517346220"/>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538" name="Rectangle 2"/>
          <p:cNvSpPr>
            <a:spLocks noGrp="1" noChangeArrowheads="1"/>
          </p:cNvSpPr>
          <p:nvPr>
            <p:ph type="title"/>
          </p:nvPr>
        </p:nvSpPr>
        <p:spPr/>
        <p:txBody>
          <a:bodyPr/>
          <a:lstStyle/>
          <a:p>
            <a:r>
              <a:rPr lang="zh-CN" altLang="en-US"/>
              <a:t>标记与元素</a:t>
            </a:r>
          </a:p>
        </p:txBody>
      </p:sp>
      <p:pic>
        <p:nvPicPr>
          <p:cNvPr id="5" name="Picture 4"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905000"/>
            <a:ext cx="7772400" cy="3963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711745"/>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62" name="Rectangle 2"/>
          <p:cNvSpPr>
            <a:spLocks noGrp="1" noChangeArrowheads="1"/>
          </p:cNvSpPr>
          <p:nvPr>
            <p:ph type="title"/>
          </p:nvPr>
        </p:nvSpPr>
        <p:spPr/>
        <p:txBody>
          <a:bodyPr/>
          <a:lstStyle/>
          <a:p>
            <a:r>
              <a:rPr lang="zh-CN" altLang="en-US" dirty="0" smtClean="0"/>
              <a:t>标记特性</a:t>
            </a:r>
            <a:endParaRPr lang="zh-CN" altLang="en-US" dirty="0"/>
          </a:p>
        </p:txBody>
      </p:sp>
      <p:sp>
        <p:nvSpPr>
          <p:cNvPr id="962563"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标记可以拥有一个或多</a:t>
            </a:r>
            <a:r>
              <a:rPr lang="zh-CN" altLang="en-US" dirty="0" smtClean="0"/>
              <a:t>个特性，</a:t>
            </a:r>
            <a:r>
              <a:rPr lang="zh-CN" altLang="en-US" dirty="0"/>
              <a:t>特</a:t>
            </a:r>
            <a:r>
              <a:rPr lang="zh-CN" altLang="en-US" dirty="0" smtClean="0"/>
              <a:t>性</a:t>
            </a:r>
            <a:r>
              <a:rPr lang="zh-CN" altLang="en-US" dirty="0"/>
              <a:t>是与元素相关的附加</a:t>
            </a:r>
            <a:r>
              <a:rPr lang="zh-CN" altLang="en-US" dirty="0" smtClean="0"/>
              <a:t>信息</a:t>
            </a:r>
            <a:r>
              <a:rPr lang="zh-CN" altLang="en-US" dirty="0"/>
              <a:t>，</a:t>
            </a:r>
            <a:r>
              <a:rPr lang="zh-CN" altLang="en-US" dirty="0" smtClean="0"/>
              <a:t>如</a:t>
            </a:r>
            <a:r>
              <a:rPr lang="zh-CN" altLang="en-US" dirty="0"/>
              <a:t>元素内容应该如何显示等</a:t>
            </a:r>
            <a:br>
              <a:rPr lang="zh-CN" altLang="en-US" dirty="0"/>
            </a:br>
            <a:r>
              <a:rPr lang="zh-CN" altLang="en-US" dirty="0"/>
              <a:t/>
            </a:r>
            <a:br>
              <a:rPr lang="zh-CN" altLang="en-US" dirty="0"/>
            </a:br>
            <a:r>
              <a:rPr lang="zh-CN" altLang="en-US" dirty="0"/>
              <a:t>例如</a:t>
            </a:r>
            <a:r>
              <a:rPr lang="en-US" altLang="zh-CN" dirty="0"/>
              <a:t>&lt;p align = “left”&gt;…&lt;/p&gt;</a:t>
            </a:r>
            <a:r>
              <a:rPr lang="zh-CN" altLang="en-US" dirty="0"/>
              <a:t>中的</a:t>
            </a:r>
            <a:r>
              <a:rPr lang="en-US" altLang="zh-CN" dirty="0"/>
              <a:t>align</a:t>
            </a:r>
            <a:r>
              <a:rPr lang="zh-CN" altLang="en-US" dirty="0"/>
              <a:t>就是标记</a:t>
            </a:r>
            <a:r>
              <a:rPr lang="en-US" altLang="zh-CN" dirty="0"/>
              <a:t>p</a:t>
            </a:r>
            <a:r>
              <a:rPr lang="zh-CN" altLang="en-US" dirty="0" smtClean="0"/>
              <a:t>的特性</a:t>
            </a:r>
            <a:endParaRPr lang="zh-CN" altLang="en-US" dirty="0"/>
          </a:p>
        </p:txBody>
      </p:sp>
    </p:spTree>
    <p:extLst>
      <p:ext uri="{BB962C8B-B14F-4D97-AF65-F5344CB8AC3E}">
        <p14:creationId xmlns:p14="http://schemas.microsoft.com/office/powerpoint/2010/main" val="2059319487"/>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586" name="Rectangle 2"/>
          <p:cNvSpPr>
            <a:spLocks noGrp="1" noChangeArrowheads="1"/>
          </p:cNvSpPr>
          <p:nvPr>
            <p:ph type="title"/>
          </p:nvPr>
        </p:nvSpPr>
        <p:spPr/>
        <p:txBody>
          <a:bodyPr/>
          <a:lstStyle/>
          <a:p>
            <a:r>
              <a:rPr lang="zh-CN" altLang="en-US" dirty="0" smtClean="0"/>
              <a:t>超文本</a:t>
            </a:r>
            <a:r>
              <a:rPr lang="zh-CN" altLang="en-US" dirty="0"/>
              <a:t>（</a:t>
            </a:r>
            <a:r>
              <a:rPr lang="en-US" altLang="zh-CN" dirty="0" err="1" smtClean="0"/>
              <a:t>HyperText</a:t>
            </a:r>
            <a:r>
              <a:rPr lang="zh-CN" altLang="en-US" dirty="0"/>
              <a:t>）</a:t>
            </a:r>
            <a:endParaRPr lang="en-US" altLang="zh-CN" dirty="0"/>
          </a:p>
        </p:txBody>
      </p:sp>
      <p:sp>
        <p:nvSpPr>
          <p:cNvPr id="963587"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超文本链接的</a:t>
            </a:r>
            <a:r>
              <a:rPr lang="zh-CN" altLang="en-US" dirty="0" smtClean="0"/>
              <a:t>简称</a:t>
            </a:r>
            <a:r>
              <a:rPr lang="zh-CN" altLang="en-US" dirty="0"/>
              <a:t>，</a:t>
            </a:r>
            <a:r>
              <a:rPr lang="zh-CN" altLang="en-US" dirty="0" smtClean="0"/>
              <a:t>也</a:t>
            </a:r>
            <a:r>
              <a:rPr lang="zh-CN" altLang="en-US" dirty="0"/>
              <a:t>简称超链接</a:t>
            </a:r>
          </a:p>
          <a:p>
            <a:r>
              <a:rPr lang="zh-CN" altLang="en-US" dirty="0"/>
              <a:t>一种信息管理</a:t>
            </a:r>
            <a:r>
              <a:rPr lang="zh-CN" altLang="en-US" dirty="0" smtClean="0"/>
              <a:t>方式，其</a:t>
            </a:r>
            <a:r>
              <a:rPr lang="zh-CN" altLang="en-US" dirty="0"/>
              <a:t>本质含义是非线性的文档</a:t>
            </a:r>
            <a:r>
              <a:rPr lang="zh-CN" altLang="en-US" dirty="0" smtClean="0"/>
              <a:t>组织</a:t>
            </a:r>
            <a:endParaRPr lang="en-US" altLang="zh-CN" dirty="0"/>
          </a:p>
          <a:p>
            <a:pPr lvl="1"/>
            <a:r>
              <a:rPr lang="zh-CN" altLang="en-US" dirty="0"/>
              <a:t>信息被组织在一系列离散的结点（</a:t>
            </a:r>
            <a:r>
              <a:rPr lang="en-US" altLang="zh-CN" dirty="0"/>
              <a:t>node</a:t>
            </a:r>
            <a:r>
              <a:rPr lang="zh-CN" altLang="en-US" dirty="0"/>
              <a:t>）</a:t>
            </a:r>
            <a:r>
              <a:rPr lang="zh-CN" altLang="en-US" dirty="0" smtClean="0"/>
              <a:t>中，结点</a:t>
            </a:r>
            <a:r>
              <a:rPr lang="zh-CN" altLang="en-US" dirty="0"/>
              <a:t>之间通过链（</a:t>
            </a:r>
            <a:r>
              <a:rPr lang="en-US" altLang="zh-CN" dirty="0"/>
              <a:t>link</a:t>
            </a:r>
            <a:r>
              <a:rPr lang="zh-CN" altLang="en-US" dirty="0"/>
              <a:t>）建立</a:t>
            </a:r>
            <a:r>
              <a:rPr lang="zh-CN" altLang="en-US" dirty="0" smtClean="0"/>
              <a:t>联系，从而</a:t>
            </a:r>
            <a:r>
              <a:rPr lang="zh-CN" altLang="en-US" dirty="0"/>
              <a:t>形成网状的</a:t>
            </a:r>
            <a:r>
              <a:rPr lang="zh-CN" altLang="en-US" dirty="0" smtClean="0"/>
              <a:t>信息结构</a:t>
            </a:r>
            <a:endParaRPr lang="zh-CN" altLang="en-US" dirty="0"/>
          </a:p>
          <a:p>
            <a:pPr lvl="1"/>
            <a:r>
              <a:rPr lang="zh-CN" altLang="en-US" dirty="0"/>
              <a:t>超文本结点是表达信息的</a:t>
            </a:r>
            <a:r>
              <a:rPr lang="zh-CN" altLang="en-US" dirty="0" smtClean="0"/>
              <a:t>基本单位，称为</a:t>
            </a:r>
            <a:r>
              <a:rPr lang="zh-CN" altLang="en-US" dirty="0"/>
              <a:t>信息组块（</a:t>
            </a:r>
            <a:r>
              <a:rPr lang="en-US" altLang="zh-CN" dirty="0"/>
              <a:t>chunk</a:t>
            </a:r>
            <a:r>
              <a:rPr lang="zh-CN" altLang="en-US" dirty="0" smtClean="0"/>
              <a:t>），常用</a:t>
            </a:r>
            <a:r>
              <a:rPr lang="zh-CN" altLang="en-US" dirty="0"/>
              <a:t>于表达一个相对独立的概念或</a:t>
            </a:r>
            <a:r>
              <a:rPr lang="zh-CN" altLang="en-US" dirty="0" smtClean="0"/>
              <a:t>主题</a:t>
            </a:r>
            <a:endParaRPr lang="zh-CN" altLang="en-US" dirty="0"/>
          </a:p>
        </p:txBody>
      </p:sp>
    </p:spTree>
    <p:extLst>
      <p:ext uri="{BB962C8B-B14F-4D97-AF65-F5344CB8AC3E}">
        <p14:creationId xmlns:p14="http://schemas.microsoft.com/office/powerpoint/2010/main" val="1551665404"/>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7730" name="Rectangle 2"/>
          <p:cNvSpPr>
            <a:spLocks noGrp="1" noChangeArrowheads="1"/>
          </p:cNvSpPr>
          <p:nvPr>
            <p:ph type="title"/>
          </p:nvPr>
        </p:nvSpPr>
        <p:spPr/>
        <p:txBody>
          <a:bodyPr/>
          <a:lstStyle/>
          <a:p>
            <a:r>
              <a:rPr lang="zh-CN" altLang="en-US" dirty="0" smtClean="0"/>
              <a:t>超文本</a:t>
            </a:r>
            <a:r>
              <a:rPr lang="zh-CN" altLang="en-US" dirty="0"/>
              <a:t>（</a:t>
            </a:r>
            <a:r>
              <a:rPr lang="en-US" altLang="zh-CN" dirty="0" err="1" smtClean="0"/>
              <a:t>HyperText</a:t>
            </a:r>
            <a:r>
              <a:rPr lang="zh-CN" altLang="en-US" dirty="0"/>
              <a:t>）</a:t>
            </a:r>
            <a:endParaRPr lang="en-US" altLang="zh-CN" dirty="0"/>
          </a:p>
        </p:txBody>
      </p:sp>
      <p:sp>
        <p:nvSpPr>
          <p:cNvPr id="1097731"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一种信息管理</a:t>
            </a:r>
            <a:r>
              <a:rPr lang="zh-CN" altLang="en-US" dirty="0" smtClean="0"/>
              <a:t>方式，其</a:t>
            </a:r>
            <a:r>
              <a:rPr lang="zh-CN" altLang="en-US" dirty="0"/>
              <a:t>本质含义是非线性的文档</a:t>
            </a:r>
            <a:r>
              <a:rPr lang="zh-CN" altLang="en-US" dirty="0" smtClean="0"/>
              <a:t>组织</a:t>
            </a:r>
            <a:endParaRPr lang="en-US" altLang="zh-CN" dirty="0"/>
          </a:p>
          <a:p>
            <a:pPr lvl="1"/>
            <a:r>
              <a:rPr lang="zh-CN" altLang="en-US" dirty="0"/>
              <a:t>链是超文本的一大</a:t>
            </a:r>
            <a:r>
              <a:rPr lang="zh-CN" altLang="en-US" dirty="0" smtClean="0"/>
              <a:t>特色，它</a:t>
            </a:r>
            <a:r>
              <a:rPr lang="zh-CN" altLang="en-US" dirty="0"/>
              <a:t>在两结点间建立有向</a:t>
            </a:r>
            <a:r>
              <a:rPr lang="zh-CN" altLang="en-US" dirty="0" smtClean="0"/>
              <a:t>连接，以</a:t>
            </a:r>
            <a:r>
              <a:rPr lang="zh-CN" altLang="en-US" dirty="0"/>
              <a:t>表达二者间存在的某种</a:t>
            </a:r>
            <a:r>
              <a:rPr lang="zh-CN" altLang="en-US" dirty="0" smtClean="0"/>
              <a:t>联系</a:t>
            </a:r>
            <a:endParaRPr lang="zh-CN" altLang="en-US" dirty="0"/>
          </a:p>
        </p:txBody>
      </p:sp>
    </p:spTree>
    <p:extLst>
      <p:ext uri="{BB962C8B-B14F-4D97-AF65-F5344CB8AC3E}">
        <p14:creationId xmlns:p14="http://schemas.microsoft.com/office/powerpoint/2010/main" val="3608953940"/>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9778" name="Rectangle 2"/>
          <p:cNvSpPr>
            <a:spLocks noGrp="1" noChangeArrowheads="1"/>
          </p:cNvSpPr>
          <p:nvPr>
            <p:ph type="title"/>
          </p:nvPr>
        </p:nvSpPr>
        <p:spPr/>
        <p:txBody>
          <a:bodyPr/>
          <a:lstStyle/>
          <a:p>
            <a:r>
              <a:rPr lang="zh-CN" altLang="en-US" dirty="0" smtClean="0"/>
              <a:t>超文本</a:t>
            </a:r>
            <a:r>
              <a:rPr lang="zh-CN" altLang="en-US" dirty="0"/>
              <a:t>（</a:t>
            </a:r>
            <a:r>
              <a:rPr lang="en-US" altLang="zh-CN" dirty="0" err="1" smtClean="0"/>
              <a:t>HyperText</a:t>
            </a:r>
            <a:r>
              <a:rPr lang="zh-CN" altLang="en-US" dirty="0"/>
              <a:t>）</a:t>
            </a:r>
            <a:endParaRPr lang="en-US" altLang="zh-CN" dirty="0"/>
          </a:p>
        </p:txBody>
      </p:sp>
      <p:sp>
        <p:nvSpPr>
          <p:cNvPr id="1099779" name="Rectangle 3" descr="Rectangle: Click to edit Master text styles&#10;Second level&#10;Third level&#10;Fourth level&#10;Fifth level"/>
          <p:cNvSpPr>
            <a:spLocks noGrp="1" noChangeArrowheads="1"/>
          </p:cNvSpPr>
          <p:nvPr>
            <p:ph type="body" idx="1"/>
          </p:nvPr>
        </p:nvSpPr>
        <p:spPr/>
        <p:txBody>
          <a:bodyPr/>
          <a:lstStyle/>
          <a:p>
            <a:r>
              <a:rPr lang="en-US" altLang="zh-CN" dirty="0"/>
              <a:t>1945.8 </a:t>
            </a:r>
            <a:r>
              <a:rPr lang="en-US" altLang="zh-CN" dirty="0" err="1"/>
              <a:t>VannevarBush</a:t>
            </a:r>
            <a:r>
              <a:rPr lang="en-US" altLang="zh-CN" dirty="0"/>
              <a:t> “As we may think” </a:t>
            </a:r>
          </a:p>
          <a:p>
            <a:r>
              <a:rPr lang="en-US" altLang="zh-CN" dirty="0"/>
              <a:t>1965 Ted Nelson “hypertext”</a:t>
            </a:r>
          </a:p>
          <a:p>
            <a:r>
              <a:rPr lang="en-US" altLang="zh-CN" dirty="0"/>
              <a:t>1968 </a:t>
            </a:r>
            <a:r>
              <a:rPr lang="en-US" altLang="zh-CN" dirty="0" err="1"/>
              <a:t>DougEngelbart</a:t>
            </a:r>
            <a:r>
              <a:rPr lang="en-US" altLang="zh-CN" dirty="0"/>
              <a:t> “NLS / Augment”</a:t>
            </a:r>
          </a:p>
          <a:p>
            <a:r>
              <a:rPr lang="en-US" altLang="zh-CN" dirty="0"/>
              <a:t>1980 </a:t>
            </a:r>
            <a:r>
              <a:rPr lang="zh-CN" altLang="en-US" dirty="0"/>
              <a:t>第二</a:t>
            </a:r>
            <a:r>
              <a:rPr lang="zh-CN" altLang="en-US"/>
              <a:t>代</a:t>
            </a:r>
            <a:r>
              <a:rPr lang="zh-CN" altLang="en-US" smtClean="0"/>
              <a:t>超文本</a:t>
            </a:r>
            <a:r>
              <a:rPr lang="en-US" altLang="zh-CN" smtClean="0"/>
              <a:t>, </a:t>
            </a:r>
            <a:r>
              <a:rPr lang="zh-CN" altLang="en-US" dirty="0"/>
              <a:t>超媒体</a:t>
            </a:r>
            <a:r>
              <a:rPr lang="en-US" altLang="zh-CN" dirty="0"/>
              <a:t>(Hypermedia)</a:t>
            </a:r>
          </a:p>
          <a:p>
            <a:r>
              <a:rPr lang="en-US" altLang="zh-CN" dirty="0"/>
              <a:t>Apple </a:t>
            </a:r>
            <a:r>
              <a:rPr lang="en-US" altLang="zh-CN" dirty="0" err="1"/>
              <a:t>Hypercard</a:t>
            </a:r>
            <a:r>
              <a:rPr lang="en-US" altLang="zh-CN" dirty="0"/>
              <a:t> </a:t>
            </a:r>
          </a:p>
          <a:p>
            <a:r>
              <a:rPr lang="en-US" altLang="zh-CN" dirty="0"/>
              <a:t>Tool Book</a:t>
            </a:r>
          </a:p>
          <a:p>
            <a:r>
              <a:rPr lang="en-US" altLang="zh-CN" dirty="0"/>
              <a:t>Web</a:t>
            </a:r>
          </a:p>
        </p:txBody>
      </p:sp>
    </p:spTree>
    <p:extLst>
      <p:ext uri="{BB962C8B-B14F-4D97-AF65-F5344CB8AC3E}">
        <p14:creationId xmlns:p14="http://schemas.microsoft.com/office/powerpoint/2010/main" val="1169858282"/>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HTML</a:t>
            </a:r>
            <a:endParaRPr lang="zh-CN" altLang="en-US" dirty="0"/>
          </a:p>
        </p:txBody>
      </p:sp>
      <p:sp>
        <p:nvSpPr>
          <p:cNvPr id="3" name="内容占位符 2"/>
          <p:cNvSpPr>
            <a:spLocks noGrp="1"/>
          </p:cNvSpPr>
          <p:nvPr>
            <p:ph idx="1"/>
          </p:nvPr>
        </p:nvSpPr>
        <p:spPr/>
        <p:txBody>
          <a:bodyPr/>
          <a:lstStyle/>
          <a:p>
            <a:r>
              <a:rPr lang="en-US" altLang="zh-CN" sz="2200" dirty="0"/>
              <a:t>HTML is the language for describing the </a:t>
            </a:r>
            <a:r>
              <a:rPr lang="en-US" altLang="zh-CN" sz="2200" dirty="0">
                <a:solidFill>
                  <a:srgbClr val="FF0000"/>
                </a:solidFill>
              </a:rPr>
              <a:t>structure</a:t>
            </a:r>
            <a:r>
              <a:rPr lang="en-US" altLang="zh-CN" sz="2200" dirty="0"/>
              <a:t> of Web pages. HTML gives authors the means to: </a:t>
            </a:r>
          </a:p>
          <a:p>
            <a:pPr lvl="1"/>
            <a:r>
              <a:rPr lang="en-US" altLang="zh-CN" sz="2000" dirty="0">
                <a:solidFill>
                  <a:srgbClr val="FF0000"/>
                </a:solidFill>
              </a:rPr>
              <a:t>Publish</a:t>
            </a:r>
            <a:r>
              <a:rPr lang="en-US" altLang="zh-CN" sz="2000" dirty="0"/>
              <a:t> online documents with headings, text, tables, lists, photos, etc. </a:t>
            </a:r>
          </a:p>
          <a:p>
            <a:pPr lvl="1"/>
            <a:r>
              <a:rPr lang="en-US" altLang="zh-CN" sz="2000" dirty="0"/>
              <a:t>Retrieve online information via </a:t>
            </a:r>
            <a:r>
              <a:rPr lang="en-US" altLang="zh-CN" sz="2000" dirty="0">
                <a:solidFill>
                  <a:srgbClr val="FF0000"/>
                </a:solidFill>
              </a:rPr>
              <a:t>hypertext</a:t>
            </a:r>
            <a:r>
              <a:rPr lang="en-US" altLang="zh-CN" sz="2000" dirty="0"/>
              <a:t> links, at the click of a button. </a:t>
            </a:r>
          </a:p>
          <a:p>
            <a:pPr lvl="1"/>
            <a:r>
              <a:rPr lang="en-US" altLang="zh-CN" sz="2000" dirty="0"/>
              <a:t>Design </a:t>
            </a:r>
            <a:r>
              <a:rPr lang="en-US" altLang="zh-CN" sz="2000" dirty="0">
                <a:solidFill>
                  <a:srgbClr val="FF0000"/>
                </a:solidFill>
              </a:rPr>
              <a:t>forms</a:t>
            </a:r>
            <a:r>
              <a:rPr lang="en-US" altLang="zh-CN" sz="2000" dirty="0"/>
              <a:t> for conducting transactions with remote services, for use in searching for information, making reservations, ordering products, etc. </a:t>
            </a:r>
          </a:p>
          <a:p>
            <a:pPr lvl="1"/>
            <a:r>
              <a:rPr lang="en-US" altLang="zh-CN" sz="2000" dirty="0"/>
              <a:t>Include spread-sheets, video clips, sound clips, and other applications </a:t>
            </a:r>
            <a:r>
              <a:rPr lang="en-US" altLang="zh-CN" sz="2000" dirty="0">
                <a:solidFill>
                  <a:srgbClr val="FF0000"/>
                </a:solidFill>
              </a:rPr>
              <a:t>directly</a:t>
            </a:r>
            <a:r>
              <a:rPr lang="en-US" altLang="zh-CN" sz="2000" dirty="0"/>
              <a:t> in their documents. </a:t>
            </a:r>
          </a:p>
          <a:p>
            <a:r>
              <a:rPr lang="en-US" altLang="zh-CN" sz="2200" dirty="0"/>
              <a:t>With HTML, authors describe the structure of pages using </a:t>
            </a:r>
            <a:r>
              <a:rPr lang="en-US" altLang="zh-CN" sz="2200" dirty="0">
                <a:solidFill>
                  <a:srgbClr val="FF0000"/>
                </a:solidFill>
              </a:rPr>
              <a:t>markup</a:t>
            </a:r>
            <a:r>
              <a:rPr lang="en-US" altLang="zh-CN" sz="2200" dirty="0"/>
              <a:t>. The elements of the language label pieces of content such as “paragraph,” “list,” “table,” and so on. </a:t>
            </a:r>
          </a:p>
          <a:p>
            <a:endParaRPr lang="en-US" altLang="zh-CN" dirty="0"/>
          </a:p>
          <a:p>
            <a:endParaRPr lang="zh-CN" altLang="en-US" dirty="0"/>
          </a:p>
        </p:txBody>
      </p:sp>
    </p:spTree>
    <p:extLst>
      <p:ext uri="{BB962C8B-B14F-4D97-AF65-F5344CB8AC3E}">
        <p14:creationId xmlns:p14="http://schemas.microsoft.com/office/powerpoint/2010/main" val="2174278443"/>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82" name="Rectangle 2"/>
          <p:cNvSpPr>
            <a:spLocks noGrp="1" noChangeArrowheads="1"/>
          </p:cNvSpPr>
          <p:nvPr>
            <p:ph type="title"/>
          </p:nvPr>
        </p:nvSpPr>
        <p:spPr/>
        <p:txBody>
          <a:bodyPr/>
          <a:lstStyle/>
          <a:p>
            <a:r>
              <a:rPr lang="en-US" altLang="zh-CN"/>
              <a:t>HTML</a:t>
            </a:r>
          </a:p>
        </p:txBody>
      </p:sp>
      <p:sp>
        <p:nvSpPr>
          <p:cNvPr id="1095683" name="Rectangle 3" descr="Rectangle: Click to edit Master text styles&#10;Second level&#10;Third level&#10;Fourth level&#10;Fifth level"/>
          <p:cNvSpPr>
            <a:spLocks noGrp="1" noChangeArrowheads="1"/>
          </p:cNvSpPr>
          <p:nvPr>
            <p:ph idx="1"/>
          </p:nvPr>
        </p:nvSpPr>
        <p:spPr/>
        <p:txBody>
          <a:bodyPr/>
          <a:lstStyle/>
          <a:p>
            <a:pPr>
              <a:buFont typeface="Wingdings" pitchFamily="2" charset="2"/>
              <a:buNone/>
            </a:pPr>
            <a:r>
              <a:rPr kumimoji="0" lang="en-US" altLang="zh-CN" sz="2400" dirty="0"/>
              <a:t>	HTML is the </a:t>
            </a:r>
            <a:r>
              <a:rPr kumimoji="0" lang="en-US" altLang="zh-CN" sz="2400" dirty="0">
                <a:solidFill>
                  <a:srgbClr val="EA2042"/>
                </a:solidFill>
              </a:rPr>
              <a:t>lingua franca</a:t>
            </a:r>
            <a:r>
              <a:rPr kumimoji="0" lang="en-US" altLang="zh-CN" sz="2400" dirty="0"/>
              <a:t> for publishing </a:t>
            </a:r>
            <a:r>
              <a:rPr kumimoji="0" lang="en-US" altLang="zh-CN" sz="2400" dirty="0">
                <a:solidFill>
                  <a:srgbClr val="EA2042"/>
                </a:solidFill>
              </a:rPr>
              <a:t>hypertext</a:t>
            </a:r>
            <a:r>
              <a:rPr kumimoji="0" lang="en-US" altLang="zh-CN" sz="2400" dirty="0"/>
              <a:t> on the World Wide Web. It is a </a:t>
            </a:r>
            <a:r>
              <a:rPr kumimoji="0" lang="en-US" altLang="zh-CN" sz="2400" dirty="0">
                <a:solidFill>
                  <a:srgbClr val="EA2042"/>
                </a:solidFill>
              </a:rPr>
              <a:t>non-proprietary</a:t>
            </a:r>
            <a:r>
              <a:rPr kumimoji="0" lang="en-US" altLang="zh-CN" sz="2400" dirty="0"/>
              <a:t> format based </a:t>
            </a:r>
            <a:r>
              <a:rPr kumimoji="0" lang="en-US" altLang="zh-CN" sz="2400"/>
              <a:t>upon </a:t>
            </a:r>
            <a:r>
              <a:rPr kumimoji="0" lang="en-US" altLang="zh-CN" sz="2400">
                <a:solidFill>
                  <a:srgbClr val="EA2042"/>
                </a:solidFill>
              </a:rPr>
              <a:t>SGML</a:t>
            </a:r>
            <a:r>
              <a:rPr kumimoji="0" lang="en-US" altLang="zh-CN" sz="2400"/>
              <a:t>, </a:t>
            </a:r>
            <a:r>
              <a:rPr kumimoji="0" lang="en-US" altLang="zh-CN" sz="2400" dirty="0"/>
              <a:t>and can be created and processed by a wide range </a:t>
            </a:r>
            <a:r>
              <a:rPr kumimoji="0" lang="en-US" altLang="zh-CN" sz="2400"/>
              <a:t>of tools, </a:t>
            </a:r>
            <a:r>
              <a:rPr kumimoji="0" lang="en-US" altLang="zh-CN" sz="2400" dirty="0"/>
              <a:t>from simple plain text editors -you type it in from scratch-to sophisticated WYSIWYG authoring </a:t>
            </a:r>
            <a:r>
              <a:rPr kumimoji="0" lang="en-US" altLang="zh-CN" sz="2400" dirty="0">
                <a:solidFill>
                  <a:srgbClr val="EA2042"/>
                </a:solidFill>
              </a:rPr>
              <a:t>tools</a:t>
            </a:r>
            <a:r>
              <a:rPr kumimoji="0" lang="en-US" altLang="zh-CN" sz="2400" dirty="0"/>
              <a:t>. HTML uses </a:t>
            </a:r>
            <a:r>
              <a:rPr kumimoji="0" lang="en-US" altLang="zh-CN" sz="2400" dirty="0">
                <a:solidFill>
                  <a:srgbClr val="EA2042"/>
                </a:solidFill>
              </a:rPr>
              <a:t>tags</a:t>
            </a:r>
            <a:r>
              <a:rPr kumimoji="0" lang="en-US" altLang="zh-CN" sz="2400" dirty="0"/>
              <a:t> such as &lt;h1&gt; and &lt;/h1&gt; to structure text </a:t>
            </a:r>
            <a:r>
              <a:rPr kumimoji="0" lang="en-US" altLang="zh-CN" sz="2400"/>
              <a:t>into headings, paragraphs, lists, </a:t>
            </a:r>
            <a:r>
              <a:rPr kumimoji="0" lang="en-US" altLang="zh-CN" sz="2400" dirty="0"/>
              <a:t>hypertext links etc.</a:t>
            </a:r>
          </a:p>
          <a:p>
            <a:pPr algn="r">
              <a:buFont typeface="Wingdings" pitchFamily="2" charset="2"/>
              <a:buNone/>
            </a:pPr>
            <a:r>
              <a:rPr kumimoji="0" lang="en-US" altLang="zh-CN" sz="2400" dirty="0"/>
              <a:t>-</a:t>
            </a:r>
            <a:r>
              <a:rPr kumimoji="0" lang="en-US" altLang="zh-CN" sz="2400" dirty="0">
                <a:solidFill>
                  <a:srgbClr val="EA2042"/>
                </a:solidFill>
              </a:rPr>
              <a:t>World Wide Web Consortium</a:t>
            </a:r>
            <a:r>
              <a:rPr kumimoji="0" lang="en-US" altLang="zh-CN" sz="2400" dirty="0"/>
              <a:t> HTML</a:t>
            </a:r>
          </a:p>
        </p:txBody>
      </p:sp>
    </p:spTree>
    <p:extLst>
      <p:ext uri="{BB962C8B-B14F-4D97-AF65-F5344CB8AC3E}">
        <p14:creationId xmlns:p14="http://schemas.microsoft.com/office/powerpoint/2010/main" val="4171492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HTML</a:t>
            </a:r>
            <a:r>
              <a:rPr lang="zh-CN" altLang="en-US" dirty="0"/>
              <a:t>基本语法</a:t>
            </a:r>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76828" y="1905000"/>
            <a:ext cx="3943145" cy="4114800"/>
          </a:xfrm>
        </p:spPr>
      </p:pic>
    </p:spTree>
    <p:extLst>
      <p:ext uri="{BB962C8B-B14F-4D97-AF65-F5344CB8AC3E}">
        <p14:creationId xmlns:p14="http://schemas.microsoft.com/office/powerpoint/2010/main" val="2849106864"/>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6898" name="Rectangle 2"/>
          <p:cNvSpPr>
            <a:spLocks noGrp="1" noChangeArrowheads="1"/>
          </p:cNvSpPr>
          <p:nvPr>
            <p:ph type="title"/>
          </p:nvPr>
        </p:nvSpPr>
        <p:spPr/>
        <p:txBody>
          <a:bodyPr/>
          <a:lstStyle/>
          <a:p>
            <a:r>
              <a:rPr lang="en-US" altLang="zh-CN" dirty="0" smtClean="0"/>
              <a:t>HTML</a:t>
            </a:r>
            <a:r>
              <a:rPr lang="zh-CN" altLang="en-US" dirty="0"/>
              <a:t>简史</a:t>
            </a:r>
          </a:p>
        </p:txBody>
      </p:sp>
      <p:sp>
        <p:nvSpPr>
          <p:cNvPr id="976899" name="Rectangle 3" descr="Rectangle: Click to edit Master text styles&#10;Second level&#10;Third level&#10;Fourth level&#10;Fifth level"/>
          <p:cNvSpPr>
            <a:spLocks noGrp="1" noChangeArrowheads="1"/>
          </p:cNvSpPr>
          <p:nvPr>
            <p:ph type="body" idx="1"/>
          </p:nvPr>
        </p:nvSpPr>
        <p:spPr/>
        <p:txBody>
          <a:bodyPr/>
          <a:lstStyle/>
          <a:p>
            <a:r>
              <a:rPr lang="en-US" altLang="zh-CN" dirty="0"/>
              <a:t>1991 </a:t>
            </a:r>
            <a:r>
              <a:rPr lang="en-US" altLang="zh-CN" dirty="0" smtClean="0"/>
              <a:t>	 Tim </a:t>
            </a:r>
            <a:r>
              <a:rPr lang="en-US" altLang="zh-CN" dirty="0"/>
              <a:t>Berners-Lee  HTML 1.0</a:t>
            </a:r>
          </a:p>
          <a:p>
            <a:r>
              <a:rPr lang="en-US" altLang="zh-CN" dirty="0" smtClean="0"/>
              <a:t>1995.11	 IETF HTML </a:t>
            </a:r>
            <a:r>
              <a:rPr lang="en-US" altLang="zh-CN" dirty="0"/>
              <a:t>2.0</a:t>
            </a:r>
          </a:p>
          <a:p>
            <a:r>
              <a:rPr lang="en-US" altLang="zh-CN" dirty="0"/>
              <a:t>1997.1 </a:t>
            </a:r>
            <a:r>
              <a:rPr lang="en-US" altLang="zh-CN" dirty="0" smtClean="0"/>
              <a:t>	 W3C HTML </a:t>
            </a:r>
            <a:r>
              <a:rPr lang="en-US" altLang="zh-CN" dirty="0"/>
              <a:t>3.2</a:t>
            </a:r>
          </a:p>
          <a:p>
            <a:r>
              <a:rPr lang="en-US" altLang="zh-CN" dirty="0" smtClean="0"/>
              <a:t>1998.4	 </a:t>
            </a:r>
            <a:r>
              <a:rPr lang="en-US" altLang="zh-CN" dirty="0"/>
              <a:t>W3C HTML 4.0 / DHTML(Dynamic HTML)</a:t>
            </a:r>
          </a:p>
          <a:p>
            <a:r>
              <a:rPr lang="en-US" altLang="zh-CN" dirty="0"/>
              <a:t>1999.12 </a:t>
            </a:r>
            <a:r>
              <a:rPr lang="en-US" altLang="zh-CN" dirty="0" smtClean="0"/>
              <a:t>	 W3C </a:t>
            </a:r>
            <a:r>
              <a:rPr lang="en-US" altLang="zh-CN" dirty="0"/>
              <a:t>HTML 4.01</a:t>
            </a:r>
          </a:p>
        </p:txBody>
      </p:sp>
    </p:spTree>
    <p:extLst>
      <p:ext uri="{BB962C8B-B14F-4D97-AF65-F5344CB8AC3E}">
        <p14:creationId xmlns:p14="http://schemas.microsoft.com/office/powerpoint/2010/main" val="3666753261"/>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7922" name="Rectangle 2"/>
          <p:cNvSpPr>
            <a:spLocks noGrp="1" noChangeArrowheads="1"/>
          </p:cNvSpPr>
          <p:nvPr>
            <p:ph type="title"/>
          </p:nvPr>
        </p:nvSpPr>
        <p:spPr/>
        <p:txBody>
          <a:bodyPr/>
          <a:lstStyle/>
          <a:p>
            <a:r>
              <a:rPr lang="en-US" altLang="zh-CN" dirty="0" smtClean="0"/>
              <a:t>HTML</a:t>
            </a:r>
            <a:r>
              <a:rPr lang="zh-CN" altLang="en-US" dirty="0"/>
              <a:t>简史</a:t>
            </a:r>
          </a:p>
        </p:txBody>
      </p:sp>
      <p:sp>
        <p:nvSpPr>
          <p:cNvPr id="977923" name="Rectangle 3" descr="Rectangle: Click to edit Master text styles&#10;Second level&#10;Third level&#10;Fourth level&#10;Fifth level"/>
          <p:cNvSpPr>
            <a:spLocks noGrp="1" noChangeArrowheads="1"/>
          </p:cNvSpPr>
          <p:nvPr>
            <p:ph type="body" idx="1"/>
          </p:nvPr>
        </p:nvSpPr>
        <p:spPr/>
        <p:txBody>
          <a:bodyPr/>
          <a:lstStyle/>
          <a:p>
            <a:r>
              <a:rPr lang="en-US" altLang="zh-CN" dirty="0"/>
              <a:t>2000.1 </a:t>
            </a:r>
            <a:r>
              <a:rPr lang="en-US" altLang="zh-CN" dirty="0" smtClean="0"/>
              <a:t>	W3C </a:t>
            </a:r>
            <a:r>
              <a:rPr lang="en-US" altLang="zh-CN" dirty="0"/>
              <a:t>XHTML 1.0</a:t>
            </a:r>
          </a:p>
          <a:p>
            <a:r>
              <a:rPr lang="en-US" altLang="zh-CN" dirty="0" smtClean="0"/>
              <a:t>2000.2 	W3C </a:t>
            </a:r>
            <a:r>
              <a:rPr lang="en-US" altLang="zh-CN" dirty="0"/>
              <a:t>XHTML </a:t>
            </a:r>
            <a:r>
              <a:rPr lang="en-US" altLang="zh-CN" dirty="0" smtClean="0"/>
              <a:t>Basic</a:t>
            </a:r>
          </a:p>
          <a:p>
            <a:r>
              <a:rPr lang="en-US" altLang="zh-CN" dirty="0" smtClean="0"/>
              <a:t>2001.5 </a:t>
            </a:r>
            <a:r>
              <a:rPr lang="en-US" altLang="zh-CN" dirty="0"/>
              <a:t>	W3C XHTML 1.1</a:t>
            </a:r>
            <a:endParaRPr lang="en-US" altLang="zh-CN" dirty="0" smtClean="0"/>
          </a:p>
          <a:p>
            <a:r>
              <a:rPr lang="en-US" altLang="zh-CN" dirty="0" smtClean="0"/>
              <a:t>2002.10 	W3C </a:t>
            </a:r>
            <a:r>
              <a:rPr lang="en-US" altLang="zh-CN" dirty="0"/>
              <a:t>XHTML 1.0 </a:t>
            </a:r>
            <a:r>
              <a:rPr lang="en-US" altLang="zh-CN" dirty="0" smtClean="0"/>
              <a:t>(ver2.0)</a:t>
            </a:r>
          </a:p>
          <a:p>
            <a:r>
              <a:rPr lang="en-US" altLang="zh-CN" dirty="0" smtClean="0"/>
              <a:t>2003.10	W3C </a:t>
            </a:r>
            <a:r>
              <a:rPr lang="en-US" altLang="zh-CN" dirty="0" err="1" smtClean="0"/>
              <a:t>XForms</a:t>
            </a:r>
            <a:r>
              <a:rPr lang="en-US" altLang="zh-CN" dirty="0" smtClean="0"/>
              <a:t> 1.0</a:t>
            </a:r>
          </a:p>
          <a:p>
            <a:r>
              <a:rPr lang="en-US" altLang="zh-CN" dirty="0" smtClean="0"/>
              <a:t>2004.6	WHATWG</a:t>
            </a:r>
            <a:r>
              <a:rPr lang="zh-CN" altLang="en-US" dirty="0" smtClean="0"/>
              <a:t>（</a:t>
            </a:r>
            <a:r>
              <a:rPr lang="en-US" altLang="zh-CN" dirty="0" smtClean="0"/>
              <a:t>Web Hypertext Application Technology</a:t>
            </a:r>
            <a:r>
              <a:rPr lang="zh-CN" altLang="en-US" dirty="0" smtClean="0"/>
              <a:t>，</a:t>
            </a:r>
            <a:r>
              <a:rPr lang="en-US" altLang="zh-CN" dirty="0" smtClean="0"/>
              <a:t>Web</a:t>
            </a:r>
            <a:r>
              <a:rPr lang="zh-CN" altLang="en-US" dirty="0" smtClean="0"/>
              <a:t>超文本应用程序技术）成立</a:t>
            </a:r>
            <a:endParaRPr lang="en-US" altLang="zh-CN" dirty="0" smtClean="0"/>
          </a:p>
          <a:p>
            <a:pPr>
              <a:buFont typeface="Wingdings" pitchFamily="2" charset="2"/>
              <a:buNone/>
            </a:pPr>
            <a:endParaRPr lang="en-US" altLang="zh-CN" dirty="0"/>
          </a:p>
        </p:txBody>
      </p:sp>
    </p:spTree>
    <p:extLst>
      <p:ext uri="{BB962C8B-B14F-4D97-AF65-F5344CB8AC3E}">
        <p14:creationId xmlns:p14="http://schemas.microsoft.com/office/powerpoint/2010/main" val="1878907948"/>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HTML</a:t>
            </a:r>
            <a:r>
              <a:rPr lang="zh-CN" altLang="en-US" dirty="0"/>
              <a:t>简史</a:t>
            </a:r>
          </a:p>
        </p:txBody>
      </p:sp>
      <p:sp>
        <p:nvSpPr>
          <p:cNvPr id="3" name="内容占位符 2"/>
          <p:cNvSpPr>
            <a:spLocks noGrp="1"/>
          </p:cNvSpPr>
          <p:nvPr>
            <p:ph idx="1"/>
          </p:nvPr>
        </p:nvSpPr>
        <p:spPr/>
        <p:txBody>
          <a:bodyPr/>
          <a:lstStyle/>
          <a:p>
            <a:r>
              <a:rPr lang="en-US" altLang="zh-CN" dirty="0"/>
              <a:t>2006.7	</a:t>
            </a:r>
            <a:r>
              <a:rPr lang="en-US" altLang="zh-CN" dirty="0" smtClean="0"/>
              <a:t>W3C </a:t>
            </a:r>
            <a:r>
              <a:rPr lang="en-US" altLang="zh-CN" dirty="0"/>
              <a:t>XHTML 2.0 (8</a:t>
            </a:r>
            <a:r>
              <a:rPr lang="en-US" altLang="zh-CN" baseline="30000" dirty="0"/>
              <a:t>th</a:t>
            </a:r>
            <a:r>
              <a:rPr lang="en-US" altLang="zh-CN" dirty="0"/>
              <a:t> Working Draft</a:t>
            </a:r>
            <a:r>
              <a:rPr lang="en-US" altLang="zh-CN" dirty="0" smtClean="0"/>
              <a:t>)</a:t>
            </a:r>
          </a:p>
          <a:p>
            <a:r>
              <a:rPr lang="en-US" altLang="zh-CN" dirty="0" smtClean="0"/>
              <a:t>2006.10	W3C</a:t>
            </a:r>
            <a:r>
              <a:rPr lang="zh-CN" altLang="en-US" dirty="0" smtClean="0"/>
              <a:t>和</a:t>
            </a:r>
            <a:r>
              <a:rPr lang="en-US" altLang="zh-CN" dirty="0" smtClean="0"/>
              <a:t>WHATWG</a:t>
            </a:r>
            <a:r>
              <a:rPr lang="zh-CN" altLang="en-US" dirty="0" smtClean="0"/>
              <a:t>开始合作</a:t>
            </a:r>
            <a:endParaRPr lang="en-US" altLang="zh-CN" dirty="0"/>
          </a:p>
          <a:p>
            <a:r>
              <a:rPr lang="en-US" altLang="zh-CN" dirty="0"/>
              <a:t>2008.7	W3C XHTML 1.1 Basic</a:t>
            </a:r>
          </a:p>
          <a:p>
            <a:r>
              <a:rPr lang="en-US" altLang="zh-CN" dirty="0"/>
              <a:t>2010.11	</a:t>
            </a:r>
            <a:r>
              <a:rPr lang="en-US" altLang="zh-CN" dirty="0" smtClean="0"/>
              <a:t>W3C </a:t>
            </a:r>
            <a:r>
              <a:rPr lang="en-US" altLang="zh-CN" dirty="0"/>
              <a:t>XHTML 1.1 Basic (ver2.0)</a:t>
            </a:r>
          </a:p>
          <a:p>
            <a:r>
              <a:rPr lang="en-US" altLang="zh-CN" dirty="0"/>
              <a:t>2010.12 	W3C XHTML 2.0 </a:t>
            </a:r>
            <a:r>
              <a:rPr lang="zh-CN" altLang="en-US" dirty="0" smtClean="0"/>
              <a:t>最终</a:t>
            </a:r>
            <a:r>
              <a:rPr lang="en-US" altLang="zh-CN" dirty="0" smtClean="0"/>
              <a:t>closed</a:t>
            </a:r>
            <a:r>
              <a:rPr lang="zh-CN" altLang="en-US" dirty="0" smtClean="0"/>
              <a:t>，</a:t>
            </a:r>
            <a:r>
              <a:rPr lang="en-US" altLang="zh-CN" dirty="0" smtClean="0"/>
              <a:t>HTMLWG</a:t>
            </a:r>
            <a:r>
              <a:rPr lang="zh-CN" altLang="en-US" dirty="0" smtClean="0"/>
              <a:t>接手相关工作</a:t>
            </a:r>
            <a:endParaRPr lang="en-US" altLang="zh-CN" dirty="0" smtClean="0"/>
          </a:p>
          <a:p>
            <a:r>
              <a:rPr lang="en-US" altLang="zh-CN" dirty="0" smtClean="0"/>
              <a:t>2014.10</a:t>
            </a:r>
            <a:r>
              <a:rPr lang="en-US" altLang="zh-CN" dirty="0"/>
              <a:t>	</a:t>
            </a:r>
            <a:r>
              <a:rPr lang="en-US" altLang="zh-CN" dirty="0" smtClean="0"/>
              <a:t>W3C HTML5</a:t>
            </a:r>
          </a:p>
          <a:p>
            <a:r>
              <a:rPr lang="en-US" altLang="zh-CN" dirty="0" smtClean="0"/>
              <a:t>2016.11	W3C HTML5.1</a:t>
            </a:r>
          </a:p>
          <a:p>
            <a:r>
              <a:rPr lang="en-US" altLang="zh-CN" dirty="0" smtClean="0"/>
              <a:t>2017.12</a:t>
            </a:r>
            <a:r>
              <a:rPr lang="en-US" altLang="zh-CN" dirty="0"/>
              <a:t>	W3C </a:t>
            </a:r>
            <a:r>
              <a:rPr lang="en-US" altLang="zh-CN" dirty="0" smtClean="0"/>
              <a:t>HTML5.2</a:t>
            </a:r>
            <a:endParaRPr lang="en-US" altLang="zh-CN" dirty="0"/>
          </a:p>
          <a:p>
            <a:endParaRPr lang="zh-CN" altLang="en-US" dirty="0"/>
          </a:p>
        </p:txBody>
      </p:sp>
    </p:spTree>
    <p:extLst>
      <p:ext uri="{BB962C8B-B14F-4D97-AF65-F5344CB8AC3E}">
        <p14:creationId xmlns:p14="http://schemas.microsoft.com/office/powerpoint/2010/main" val="2926032549"/>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4294967295"/>
          </p:nvPr>
        </p:nvSpPr>
        <p:spPr>
          <a:xfrm>
            <a:off x="4648200" y="6248400"/>
            <a:ext cx="5335588" cy="457200"/>
          </a:xfrm>
        </p:spPr>
        <p:txBody>
          <a:bodyPr/>
          <a:lstStyle/>
          <a:p>
            <a:pPr>
              <a:defRPr/>
            </a:pPr>
            <a:endParaRPr lang="en-US" altLang="zh-C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513" y="188640"/>
            <a:ext cx="8735151" cy="6552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5920503"/>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616" y="613368"/>
            <a:ext cx="6624736" cy="5663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3027713"/>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标准与标准实现</a:t>
            </a:r>
            <a:endParaRPr lang="zh-CN" altLang="en-US" dirty="0"/>
          </a:p>
        </p:txBody>
      </p:sp>
      <p:sp>
        <p:nvSpPr>
          <p:cNvPr id="4" name="内容占位符 3"/>
          <p:cNvSpPr>
            <a:spLocks noGrp="1"/>
          </p:cNvSpPr>
          <p:nvPr>
            <p:ph idx="1"/>
          </p:nvPr>
        </p:nvSpPr>
        <p:spPr/>
        <p:txBody>
          <a:bodyPr/>
          <a:lstStyle/>
          <a:p>
            <a:r>
              <a:rPr lang="zh-CN" altLang="en-US" dirty="0" smtClean="0"/>
              <a:t>成功的标准大多属于“复古规范”</a:t>
            </a:r>
            <a:endParaRPr lang="en-US" altLang="zh-CN" dirty="0" smtClean="0"/>
          </a:p>
          <a:p>
            <a:endParaRPr lang="en-US" altLang="zh-CN" dirty="0" smtClean="0"/>
          </a:p>
          <a:p>
            <a:r>
              <a:rPr lang="zh-CN" altLang="en-US" dirty="0" smtClean="0"/>
              <a:t>实现是标准成功的必要条件</a:t>
            </a:r>
            <a:endParaRPr lang="en-US" altLang="zh-CN" dirty="0" smtClean="0"/>
          </a:p>
          <a:p>
            <a:endParaRPr lang="en-US" altLang="zh-CN" dirty="0" smtClean="0"/>
          </a:p>
          <a:p>
            <a:r>
              <a:rPr lang="zh-CN" altLang="en-US" dirty="0" smtClean="0"/>
              <a:t>标准是否成功取决于实现和市场力量</a:t>
            </a:r>
            <a:endParaRPr lang="en-US" altLang="zh-CN" dirty="0" smtClean="0"/>
          </a:p>
          <a:p>
            <a:endParaRPr lang="zh-CN" altLang="en-US" dirty="0"/>
          </a:p>
        </p:txBody>
      </p:sp>
    </p:spTree>
    <p:extLst>
      <p:ext uri="{BB962C8B-B14F-4D97-AF65-F5344CB8AC3E}">
        <p14:creationId xmlns:p14="http://schemas.microsoft.com/office/powerpoint/2010/main" val="3411927142"/>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HTML</a:t>
            </a:r>
            <a:r>
              <a:rPr lang="zh-CN" altLang="en-US" dirty="0" smtClean="0"/>
              <a:t>设计原则</a:t>
            </a:r>
            <a:endParaRPr lang="zh-CN" altLang="en-US" dirty="0"/>
          </a:p>
        </p:txBody>
      </p:sp>
      <p:sp>
        <p:nvSpPr>
          <p:cNvPr id="3" name="内容占位符 2"/>
          <p:cNvSpPr>
            <a:spLocks noGrp="1"/>
          </p:cNvSpPr>
          <p:nvPr>
            <p:ph idx="1"/>
          </p:nvPr>
        </p:nvSpPr>
        <p:spPr/>
        <p:txBody>
          <a:bodyPr/>
          <a:lstStyle/>
          <a:p>
            <a:r>
              <a:rPr lang="en-US" altLang="zh-CN" dirty="0"/>
              <a:t>Compatibility </a:t>
            </a:r>
            <a:r>
              <a:rPr lang="en-US" altLang="zh-CN" dirty="0" smtClean="0"/>
              <a:t>		</a:t>
            </a:r>
            <a:r>
              <a:rPr lang="zh-CN" altLang="en-US" dirty="0" smtClean="0"/>
              <a:t>兼容性</a:t>
            </a:r>
            <a:endParaRPr lang="en-US" altLang="zh-CN" dirty="0"/>
          </a:p>
          <a:p>
            <a:r>
              <a:rPr lang="en-US" altLang="zh-CN" dirty="0"/>
              <a:t>Utility </a:t>
            </a:r>
            <a:r>
              <a:rPr lang="en-US" altLang="zh-CN" dirty="0" smtClean="0"/>
              <a:t>			</a:t>
            </a:r>
            <a:r>
              <a:rPr lang="zh-CN" altLang="en-US" dirty="0" smtClean="0"/>
              <a:t>功能性</a:t>
            </a:r>
            <a:endParaRPr lang="en-US" altLang="zh-CN" dirty="0"/>
          </a:p>
          <a:p>
            <a:r>
              <a:rPr lang="en-US" altLang="zh-CN" dirty="0"/>
              <a:t>Interoperability </a:t>
            </a:r>
            <a:r>
              <a:rPr lang="en-US" altLang="zh-CN" dirty="0" smtClean="0"/>
              <a:t>	</a:t>
            </a:r>
            <a:r>
              <a:rPr lang="zh-CN" altLang="en-US" dirty="0" smtClean="0"/>
              <a:t>互操作性</a:t>
            </a:r>
            <a:endParaRPr lang="en-US" altLang="zh-CN" dirty="0"/>
          </a:p>
          <a:p>
            <a:r>
              <a:rPr lang="en-US" altLang="zh-CN" dirty="0"/>
              <a:t>Universal Access </a:t>
            </a:r>
            <a:r>
              <a:rPr lang="en-US" altLang="zh-CN" dirty="0" smtClean="0"/>
              <a:t>	</a:t>
            </a:r>
            <a:r>
              <a:rPr lang="zh-CN" altLang="en-US" dirty="0" smtClean="0"/>
              <a:t>通用访问</a:t>
            </a:r>
            <a:endParaRPr lang="en-US" altLang="zh-CN" dirty="0" smtClean="0"/>
          </a:p>
          <a:p>
            <a:endParaRPr lang="en-US" altLang="zh-CN" dirty="0"/>
          </a:p>
          <a:p>
            <a:r>
              <a:rPr lang="zh-CN" altLang="en-US" dirty="0" smtClean="0"/>
              <a:t>与历史和实现兼容</a:t>
            </a:r>
            <a:endParaRPr lang="en-US" altLang="zh-CN" dirty="0" smtClean="0"/>
          </a:p>
          <a:p>
            <a:r>
              <a:rPr lang="zh-CN" altLang="en-US" dirty="0" smtClean="0"/>
              <a:t>为常见应用需求提供内建标记支持</a:t>
            </a:r>
            <a:endParaRPr lang="en-US" altLang="zh-CN" dirty="0" smtClean="0"/>
          </a:p>
          <a:p>
            <a:r>
              <a:rPr lang="zh-CN" altLang="en-US" dirty="0" smtClean="0"/>
              <a:t>对错误处理进行定义</a:t>
            </a:r>
            <a:endParaRPr lang="zh-CN" altLang="en-US" dirty="0"/>
          </a:p>
        </p:txBody>
      </p:sp>
    </p:spTree>
    <p:extLst>
      <p:ext uri="{BB962C8B-B14F-4D97-AF65-F5344CB8AC3E}">
        <p14:creationId xmlns:p14="http://schemas.microsoft.com/office/powerpoint/2010/main" val="3618870773"/>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634" name="Rectangle 2"/>
          <p:cNvSpPr>
            <a:spLocks noGrp="1" noChangeArrowheads="1"/>
          </p:cNvSpPr>
          <p:nvPr>
            <p:ph type="title"/>
          </p:nvPr>
        </p:nvSpPr>
        <p:spPr/>
        <p:txBody>
          <a:bodyPr/>
          <a:lstStyle/>
          <a:p>
            <a:r>
              <a:rPr lang="en-US" altLang="zh-CN" dirty="0"/>
              <a:t>SGML</a:t>
            </a:r>
            <a:r>
              <a:rPr lang="zh-CN" altLang="en-US" dirty="0"/>
              <a:t>与</a:t>
            </a:r>
            <a:r>
              <a:rPr lang="en-US" altLang="zh-CN" dirty="0"/>
              <a:t>HTML</a:t>
            </a:r>
            <a:r>
              <a:rPr lang="zh-CN" altLang="en-US" dirty="0"/>
              <a:t>、</a:t>
            </a:r>
            <a:r>
              <a:rPr lang="en-US" altLang="zh-CN" dirty="0"/>
              <a:t>XML</a:t>
            </a:r>
          </a:p>
        </p:txBody>
      </p:sp>
      <p:sp>
        <p:nvSpPr>
          <p:cNvPr id="965635" name="Rectangle 3" descr="Rectangle: Click to edit Master text styles&#10;Second level&#10;Third level&#10;Fourth level&#10;Fifth level"/>
          <p:cNvSpPr>
            <a:spLocks noGrp="1" noChangeArrowheads="1"/>
          </p:cNvSpPr>
          <p:nvPr>
            <p:ph type="body" idx="1"/>
          </p:nvPr>
        </p:nvSpPr>
        <p:spPr/>
        <p:txBody>
          <a:bodyPr/>
          <a:lstStyle/>
          <a:p>
            <a:r>
              <a:rPr lang="en-US" altLang="zh-CN" dirty="0"/>
              <a:t>SGML</a:t>
            </a:r>
            <a:r>
              <a:rPr lang="zh-CN" altLang="en-US" dirty="0"/>
              <a:t>是一种成熟的</a:t>
            </a:r>
            <a:r>
              <a:rPr lang="zh-CN" altLang="en-US"/>
              <a:t>标记</a:t>
            </a:r>
            <a:r>
              <a:rPr lang="zh-CN" altLang="en-US" smtClean="0"/>
              <a:t>语言</a:t>
            </a:r>
            <a:r>
              <a:rPr lang="en-US" altLang="zh-CN" smtClean="0"/>
              <a:t>,</a:t>
            </a:r>
            <a:r>
              <a:rPr lang="zh-CN" altLang="en-US" smtClean="0"/>
              <a:t>但</a:t>
            </a:r>
            <a:r>
              <a:rPr lang="zh-CN" altLang="en-US" dirty="0"/>
              <a:t>非常复杂</a:t>
            </a:r>
          </a:p>
          <a:p>
            <a:r>
              <a:rPr lang="zh-CN" altLang="en-US" dirty="0"/>
              <a:t>每个</a:t>
            </a:r>
            <a:r>
              <a:rPr lang="en-US" altLang="zh-CN" dirty="0"/>
              <a:t>SGML</a:t>
            </a:r>
            <a:r>
              <a:rPr lang="zh-CN" altLang="en-US" dirty="0"/>
              <a:t>文档需要包含一个非常详细的</a:t>
            </a:r>
            <a:r>
              <a:rPr lang="en-US" altLang="zh-CN" dirty="0"/>
              <a:t>DTD(Document </a:t>
            </a:r>
            <a:r>
              <a:rPr lang="en-US" altLang="zh-CN"/>
              <a:t>Type </a:t>
            </a:r>
            <a:r>
              <a:rPr lang="en-US" altLang="zh-CN" smtClean="0"/>
              <a:t>Definition,</a:t>
            </a:r>
            <a:r>
              <a:rPr lang="zh-CN" altLang="en-US" smtClean="0"/>
              <a:t>文档</a:t>
            </a:r>
            <a:r>
              <a:rPr lang="zh-CN" altLang="en-US" dirty="0"/>
              <a:t>类型定义</a:t>
            </a:r>
            <a:r>
              <a:rPr lang="en-US" altLang="zh-CN" dirty="0"/>
              <a:t>)</a:t>
            </a:r>
          </a:p>
          <a:p>
            <a:r>
              <a:rPr lang="en-US" altLang="zh-CN" dirty="0"/>
              <a:t> SGML</a:t>
            </a:r>
            <a:r>
              <a:rPr lang="zh-CN" altLang="en-US" dirty="0"/>
              <a:t>是一</a:t>
            </a:r>
            <a:r>
              <a:rPr lang="zh-CN" altLang="en-US"/>
              <a:t>种</a:t>
            </a:r>
            <a:r>
              <a:rPr lang="zh-CN" altLang="en-US" smtClean="0"/>
              <a:t>国际标准</a:t>
            </a:r>
            <a:r>
              <a:rPr lang="en-US" altLang="zh-CN" smtClean="0"/>
              <a:t>,</a:t>
            </a:r>
            <a:r>
              <a:rPr lang="zh-CN" altLang="en-US" smtClean="0"/>
              <a:t>用于</a:t>
            </a:r>
            <a:r>
              <a:rPr lang="zh-CN" altLang="en-US" dirty="0"/>
              <a:t>重要的文档工作并定义对文本进行标记的通用方式</a:t>
            </a:r>
          </a:p>
          <a:p>
            <a:r>
              <a:rPr lang="zh-CN" altLang="en-US" dirty="0"/>
              <a:t>使用同一个特定的</a:t>
            </a:r>
            <a:r>
              <a:rPr lang="en-US" altLang="zh-CN" dirty="0"/>
              <a:t>DTD</a:t>
            </a:r>
            <a:r>
              <a:rPr lang="zh-CN" altLang="en-US" dirty="0"/>
              <a:t>的</a:t>
            </a:r>
            <a:r>
              <a:rPr lang="en-US" altLang="zh-CN" dirty="0"/>
              <a:t>SGML</a:t>
            </a:r>
            <a:r>
              <a:rPr lang="zh-CN" altLang="en-US" dirty="0"/>
              <a:t>文档称为它的一个应用</a:t>
            </a:r>
          </a:p>
        </p:txBody>
      </p:sp>
    </p:spTree>
    <p:extLst>
      <p:ext uri="{BB962C8B-B14F-4D97-AF65-F5344CB8AC3E}">
        <p14:creationId xmlns:p14="http://schemas.microsoft.com/office/powerpoint/2010/main" val="1120709975"/>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682" name="Rectangle 2"/>
          <p:cNvSpPr>
            <a:spLocks noGrp="1" noChangeArrowheads="1"/>
          </p:cNvSpPr>
          <p:nvPr>
            <p:ph type="title"/>
          </p:nvPr>
        </p:nvSpPr>
        <p:spPr/>
        <p:txBody>
          <a:bodyPr/>
          <a:lstStyle/>
          <a:p>
            <a:r>
              <a:rPr lang="en-US" altLang="zh-CN" dirty="0"/>
              <a:t>SGML</a:t>
            </a:r>
            <a:r>
              <a:rPr lang="zh-CN" altLang="en-US" dirty="0"/>
              <a:t>与</a:t>
            </a:r>
            <a:r>
              <a:rPr lang="en-US" altLang="zh-CN" dirty="0"/>
              <a:t>HTML</a:t>
            </a:r>
            <a:r>
              <a:rPr lang="zh-CN" altLang="en-US" dirty="0"/>
              <a:t>、</a:t>
            </a:r>
            <a:r>
              <a:rPr lang="en-US" altLang="zh-CN" dirty="0"/>
              <a:t>XML</a:t>
            </a:r>
          </a:p>
        </p:txBody>
      </p:sp>
      <p:sp>
        <p:nvSpPr>
          <p:cNvPr id="967683" name="Rectangle 3" descr="Rectangle: Click to edit Master text styles&#10;Second level&#10;Third level&#10;Fourth level&#10;Fifth level"/>
          <p:cNvSpPr>
            <a:spLocks noGrp="1" noChangeArrowheads="1"/>
          </p:cNvSpPr>
          <p:nvPr>
            <p:ph type="body" idx="1"/>
          </p:nvPr>
        </p:nvSpPr>
        <p:spPr/>
        <p:txBody>
          <a:bodyPr/>
          <a:lstStyle/>
          <a:p>
            <a:r>
              <a:rPr lang="en-US" altLang="zh-CN" dirty="0"/>
              <a:t>HTML</a:t>
            </a:r>
            <a:r>
              <a:rPr lang="zh-CN" altLang="en-US" dirty="0"/>
              <a:t>是</a:t>
            </a:r>
            <a:r>
              <a:rPr lang="en-US" altLang="zh-CN" dirty="0"/>
              <a:t>SGML</a:t>
            </a:r>
            <a:r>
              <a:rPr lang="zh-CN" altLang="en-US" dirty="0"/>
              <a:t>的一种</a:t>
            </a:r>
            <a:r>
              <a:rPr lang="zh-CN" altLang="en-US" dirty="0" smtClean="0"/>
              <a:t>应用</a:t>
            </a:r>
            <a:r>
              <a:rPr lang="en-US" altLang="zh-CN" dirty="0"/>
              <a:t>*</a:t>
            </a:r>
            <a:endParaRPr lang="zh-CN" altLang="en-US" dirty="0"/>
          </a:p>
          <a:p>
            <a:r>
              <a:rPr lang="en-US" altLang="zh-CN" dirty="0"/>
              <a:t>HTML4.0</a:t>
            </a:r>
            <a:r>
              <a:rPr lang="zh-CN" altLang="en-US" dirty="0"/>
              <a:t>使用</a:t>
            </a:r>
            <a:r>
              <a:rPr lang="en-US" altLang="zh-CN" dirty="0"/>
              <a:t>3</a:t>
            </a:r>
            <a:r>
              <a:rPr lang="zh-CN" altLang="en-US" dirty="0"/>
              <a:t>个</a:t>
            </a:r>
            <a:r>
              <a:rPr lang="en-US" altLang="zh-CN" dirty="0"/>
              <a:t>DTD :</a:t>
            </a:r>
          </a:p>
          <a:p>
            <a:pPr lvl="1"/>
            <a:r>
              <a:rPr lang="en-US" altLang="zh-CN" dirty="0"/>
              <a:t>Strict DTD </a:t>
            </a:r>
            <a:r>
              <a:rPr lang="zh-CN" altLang="en-US" dirty="0"/>
              <a:t>不能使用</a:t>
            </a:r>
            <a:r>
              <a:rPr lang="en-US" altLang="zh-CN" dirty="0"/>
              <a:t>W3C</a:t>
            </a:r>
            <a:r>
              <a:rPr lang="zh-CN" altLang="en-US" dirty="0"/>
              <a:t>建议不要使用的标记</a:t>
            </a:r>
            <a:r>
              <a:rPr lang="zh-CN" altLang="en-US" dirty="0" smtClean="0"/>
              <a:t>和特性</a:t>
            </a:r>
            <a:endParaRPr lang="zh-CN" altLang="en-US" dirty="0"/>
          </a:p>
          <a:p>
            <a:pPr lvl="1"/>
            <a:r>
              <a:rPr lang="en-US" altLang="zh-CN" dirty="0"/>
              <a:t>Transitional DTD(Loose DTD) </a:t>
            </a:r>
            <a:r>
              <a:rPr lang="zh-CN" altLang="en-US" dirty="0"/>
              <a:t>可以使用</a:t>
            </a:r>
            <a:r>
              <a:rPr lang="en-US" altLang="zh-CN" dirty="0"/>
              <a:t>W3C</a:t>
            </a:r>
            <a:r>
              <a:rPr lang="zh-CN" altLang="en-US" dirty="0"/>
              <a:t>建议不要使用的</a:t>
            </a:r>
            <a:r>
              <a:rPr lang="zh-CN" altLang="en-US"/>
              <a:t>标记</a:t>
            </a:r>
            <a:r>
              <a:rPr lang="zh-CN" altLang="en-US" smtClean="0"/>
              <a:t>和特性</a:t>
            </a:r>
            <a:endParaRPr lang="zh-CN" altLang="en-US" dirty="0"/>
          </a:p>
          <a:p>
            <a:pPr lvl="1"/>
            <a:r>
              <a:rPr lang="en-US" altLang="zh-CN" dirty="0"/>
              <a:t>Frameset DTD </a:t>
            </a:r>
            <a:r>
              <a:rPr lang="zh-CN" altLang="en-US" dirty="0"/>
              <a:t>使用有框架的网页时使用</a:t>
            </a:r>
          </a:p>
          <a:p>
            <a:endParaRPr lang="en-US" altLang="zh-CN" dirty="0"/>
          </a:p>
        </p:txBody>
      </p:sp>
    </p:spTree>
    <p:extLst>
      <p:ext uri="{BB962C8B-B14F-4D97-AF65-F5344CB8AC3E}">
        <p14:creationId xmlns:p14="http://schemas.microsoft.com/office/powerpoint/2010/main" val="2097484555"/>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9730" name="Rectangle 2"/>
          <p:cNvSpPr>
            <a:spLocks noGrp="1" noChangeArrowheads="1"/>
          </p:cNvSpPr>
          <p:nvPr>
            <p:ph type="title"/>
          </p:nvPr>
        </p:nvSpPr>
        <p:spPr/>
        <p:txBody>
          <a:bodyPr/>
          <a:lstStyle/>
          <a:p>
            <a:r>
              <a:rPr lang="en-US" altLang="zh-CN" dirty="0"/>
              <a:t>SGML</a:t>
            </a:r>
            <a:r>
              <a:rPr lang="zh-CN" altLang="en-US" dirty="0"/>
              <a:t>与</a:t>
            </a:r>
            <a:r>
              <a:rPr lang="en-US" altLang="zh-CN" dirty="0" smtClean="0"/>
              <a:t>HTML</a:t>
            </a:r>
            <a:r>
              <a:rPr lang="zh-CN" altLang="en-US" dirty="0" smtClean="0"/>
              <a:t>、</a:t>
            </a:r>
            <a:r>
              <a:rPr lang="en-US" altLang="zh-CN" dirty="0" smtClean="0"/>
              <a:t>XML</a:t>
            </a:r>
            <a:endParaRPr lang="en-US" altLang="zh-CN" dirty="0"/>
          </a:p>
        </p:txBody>
      </p:sp>
      <p:sp>
        <p:nvSpPr>
          <p:cNvPr id="969731" name="Rectangle 3" descr="Rectangle: Click to edit Master text styles&#10;Second level&#10;Third level&#10;Fourth level&#10;Fifth level"/>
          <p:cNvSpPr>
            <a:spLocks noGrp="1" noChangeArrowheads="1"/>
          </p:cNvSpPr>
          <p:nvPr>
            <p:ph type="body" idx="1"/>
          </p:nvPr>
        </p:nvSpPr>
        <p:spPr/>
        <p:txBody>
          <a:bodyPr/>
          <a:lstStyle/>
          <a:p>
            <a:r>
              <a:rPr lang="en-US" altLang="zh-CN" dirty="0"/>
              <a:t>HTML</a:t>
            </a:r>
            <a:r>
              <a:rPr lang="zh-CN" altLang="en-US" dirty="0"/>
              <a:t>的</a:t>
            </a:r>
            <a:r>
              <a:rPr lang="zh-CN" altLang="en-US" dirty="0" smtClean="0"/>
              <a:t>缺点</a:t>
            </a:r>
            <a:endParaRPr lang="en-US" altLang="zh-CN" dirty="0"/>
          </a:p>
          <a:p>
            <a:pPr lvl="1"/>
            <a:r>
              <a:rPr lang="zh-CN" altLang="en-US" dirty="0"/>
              <a:t>用户不可自定义标签</a:t>
            </a:r>
          </a:p>
          <a:p>
            <a:pPr lvl="1"/>
            <a:r>
              <a:rPr lang="zh-CN" altLang="en-US" dirty="0"/>
              <a:t>当前的浏览器允许不精确或者不符合规则的</a:t>
            </a:r>
            <a:r>
              <a:rPr lang="en-US" altLang="zh-CN" dirty="0"/>
              <a:t>HTML</a:t>
            </a:r>
            <a:r>
              <a:rPr lang="zh-CN" altLang="en-US" dirty="0"/>
              <a:t>标记存在使用</a:t>
            </a:r>
          </a:p>
          <a:p>
            <a:pPr lvl="1"/>
            <a:r>
              <a:rPr lang="en-US" altLang="zh-CN" dirty="0"/>
              <a:t>HTML</a:t>
            </a:r>
            <a:r>
              <a:rPr lang="zh-CN" altLang="en-US" dirty="0"/>
              <a:t>文档缺少良好结构</a:t>
            </a:r>
          </a:p>
          <a:p>
            <a:pPr lvl="1"/>
            <a:r>
              <a:rPr lang="en-US" altLang="zh-CN" dirty="0"/>
              <a:t>HTML</a:t>
            </a:r>
            <a:r>
              <a:rPr lang="zh-CN" altLang="en-US" dirty="0"/>
              <a:t>中</a:t>
            </a:r>
            <a:r>
              <a:rPr lang="zh-CN" altLang="en-US" dirty="0" smtClean="0"/>
              <a:t>结构性</a:t>
            </a:r>
            <a:r>
              <a:rPr lang="en-US" altLang="zh-CN" dirty="0" smtClean="0"/>
              <a:t>,</a:t>
            </a:r>
            <a:r>
              <a:rPr lang="zh-CN" altLang="en-US" dirty="0" smtClean="0"/>
              <a:t>样式性</a:t>
            </a:r>
            <a:r>
              <a:rPr lang="en-US" altLang="zh-CN" dirty="0" smtClean="0"/>
              <a:t>,</a:t>
            </a:r>
            <a:r>
              <a:rPr lang="zh-CN" altLang="en-US" dirty="0" smtClean="0"/>
              <a:t>描述性</a:t>
            </a:r>
            <a:r>
              <a:rPr lang="zh-CN" altLang="en-US" dirty="0"/>
              <a:t>标签内容混于</a:t>
            </a:r>
            <a:r>
              <a:rPr lang="zh-CN" altLang="en-US" dirty="0" smtClean="0"/>
              <a:t>一起</a:t>
            </a:r>
            <a:r>
              <a:rPr lang="en-US" altLang="zh-CN" dirty="0" smtClean="0"/>
              <a:t>,</a:t>
            </a:r>
            <a:r>
              <a:rPr lang="zh-CN" altLang="en-US" dirty="0" smtClean="0"/>
              <a:t>难以</a:t>
            </a:r>
            <a:r>
              <a:rPr lang="zh-CN" altLang="en-US" dirty="0"/>
              <a:t>检索和修改外观样式</a:t>
            </a:r>
          </a:p>
          <a:p>
            <a:pPr lvl="1"/>
            <a:r>
              <a:rPr lang="en-US" altLang="zh-CN" dirty="0"/>
              <a:t>……</a:t>
            </a:r>
          </a:p>
        </p:txBody>
      </p:sp>
    </p:spTree>
    <p:extLst>
      <p:ext uri="{BB962C8B-B14F-4D97-AF65-F5344CB8AC3E}">
        <p14:creationId xmlns:p14="http://schemas.microsoft.com/office/powerpoint/2010/main" val="29021865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HTML</a:t>
            </a:r>
            <a:r>
              <a:rPr lang="zh-CN" altLang="en-US" dirty="0"/>
              <a:t>基本语法</a:t>
            </a:r>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57475" y="2305050"/>
            <a:ext cx="7181850" cy="3314700"/>
          </a:xfrm>
        </p:spPr>
      </p:pic>
    </p:spTree>
    <p:extLst>
      <p:ext uri="{BB962C8B-B14F-4D97-AF65-F5344CB8AC3E}">
        <p14:creationId xmlns:p14="http://schemas.microsoft.com/office/powerpoint/2010/main" val="324547380"/>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754" name="Rectangle 2"/>
          <p:cNvSpPr>
            <a:spLocks noGrp="1" noChangeArrowheads="1"/>
          </p:cNvSpPr>
          <p:nvPr>
            <p:ph type="title"/>
          </p:nvPr>
        </p:nvSpPr>
        <p:spPr/>
        <p:txBody>
          <a:bodyPr/>
          <a:lstStyle/>
          <a:p>
            <a:r>
              <a:rPr lang="en-US" altLang="zh-CN" dirty="0"/>
              <a:t>SGML</a:t>
            </a:r>
            <a:r>
              <a:rPr lang="zh-CN" altLang="en-US" dirty="0"/>
              <a:t>与</a:t>
            </a:r>
            <a:r>
              <a:rPr lang="en-US" altLang="zh-CN" dirty="0"/>
              <a:t>HTML</a:t>
            </a:r>
            <a:r>
              <a:rPr lang="zh-CN" altLang="en-US" dirty="0"/>
              <a:t>、</a:t>
            </a:r>
            <a:r>
              <a:rPr lang="en-US" altLang="zh-CN" dirty="0"/>
              <a:t>XML</a:t>
            </a:r>
          </a:p>
        </p:txBody>
      </p:sp>
      <p:sp>
        <p:nvSpPr>
          <p:cNvPr id="970755"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为了</a:t>
            </a:r>
            <a:r>
              <a:rPr lang="zh-CN" altLang="en-US"/>
              <a:t>替代</a:t>
            </a:r>
            <a:r>
              <a:rPr lang="en-US" altLang="zh-CN" smtClean="0"/>
              <a:t>HTML,</a:t>
            </a:r>
            <a:r>
              <a:rPr lang="zh-CN" altLang="en-US" smtClean="0"/>
              <a:t>在</a:t>
            </a:r>
            <a:r>
              <a:rPr lang="en-US" altLang="zh-CN" dirty="0"/>
              <a:t>SGML</a:t>
            </a:r>
            <a:r>
              <a:rPr lang="zh-CN" altLang="en-US" dirty="0"/>
              <a:t>的基础上发明了</a:t>
            </a:r>
            <a:r>
              <a:rPr lang="en-US" altLang="zh-CN" dirty="0"/>
              <a:t>XML (</a:t>
            </a:r>
            <a:r>
              <a:rPr lang="en-US" altLang="zh-CN" dirty="0" err="1"/>
              <a:t>eXtensible</a:t>
            </a:r>
            <a:r>
              <a:rPr lang="en-US" altLang="zh-CN" dirty="0"/>
              <a:t> </a:t>
            </a:r>
            <a:r>
              <a:rPr lang="en-US" altLang="zh-CN"/>
              <a:t>Markup </a:t>
            </a:r>
            <a:r>
              <a:rPr lang="en-US" altLang="zh-CN" smtClean="0"/>
              <a:t>Language,</a:t>
            </a:r>
            <a:r>
              <a:rPr lang="zh-CN" altLang="en-US" smtClean="0"/>
              <a:t>可</a:t>
            </a:r>
            <a:r>
              <a:rPr lang="zh-CN" altLang="en-US" dirty="0"/>
              <a:t>扩展标记语言</a:t>
            </a:r>
            <a:r>
              <a:rPr lang="en-US" altLang="zh-CN" dirty="0"/>
              <a:t>)</a:t>
            </a:r>
          </a:p>
          <a:p>
            <a:r>
              <a:rPr lang="en-US" altLang="zh-CN" dirty="0"/>
              <a:t>XML</a:t>
            </a:r>
            <a:r>
              <a:rPr lang="zh-CN" altLang="en-US" dirty="0"/>
              <a:t>的优点</a:t>
            </a:r>
            <a:r>
              <a:rPr lang="en-US" altLang="zh-CN" dirty="0"/>
              <a:t>:</a:t>
            </a:r>
          </a:p>
          <a:p>
            <a:pPr lvl="1"/>
            <a:r>
              <a:rPr lang="zh-CN" altLang="en-US" dirty="0"/>
              <a:t>用户可自定义标签</a:t>
            </a:r>
          </a:p>
          <a:p>
            <a:pPr lvl="1"/>
            <a:r>
              <a:rPr lang="zh-CN" altLang="en-US" dirty="0"/>
              <a:t>结构良好</a:t>
            </a:r>
          </a:p>
          <a:p>
            <a:pPr lvl="1"/>
            <a:r>
              <a:rPr lang="zh-CN" altLang="en-US" dirty="0"/>
              <a:t>文档的结构与样式分离</a:t>
            </a:r>
          </a:p>
          <a:p>
            <a:pPr lvl="1"/>
            <a:r>
              <a:rPr lang="zh-CN" altLang="en-US" dirty="0"/>
              <a:t>在没有</a:t>
            </a:r>
            <a:r>
              <a:rPr lang="en-US" altLang="zh-CN" dirty="0"/>
              <a:t>DTD</a:t>
            </a:r>
            <a:r>
              <a:rPr lang="zh-CN" altLang="en-US" dirty="0"/>
              <a:t>的情况下也能够解释</a:t>
            </a:r>
          </a:p>
          <a:p>
            <a:pPr lvl="1"/>
            <a:r>
              <a:rPr lang="en-US" altLang="zh-CN" dirty="0"/>
              <a:t>……</a:t>
            </a:r>
          </a:p>
        </p:txBody>
      </p:sp>
    </p:spTree>
    <p:extLst>
      <p:ext uri="{BB962C8B-B14F-4D97-AF65-F5344CB8AC3E}">
        <p14:creationId xmlns:p14="http://schemas.microsoft.com/office/powerpoint/2010/main" val="3252210215"/>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02" name="Rectangle 2"/>
          <p:cNvSpPr>
            <a:spLocks noGrp="1" noChangeArrowheads="1"/>
          </p:cNvSpPr>
          <p:nvPr>
            <p:ph type="title"/>
          </p:nvPr>
        </p:nvSpPr>
        <p:spPr/>
        <p:txBody>
          <a:bodyPr/>
          <a:lstStyle/>
          <a:p>
            <a:r>
              <a:rPr lang="en-US" altLang="zh-CN" dirty="0"/>
              <a:t>SGML</a:t>
            </a:r>
            <a:r>
              <a:rPr lang="zh-CN" altLang="en-US" dirty="0"/>
              <a:t>与</a:t>
            </a:r>
            <a:r>
              <a:rPr lang="en-US" altLang="zh-CN" dirty="0"/>
              <a:t>HTML</a:t>
            </a:r>
            <a:r>
              <a:rPr lang="zh-CN" altLang="en-US" dirty="0"/>
              <a:t>、</a:t>
            </a:r>
            <a:r>
              <a:rPr lang="en-US" altLang="zh-CN" dirty="0"/>
              <a:t>XML</a:t>
            </a:r>
          </a:p>
        </p:txBody>
      </p:sp>
      <p:sp>
        <p:nvSpPr>
          <p:cNvPr id="972803" name="Rectangle 3" descr="Rectangle: Click to edit Master text styles&#10;Second level&#10;Third level&#10;Fourth level&#10;Fifth level"/>
          <p:cNvSpPr>
            <a:spLocks noGrp="1" noChangeArrowheads="1"/>
          </p:cNvSpPr>
          <p:nvPr>
            <p:ph type="body" idx="1"/>
          </p:nvPr>
        </p:nvSpPr>
        <p:spPr/>
        <p:txBody>
          <a:bodyPr/>
          <a:lstStyle/>
          <a:p>
            <a:r>
              <a:rPr lang="en-US" altLang="zh-CN" smtClean="0"/>
              <a:t>SGML,HTML</a:t>
            </a:r>
            <a:r>
              <a:rPr lang="zh-CN" altLang="en-US" dirty="0"/>
              <a:t>和</a:t>
            </a:r>
            <a:r>
              <a:rPr lang="en-US" altLang="zh-CN" dirty="0"/>
              <a:t>XML</a:t>
            </a:r>
            <a:r>
              <a:rPr lang="zh-CN" altLang="en-US" dirty="0"/>
              <a:t>都是</a:t>
            </a:r>
            <a:r>
              <a:rPr lang="zh-CN" altLang="en-US"/>
              <a:t>标记</a:t>
            </a:r>
            <a:r>
              <a:rPr lang="zh-CN" altLang="en-US" smtClean="0"/>
              <a:t>语言</a:t>
            </a:r>
            <a:r>
              <a:rPr lang="en-US" altLang="zh-CN" smtClean="0"/>
              <a:t>,</a:t>
            </a:r>
            <a:r>
              <a:rPr lang="zh-CN" altLang="en-US" smtClean="0"/>
              <a:t>但是</a:t>
            </a:r>
            <a:r>
              <a:rPr lang="en-US" altLang="zh-CN" dirty="0"/>
              <a:t>SGML</a:t>
            </a:r>
            <a:r>
              <a:rPr lang="zh-CN" altLang="en-US" dirty="0"/>
              <a:t>和</a:t>
            </a:r>
            <a:r>
              <a:rPr lang="en-US" altLang="zh-CN" dirty="0"/>
              <a:t>XML</a:t>
            </a:r>
            <a:r>
              <a:rPr lang="zh-CN" altLang="en-US" dirty="0"/>
              <a:t>还被认为</a:t>
            </a:r>
            <a:r>
              <a:rPr lang="zh-CN" altLang="en-US"/>
              <a:t>是</a:t>
            </a:r>
            <a:r>
              <a:rPr lang="zh-CN" altLang="en-US" smtClean="0"/>
              <a:t>元语言</a:t>
            </a:r>
            <a:r>
              <a:rPr lang="en-US" altLang="zh-CN" smtClean="0"/>
              <a:t>,</a:t>
            </a:r>
            <a:r>
              <a:rPr lang="zh-CN" altLang="en-US" smtClean="0"/>
              <a:t>因为</a:t>
            </a:r>
            <a:r>
              <a:rPr lang="zh-CN" altLang="en-US" dirty="0"/>
              <a:t>他们可以产生新的标记语言</a:t>
            </a:r>
          </a:p>
          <a:p>
            <a:r>
              <a:rPr lang="en-US" altLang="zh-CN" dirty="0"/>
              <a:t>HTML</a:t>
            </a:r>
            <a:r>
              <a:rPr lang="zh-CN" altLang="en-US" dirty="0"/>
              <a:t>和</a:t>
            </a:r>
            <a:r>
              <a:rPr lang="en-US" altLang="zh-CN" dirty="0"/>
              <a:t>XML</a:t>
            </a:r>
            <a:r>
              <a:rPr lang="zh-CN" altLang="en-US" dirty="0"/>
              <a:t>都是在</a:t>
            </a:r>
            <a:r>
              <a:rPr lang="en-US" altLang="zh-CN" dirty="0"/>
              <a:t>SGML</a:t>
            </a:r>
            <a:r>
              <a:rPr lang="zh-CN" altLang="en-US" dirty="0"/>
              <a:t>的基础上开发</a:t>
            </a:r>
            <a:r>
              <a:rPr lang="zh-CN" altLang="en-US"/>
              <a:t>出来</a:t>
            </a:r>
            <a:r>
              <a:rPr lang="zh-CN" altLang="en-US" smtClean="0"/>
              <a:t>的</a:t>
            </a:r>
            <a:r>
              <a:rPr lang="en-US" altLang="zh-CN" smtClean="0"/>
              <a:t>,</a:t>
            </a:r>
            <a:r>
              <a:rPr lang="zh-CN" altLang="en-US" smtClean="0"/>
              <a:t>但是</a:t>
            </a:r>
            <a:r>
              <a:rPr lang="en-US" altLang="zh-CN" dirty="0"/>
              <a:t>HTML</a:t>
            </a:r>
            <a:r>
              <a:rPr lang="zh-CN" altLang="en-US" dirty="0"/>
              <a:t>只是</a:t>
            </a:r>
            <a:r>
              <a:rPr lang="en-US" altLang="zh-CN" dirty="0"/>
              <a:t>SGML</a:t>
            </a:r>
            <a:r>
              <a:rPr lang="zh-CN" altLang="en-US" dirty="0"/>
              <a:t>的一</a:t>
            </a:r>
            <a:r>
              <a:rPr lang="zh-CN" altLang="en-US"/>
              <a:t>种</a:t>
            </a:r>
            <a:r>
              <a:rPr lang="zh-CN" altLang="en-US" smtClean="0"/>
              <a:t>应用</a:t>
            </a:r>
            <a:r>
              <a:rPr lang="en-US" altLang="zh-CN" smtClean="0"/>
              <a:t>,</a:t>
            </a:r>
            <a:r>
              <a:rPr lang="zh-CN" altLang="en-US" smtClean="0"/>
              <a:t>而</a:t>
            </a:r>
            <a:r>
              <a:rPr lang="en-US" altLang="zh-CN" dirty="0"/>
              <a:t>XML</a:t>
            </a:r>
            <a:r>
              <a:rPr lang="zh-CN" altLang="en-US" dirty="0"/>
              <a:t>则是</a:t>
            </a:r>
            <a:r>
              <a:rPr lang="en-US" altLang="zh-CN" dirty="0"/>
              <a:t>SGML</a:t>
            </a:r>
            <a:r>
              <a:rPr lang="zh-CN" altLang="en-US" dirty="0"/>
              <a:t>的一种子语言</a:t>
            </a:r>
          </a:p>
        </p:txBody>
      </p:sp>
    </p:spTree>
    <p:extLst>
      <p:ext uri="{BB962C8B-B14F-4D97-AF65-F5344CB8AC3E}">
        <p14:creationId xmlns:p14="http://schemas.microsoft.com/office/powerpoint/2010/main" val="1297839503"/>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4850" name="Rectangle 2"/>
          <p:cNvSpPr>
            <a:spLocks noGrp="1" noChangeArrowheads="1"/>
          </p:cNvSpPr>
          <p:nvPr>
            <p:ph type="title"/>
          </p:nvPr>
        </p:nvSpPr>
        <p:spPr/>
        <p:txBody>
          <a:bodyPr/>
          <a:lstStyle/>
          <a:p>
            <a:r>
              <a:rPr lang="en-US" altLang="zh-CN" dirty="0" smtClean="0"/>
              <a:t>HTML</a:t>
            </a:r>
            <a:r>
              <a:rPr lang="zh-CN" altLang="en-US" dirty="0" smtClean="0"/>
              <a:t>、</a:t>
            </a:r>
            <a:r>
              <a:rPr lang="en-US" altLang="zh-CN" dirty="0" smtClean="0"/>
              <a:t>XML</a:t>
            </a:r>
            <a:r>
              <a:rPr lang="zh-CN" altLang="en-US" dirty="0"/>
              <a:t>和</a:t>
            </a:r>
            <a:r>
              <a:rPr lang="en-US" altLang="zh-CN" dirty="0"/>
              <a:t>XHTML</a:t>
            </a:r>
          </a:p>
        </p:txBody>
      </p:sp>
      <p:sp>
        <p:nvSpPr>
          <p:cNvPr id="974851" name="Rectangle 3"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en-US" altLang="zh-CN" dirty="0"/>
              <a:t>HTML 4.01 + XML 1.0 = XHTML 1.0</a:t>
            </a:r>
          </a:p>
          <a:p>
            <a:pPr>
              <a:lnSpc>
                <a:spcPct val="90000"/>
              </a:lnSpc>
            </a:pPr>
            <a:r>
              <a:rPr lang="en-US" altLang="zh-CN" dirty="0"/>
              <a:t>XHTML</a:t>
            </a:r>
            <a:r>
              <a:rPr lang="zh-CN" altLang="en-US" dirty="0"/>
              <a:t>是</a:t>
            </a:r>
            <a:r>
              <a:rPr lang="en-US" altLang="zh-CN" dirty="0"/>
              <a:t>XML</a:t>
            </a:r>
            <a:r>
              <a:rPr lang="zh-CN" altLang="en-US" dirty="0"/>
              <a:t>的一种应用</a:t>
            </a:r>
          </a:p>
          <a:p>
            <a:pPr>
              <a:lnSpc>
                <a:spcPct val="90000"/>
              </a:lnSpc>
            </a:pPr>
            <a:r>
              <a:rPr lang="en-US" altLang="zh-CN" dirty="0"/>
              <a:t>XHTML</a:t>
            </a:r>
            <a:r>
              <a:rPr lang="zh-CN" altLang="en-US" dirty="0"/>
              <a:t>预置的</a:t>
            </a:r>
            <a:r>
              <a:rPr lang="en-US" altLang="zh-CN" dirty="0"/>
              <a:t>DTD</a:t>
            </a:r>
            <a:r>
              <a:rPr lang="zh-CN" altLang="en-US" dirty="0"/>
              <a:t>与</a:t>
            </a:r>
            <a:r>
              <a:rPr lang="en-US" altLang="zh-CN" dirty="0"/>
              <a:t>HTML4.0</a:t>
            </a:r>
            <a:r>
              <a:rPr lang="zh-CN" altLang="en-US" dirty="0"/>
              <a:t>的相似</a:t>
            </a:r>
          </a:p>
          <a:p>
            <a:pPr>
              <a:lnSpc>
                <a:spcPct val="90000"/>
              </a:lnSpc>
            </a:pPr>
            <a:r>
              <a:rPr lang="en-US" altLang="zh-CN" dirty="0"/>
              <a:t>XHTML</a:t>
            </a:r>
            <a:r>
              <a:rPr lang="zh-CN" altLang="en-US" dirty="0" smtClean="0"/>
              <a:t>优点</a:t>
            </a:r>
            <a:endParaRPr lang="en-US" altLang="zh-CN" dirty="0"/>
          </a:p>
          <a:p>
            <a:pPr lvl="1">
              <a:lnSpc>
                <a:spcPct val="90000"/>
              </a:lnSpc>
            </a:pPr>
            <a:r>
              <a:rPr lang="zh-CN" altLang="en-US" dirty="0"/>
              <a:t>预定义标签与</a:t>
            </a:r>
            <a:r>
              <a:rPr lang="en-US" altLang="zh-CN" dirty="0"/>
              <a:t>HTML4.01</a:t>
            </a:r>
            <a:r>
              <a:rPr lang="zh-CN" altLang="en-US" dirty="0"/>
              <a:t>标签兼容</a:t>
            </a:r>
          </a:p>
          <a:p>
            <a:pPr lvl="1">
              <a:lnSpc>
                <a:spcPct val="90000"/>
              </a:lnSpc>
            </a:pPr>
            <a:r>
              <a:rPr lang="zh-CN" altLang="en-US" dirty="0"/>
              <a:t>与现有浏览器兼容</a:t>
            </a:r>
          </a:p>
          <a:p>
            <a:pPr lvl="1">
              <a:lnSpc>
                <a:spcPct val="90000"/>
              </a:lnSpc>
            </a:pPr>
            <a:r>
              <a:rPr lang="zh-CN" altLang="en-US" dirty="0"/>
              <a:t>支持新型的显示设备</a:t>
            </a:r>
            <a:r>
              <a:rPr lang="en-US" altLang="zh-CN" dirty="0"/>
              <a:t>(</a:t>
            </a:r>
            <a:r>
              <a:rPr lang="zh-CN" altLang="en-US" dirty="0"/>
              <a:t>或者说用户代理</a:t>
            </a:r>
            <a:r>
              <a:rPr lang="en-US" altLang="zh-CN" dirty="0"/>
              <a:t>)</a:t>
            </a:r>
          </a:p>
          <a:p>
            <a:pPr lvl="1">
              <a:lnSpc>
                <a:spcPct val="90000"/>
              </a:lnSpc>
            </a:pPr>
            <a:r>
              <a:rPr lang="zh-CN" altLang="en-US" dirty="0"/>
              <a:t>可以扩展</a:t>
            </a:r>
          </a:p>
          <a:p>
            <a:pPr lvl="1">
              <a:lnSpc>
                <a:spcPct val="90000"/>
              </a:lnSpc>
            </a:pPr>
            <a:r>
              <a:rPr lang="en-US" altLang="zh-CN" dirty="0"/>
              <a:t>……</a:t>
            </a:r>
          </a:p>
        </p:txBody>
      </p:sp>
    </p:spTree>
    <p:extLst>
      <p:ext uri="{BB962C8B-B14F-4D97-AF65-F5344CB8AC3E}">
        <p14:creationId xmlns:p14="http://schemas.microsoft.com/office/powerpoint/2010/main" val="1244255649"/>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450" name="Rectangle 2"/>
          <p:cNvSpPr>
            <a:spLocks noGrp="1" noChangeArrowheads="1"/>
          </p:cNvSpPr>
          <p:nvPr>
            <p:ph type="title"/>
          </p:nvPr>
        </p:nvSpPr>
        <p:spPr/>
        <p:txBody>
          <a:bodyPr/>
          <a:lstStyle/>
          <a:p>
            <a:r>
              <a:rPr lang="en-US" altLang="zh-CN" dirty="0" smtClean="0"/>
              <a:t>SGML</a:t>
            </a:r>
            <a:r>
              <a:rPr lang="zh-CN" altLang="en-US" dirty="0" smtClean="0"/>
              <a:t>、</a:t>
            </a:r>
            <a:r>
              <a:rPr lang="en-US" altLang="zh-CN" dirty="0" smtClean="0"/>
              <a:t>HTML</a:t>
            </a:r>
            <a:r>
              <a:rPr lang="zh-CN" altLang="en-US" dirty="0" smtClean="0"/>
              <a:t>、</a:t>
            </a:r>
            <a:r>
              <a:rPr lang="en-US" altLang="zh-CN" dirty="0" smtClean="0"/>
              <a:t>XML</a:t>
            </a:r>
            <a:r>
              <a:rPr lang="zh-CN" altLang="en-US" dirty="0" smtClean="0"/>
              <a:t>、</a:t>
            </a:r>
            <a:r>
              <a:rPr lang="en-US" altLang="zh-CN" dirty="0" smtClean="0"/>
              <a:t>XHTML</a:t>
            </a:r>
            <a:r>
              <a:rPr lang="zh-CN" altLang="en-US" dirty="0" smtClean="0"/>
              <a:t>之间</a:t>
            </a:r>
            <a:r>
              <a:rPr lang="zh-CN" altLang="en-US" dirty="0"/>
              <a:t>关系</a:t>
            </a:r>
          </a:p>
        </p:txBody>
      </p:sp>
      <p:pic>
        <p:nvPicPr>
          <p:cNvPr id="1128451"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840874"/>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zh-CN" altLang="en-US" dirty="0" smtClean="0"/>
              <a:t>附录</a:t>
            </a:r>
            <a:r>
              <a:rPr lang="en-US" altLang="zh-CN" dirty="0" smtClean="0"/>
              <a:t>II</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smtClean="0"/>
              <a:t>框架</a:t>
            </a:r>
            <a:endParaRPr lang="en-US" altLang="zh-CN" dirty="0"/>
          </a:p>
        </p:txBody>
      </p:sp>
    </p:spTree>
    <p:extLst>
      <p:ext uri="{BB962C8B-B14F-4D97-AF65-F5344CB8AC3E}">
        <p14:creationId xmlns:p14="http://schemas.microsoft.com/office/powerpoint/2010/main" val="1053679165"/>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02" name="Rectangle 2"/>
          <p:cNvSpPr>
            <a:spLocks noGrp="1" noChangeArrowheads="1"/>
          </p:cNvSpPr>
          <p:nvPr>
            <p:ph type="title"/>
          </p:nvPr>
        </p:nvSpPr>
        <p:spPr/>
        <p:txBody>
          <a:bodyPr/>
          <a:lstStyle/>
          <a:p>
            <a:r>
              <a:rPr lang="zh-CN" altLang="en-US"/>
              <a:t>框架</a:t>
            </a:r>
          </a:p>
        </p:txBody>
      </p:sp>
      <p:sp>
        <p:nvSpPr>
          <p:cNvPr id="1177603" name="Rectangle 3"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zh-CN" altLang="en-US" dirty="0"/>
              <a:t>将浏览器窗口划分为几个独立部分</a:t>
            </a:r>
            <a:r>
              <a:rPr lang="en-US" altLang="zh-CN" dirty="0"/>
              <a:t>,</a:t>
            </a:r>
            <a:r>
              <a:rPr lang="zh-CN" altLang="en-US" dirty="0"/>
              <a:t>每个部分称为一个框架</a:t>
            </a:r>
            <a:r>
              <a:rPr lang="en-US" altLang="zh-CN" dirty="0"/>
              <a:t>(frame),</a:t>
            </a:r>
            <a:r>
              <a:rPr lang="zh-CN" altLang="en-US" dirty="0"/>
              <a:t>也称为一个帧</a:t>
            </a:r>
            <a:r>
              <a:rPr lang="en-US" altLang="zh-CN" dirty="0"/>
              <a:t>,</a:t>
            </a:r>
            <a:r>
              <a:rPr lang="zh-CN" altLang="en-US" dirty="0"/>
              <a:t>显示一个单独的</a:t>
            </a:r>
            <a:r>
              <a:rPr lang="en-US" altLang="zh-CN" dirty="0"/>
              <a:t>HTML</a:t>
            </a:r>
            <a:r>
              <a:rPr lang="zh-CN" altLang="en-US" dirty="0"/>
              <a:t>页面</a:t>
            </a:r>
          </a:p>
          <a:p>
            <a:pPr>
              <a:lnSpc>
                <a:spcPct val="90000"/>
              </a:lnSpc>
            </a:pPr>
            <a:r>
              <a:rPr lang="zh-CN" altLang="en-US" dirty="0"/>
              <a:t>整个窗口称为一个框架集</a:t>
            </a:r>
            <a:r>
              <a:rPr lang="en-US" altLang="zh-CN" dirty="0"/>
              <a:t>(frame set)</a:t>
            </a:r>
          </a:p>
          <a:p>
            <a:pPr>
              <a:lnSpc>
                <a:spcPct val="90000"/>
              </a:lnSpc>
            </a:pPr>
            <a:r>
              <a:rPr lang="zh-CN" altLang="en-US" dirty="0"/>
              <a:t>为使用框架</a:t>
            </a:r>
            <a:r>
              <a:rPr lang="en-US" altLang="zh-CN" dirty="0"/>
              <a:t>,</a:t>
            </a:r>
            <a:r>
              <a:rPr lang="zh-CN" altLang="en-US" dirty="0"/>
              <a:t>首先需要用</a:t>
            </a:r>
            <a:r>
              <a:rPr lang="en-US" altLang="zh-CN" dirty="0"/>
              <a:t>frameset</a:t>
            </a:r>
            <a:r>
              <a:rPr lang="zh-CN" altLang="en-US" dirty="0"/>
              <a:t>元素</a:t>
            </a:r>
            <a:r>
              <a:rPr lang="en-US" altLang="zh-CN" dirty="0"/>
              <a:t>(</a:t>
            </a:r>
            <a:r>
              <a:rPr lang="zh-CN" altLang="en-US" dirty="0"/>
              <a:t>用于定义框架集</a:t>
            </a:r>
            <a:r>
              <a:rPr lang="en-US" altLang="zh-CN" dirty="0"/>
              <a:t>)</a:t>
            </a:r>
            <a:r>
              <a:rPr lang="zh-CN" altLang="en-US" dirty="0"/>
              <a:t>和</a:t>
            </a:r>
            <a:r>
              <a:rPr lang="en-US" altLang="zh-CN" dirty="0"/>
              <a:t>frame</a:t>
            </a:r>
            <a:r>
              <a:rPr lang="zh-CN" altLang="en-US" dirty="0"/>
              <a:t>元素</a:t>
            </a:r>
            <a:r>
              <a:rPr lang="en-US" altLang="zh-CN" dirty="0"/>
              <a:t>(</a:t>
            </a:r>
            <a:r>
              <a:rPr lang="zh-CN" altLang="en-US" dirty="0"/>
              <a:t>用于定义每个框架</a:t>
            </a:r>
            <a:r>
              <a:rPr lang="en-US" altLang="zh-CN" dirty="0"/>
              <a:t>)</a:t>
            </a:r>
            <a:r>
              <a:rPr lang="zh-CN" altLang="en-US" dirty="0"/>
              <a:t>定义一个框架集文档</a:t>
            </a:r>
            <a:r>
              <a:rPr lang="en-US" altLang="zh-CN" dirty="0"/>
              <a:t>,</a:t>
            </a:r>
            <a:r>
              <a:rPr lang="zh-CN" altLang="en-US" dirty="0"/>
              <a:t>然后针对每个框架定义一个普通</a:t>
            </a:r>
            <a:r>
              <a:rPr lang="en-US" altLang="zh-CN" dirty="0" err="1"/>
              <a:t>xhtml</a:t>
            </a:r>
            <a:r>
              <a:rPr lang="zh-CN" altLang="en-US" dirty="0"/>
              <a:t>文档或者框架集文档</a:t>
            </a:r>
          </a:p>
          <a:p>
            <a:pPr>
              <a:lnSpc>
                <a:spcPct val="90000"/>
              </a:lnSpc>
            </a:pPr>
            <a:r>
              <a:rPr lang="en-US" altLang="zh-CN" dirty="0">
                <a:hlinkClick r:id="rId2" action="ppaction://hlinkfile"/>
              </a:rPr>
              <a:t>example</a:t>
            </a:r>
            <a:endParaRPr lang="en-US" altLang="zh-CN" dirty="0"/>
          </a:p>
        </p:txBody>
      </p:sp>
    </p:spTree>
    <p:extLst>
      <p:ext uri="{BB962C8B-B14F-4D97-AF65-F5344CB8AC3E}">
        <p14:creationId xmlns:p14="http://schemas.microsoft.com/office/powerpoint/2010/main" val="1610569427"/>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8626" name="Rectangle 2"/>
          <p:cNvSpPr>
            <a:spLocks noGrp="1" noChangeArrowheads="1"/>
          </p:cNvSpPr>
          <p:nvPr>
            <p:ph type="title"/>
          </p:nvPr>
        </p:nvSpPr>
        <p:spPr/>
        <p:txBody>
          <a:bodyPr/>
          <a:lstStyle/>
          <a:p>
            <a:r>
              <a:rPr lang="en-US" altLang="zh-CN"/>
              <a:t>frameset</a:t>
            </a:r>
            <a:r>
              <a:rPr lang="zh-CN" altLang="en-US"/>
              <a:t>元素</a:t>
            </a:r>
          </a:p>
        </p:txBody>
      </p:sp>
      <p:sp>
        <p:nvSpPr>
          <p:cNvPr id="1178627"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smtClean="0"/>
              <a:t>在</a:t>
            </a:r>
            <a:r>
              <a:rPr lang="en-US" altLang="zh-CN" dirty="0" smtClean="0"/>
              <a:t>XHTML</a:t>
            </a:r>
            <a:r>
              <a:rPr lang="zh-CN" altLang="en-US" dirty="0" smtClean="0"/>
              <a:t>文档</a:t>
            </a:r>
            <a:r>
              <a:rPr lang="zh-CN" altLang="en-US" dirty="0"/>
              <a:t>中取代</a:t>
            </a:r>
            <a:r>
              <a:rPr lang="en-US" altLang="zh-CN" dirty="0"/>
              <a:t>body</a:t>
            </a:r>
            <a:r>
              <a:rPr lang="zh-CN" altLang="en-US" dirty="0" smtClean="0"/>
              <a:t>元素</a:t>
            </a:r>
            <a:r>
              <a:rPr lang="zh-CN" altLang="en-US" dirty="0"/>
              <a:t>，</a:t>
            </a:r>
            <a:r>
              <a:rPr lang="zh-CN" altLang="en-US" dirty="0" smtClean="0"/>
              <a:t>用于</a:t>
            </a:r>
            <a:r>
              <a:rPr lang="zh-CN" altLang="en-US" dirty="0"/>
              <a:t>定义框架</a:t>
            </a:r>
            <a:r>
              <a:rPr lang="zh-CN" altLang="en-US" dirty="0" smtClean="0"/>
              <a:t>集</a:t>
            </a:r>
            <a:r>
              <a:rPr lang="zh-CN" altLang="en-US" dirty="0"/>
              <a:t>，</a:t>
            </a:r>
            <a:r>
              <a:rPr lang="zh-CN" altLang="en-US" dirty="0" smtClean="0"/>
              <a:t>描述</a:t>
            </a:r>
            <a:r>
              <a:rPr lang="zh-CN" altLang="en-US" dirty="0"/>
              <a:t>各个框架的布局</a:t>
            </a:r>
          </a:p>
          <a:p>
            <a:r>
              <a:rPr lang="en-US" altLang="zh-CN" dirty="0" smtClean="0"/>
              <a:t>cols</a:t>
            </a:r>
            <a:r>
              <a:rPr lang="zh-CN" altLang="en-US" dirty="0" smtClean="0"/>
              <a:t>特性</a:t>
            </a:r>
            <a:r>
              <a:rPr lang="zh-CN" altLang="en-US" dirty="0"/>
              <a:t>：</a:t>
            </a:r>
            <a:r>
              <a:rPr lang="zh-CN" altLang="en-US" dirty="0" smtClean="0"/>
              <a:t>设定</a:t>
            </a:r>
            <a:r>
              <a:rPr lang="zh-CN" altLang="en-US" dirty="0"/>
              <a:t>窗口分为几个垂直框架</a:t>
            </a:r>
          </a:p>
          <a:p>
            <a:r>
              <a:rPr lang="en-US" altLang="zh-CN" dirty="0" smtClean="0"/>
              <a:t>rows</a:t>
            </a:r>
            <a:r>
              <a:rPr lang="zh-CN" altLang="en-US" dirty="0" smtClean="0"/>
              <a:t>特性</a:t>
            </a:r>
            <a:r>
              <a:rPr lang="zh-CN" altLang="en-US" dirty="0"/>
              <a:t>：</a:t>
            </a:r>
            <a:r>
              <a:rPr lang="zh-CN" altLang="en-US" dirty="0" smtClean="0"/>
              <a:t>设定</a:t>
            </a:r>
            <a:r>
              <a:rPr lang="zh-CN" altLang="en-US" dirty="0"/>
              <a:t>窗口分为几个水平框架</a:t>
            </a:r>
          </a:p>
          <a:p>
            <a:r>
              <a:rPr lang="zh-CN" altLang="en-US" dirty="0" smtClean="0"/>
              <a:t>特性</a:t>
            </a:r>
            <a:r>
              <a:rPr lang="zh-CN" altLang="en-US" dirty="0"/>
              <a:t>的值决定了框架的数目和宽度</a:t>
            </a:r>
          </a:p>
        </p:txBody>
      </p:sp>
    </p:spTree>
    <p:extLst>
      <p:ext uri="{BB962C8B-B14F-4D97-AF65-F5344CB8AC3E}">
        <p14:creationId xmlns:p14="http://schemas.microsoft.com/office/powerpoint/2010/main" val="1017448557"/>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9650" name="Rectangle 2"/>
          <p:cNvSpPr>
            <a:spLocks noGrp="1" noChangeArrowheads="1"/>
          </p:cNvSpPr>
          <p:nvPr>
            <p:ph type="title"/>
          </p:nvPr>
        </p:nvSpPr>
        <p:spPr/>
        <p:txBody>
          <a:bodyPr/>
          <a:lstStyle/>
          <a:p>
            <a:r>
              <a:rPr lang="en-US" altLang="zh-CN"/>
              <a:t>frameset</a:t>
            </a:r>
            <a:r>
              <a:rPr lang="zh-CN" altLang="en-US"/>
              <a:t>元素</a:t>
            </a:r>
          </a:p>
        </p:txBody>
      </p:sp>
      <p:sp>
        <p:nvSpPr>
          <p:cNvPr id="1179651"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使用</a:t>
            </a:r>
            <a:r>
              <a:rPr lang="en-US" altLang="zh-CN" dirty="0" smtClean="0"/>
              <a:t>cols/rows</a:t>
            </a:r>
            <a:r>
              <a:rPr lang="zh-CN" altLang="en-US" dirty="0"/>
              <a:t>特</a:t>
            </a:r>
            <a:r>
              <a:rPr lang="zh-CN" altLang="en-US" dirty="0" smtClean="0"/>
              <a:t>性决定</a:t>
            </a:r>
            <a:r>
              <a:rPr lang="zh-CN" altLang="en-US" dirty="0"/>
              <a:t>宽度</a:t>
            </a:r>
            <a:r>
              <a:rPr lang="en-US" altLang="zh-CN" dirty="0"/>
              <a:t>/</a:t>
            </a:r>
            <a:r>
              <a:rPr lang="zh-CN" altLang="en-US" dirty="0"/>
              <a:t>高度方法</a:t>
            </a:r>
            <a:r>
              <a:rPr lang="en-US" altLang="zh-CN" dirty="0"/>
              <a:t>:</a:t>
            </a:r>
          </a:p>
          <a:p>
            <a:pPr lvl="1"/>
            <a:r>
              <a:rPr lang="zh-CN" altLang="en-US" dirty="0"/>
              <a:t>比率</a:t>
            </a:r>
            <a:r>
              <a:rPr lang="en-US" altLang="zh-CN" dirty="0"/>
              <a:t>:</a:t>
            </a:r>
            <a:r>
              <a:rPr lang="zh-CN" altLang="en-US" dirty="0"/>
              <a:t>整数后跟星号</a:t>
            </a:r>
            <a:r>
              <a:rPr lang="en-US" altLang="zh-CN" dirty="0"/>
              <a:t>,</a:t>
            </a:r>
            <a:r>
              <a:rPr lang="zh-CN" altLang="en-US" dirty="0"/>
              <a:t>如“</a:t>
            </a:r>
            <a:r>
              <a:rPr lang="en-US" altLang="zh-CN" dirty="0"/>
              <a:t>1*,2*,3*”,</a:t>
            </a:r>
            <a:r>
              <a:rPr lang="zh-CN" altLang="en-US" dirty="0"/>
              <a:t>相对值</a:t>
            </a:r>
          </a:p>
          <a:p>
            <a:pPr lvl="1"/>
            <a:r>
              <a:rPr lang="zh-CN" altLang="en-US" dirty="0"/>
              <a:t>像素值</a:t>
            </a:r>
            <a:r>
              <a:rPr lang="en-US" altLang="zh-CN" dirty="0"/>
              <a:t>:</a:t>
            </a:r>
            <a:r>
              <a:rPr lang="zh-CN" altLang="en-US" dirty="0"/>
              <a:t>如“</a:t>
            </a:r>
            <a:r>
              <a:rPr lang="en-US" altLang="zh-CN" dirty="0"/>
              <a:t>320,320”,</a:t>
            </a:r>
            <a:r>
              <a:rPr lang="zh-CN" altLang="en-US" dirty="0"/>
              <a:t>绝对值</a:t>
            </a:r>
          </a:p>
          <a:p>
            <a:pPr lvl="2"/>
            <a:r>
              <a:rPr lang="zh-CN" altLang="en-US" dirty="0"/>
              <a:t>如各值相加小于屏幕宽度</a:t>
            </a:r>
            <a:r>
              <a:rPr lang="en-US" altLang="zh-CN" dirty="0"/>
              <a:t>,</a:t>
            </a:r>
            <a:r>
              <a:rPr lang="zh-CN" altLang="en-US" dirty="0"/>
              <a:t>则自动转为比率</a:t>
            </a:r>
          </a:p>
          <a:p>
            <a:pPr lvl="1"/>
            <a:r>
              <a:rPr lang="zh-CN" altLang="en-US" dirty="0"/>
              <a:t>百分比</a:t>
            </a:r>
            <a:r>
              <a:rPr lang="en-US" altLang="zh-CN" dirty="0"/>
              <a:t>:</a:t>
            </a:r>
            <a:r>
              <a:rPr lang="zh-CN" altLang="en-US" dirty="0"/>
              <a:t>如“</a:t>
            </a:r>
            <a:r>
              <a:rPr lang="en-US" altLang="zh-CN" dirty="0"/>
              <a:t>64%,36%”,</a:t>
            </a:r>
            <a:r>
              <a:rPr lang="zh-CN" altLang="en-US" dirty="0"/>
              <a:t>相对值</a:t>
            </a:r>
          </a:p>
          <a:p>
            <a:pPr lvl="2"/>
            <a:r>
              <a:rPr lang="zh-CN" altLang="en-US" dirty="0"/>
              <a:t>如各值相加小于屏幕宽度</a:t>
            </a:r>
            <a:r>
              <a:rPr lang="en-US" altLang="zh-CN" dirty="0"/>
              <a:t>,</a:t>
            </a:r>
            <a:r>
              <a:rPr lang="zh-CN" altLang="en-US" dirty="0"/>
              <a:t>则自动转为比率</a:t>
            </a:r>
          </a:p>
          <a:p>
            <a:pPr lvl="1"/>
            <a:r>
              <a:rPr lang="zh-CN" altLang="en-US" dirty="0"/>
              <a:t>通配值</a:t>
            </a:r>
            <a:r>
              <a:rPr lang="en-US" altLang="zh-CN" dirty="0"/>
              <a:t>:</a:t>
            </a:r>
            <a:r>
              <a:rPr lang="zh-CN" altLang="en-US" dirty="0"/>
              <a:t>如有一个</a:t>
            </a:r>
            <a:r>
              <a:rPr lang="en-US" altLang="zh-CN" dirty="0"/>
              <a:t>,</a:t>
            </a:r>
            <a:r>
              <a:rPr lang="zh-CN" altLang="en-US" dirty="0"/>
              <a:t>则表示占据剩余空间</a:t>
            </a:r>
            <a:r>
              <a:rPr lang="en-US" altLang="zh-CN" dirty="0"/>
              <a:t>;</a:t>
            </a:r>
            <a:r>
              <a:rPr lang="zh-CN" altLang="en-US" dirty="0"/>
              <a:t>如有多个</a:t>
            </a:r>
            <a:r>
              <a:rPr lang="en-US" altLang="zh-CN" dirty="0"/>
              <a:t>,</a:t>
            </a:r>
            <a:r>
              <a:rPr lang="zh-CN" altLang="en-US" dirty="0"/>
              <a:t>则表示平分剩余空间</a:t>
            </a:r>
            <a:r>
              <a:rPr lang="en-US" altLang="zh-CN" dirty="0"/>
              <a:t>,</a:t>
            </a:r>
            <a:r>
              <a:rPr lang="zh-CN" altLang="en-US" dirty="0"/>
              <a:t>如“</a:t>
            </a:r>
            <a:r>
              <a:rPr lang="en-US" altLang="zh-CN" dirty="0"/>
              <a:t>75,*,*”</a:t>
            </a:r>
          </a:p>
          <a:p>
            <a:pPr lvl="1"/>
            <a:r>
              <a:rPr lang="zh-CN" altLang="en-US" dirty="0"/>
              <a:t>可以混合使用以上几种方法</a:t>
            </a:r>
          </a:p>
        </p:txBody>
      </p:sp>
    </p:spTree>
    <p:extLst>
      <p:ext uri="{BB962C8B-B14F-4D97-AF65-F5344CB8AC3E}">
        <p14:creationId xmlns:p14="http://schemas.microsoft.com/office/powerpoint/2010/main" val="528221734"/>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1698" name="Rectangle 2"/>
          <p:cNvSpPr>
            <a:spLocks noGrp="1" noChangeArrowheads="1"/>
          </p:cNvSpPr>
          <p:nvPr>
            <p:ph type="title"/>
          </p:nvPr>
        </p:nvSpPr>
        <p:spPr/>
        <p:txBody>
          <a:bodyPr/>
          <a:lstStyle/>
          <a:p>
            <a:r>
              <a:rPr lang="en-US" altLang="zh-CN"/>
              <a:t>frame</a:t>
            </a:r>
            <a:r>
              <a:rPr lang="zh-CN" altLang="en-US"/>
              <a:t>元素</a:t>
            </a:r>
          </a:p>
        </p:txBody>
      </p:sp>
      <p:sp>
        <p:nvSpPr>
          <p:cNvPr id="1181699"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每个</a:t>
            </a:r>
            <a:r>
              <a:rPr lang="en-US" altLang="zh-CN" dirty="0"/>
              <a:t>frame</a:t>
            </a:r>
            <a:r>
              <a:rPr lang="zh-CN" altLang="en-US" dirty="0"/>
              <a:t>元素与</a:t>
            </a:r>
            <a:r>
              <a:rPr lang="en-US" altLang="zh-CN" dirty="0"/>
              <a:t>frameset</a:t>
            </a:r>
            <a:r>
              <a:rPr lang="zh-CN" altLang="en-US" dirty="0"/>
              <a:t>中一个框架对应</a:t>
            </a:r>
          </a:p>
          <a:p>
            <a:r>
              <a:rPr lang="en-US" altLang="zh-CN" dirty="0" smtClean="0"/>
              <a:t>id/name</a:t>
            </a:r>
            <a:r>
              <a:rPr lang="zh-CN" altLang="en-US" dirty="0" smtClean="0"/>
              <a:t>特性</a:t>
            </a:r>
            <a:r>
              <a:rPr lang="zh-CN" altLang="en-US" dirty="0"/>
              <a:t>：</a:t>
            </a:r>
            <a:r>
              <a:rPr lang="zh-CN" altLang="en-US" dirty="0" smtClean="0"/>
              <a:t>给</a:t>
            </a:r>
            <a:r>
              <a:rPr lang="en-US" altLang="zh-CN" dirty="0"/>
              <a:t>frame</a:t>
            </a:r>
            <a:r>
              <a:rPr lang="zh-CN" altLang="en-US" dirty="0"/>
              <a:t>元素</a:t>
            </a:r>
            <a:r>
              <a:rPr lang="en-US" altLang="zh-CN" dirty="0"/>
              <a:t>(</a:t>
            </a:r>
            <a:r>
              <a:rPr lang="zh-CN" altLang="en-US" dirty="0"/>
              <a:t>即框架</a:t>
            </a:r>
            <a:r>
              <a:rPr lang="en-US" altLang="zh-CN" dirty="0"/>
              <a:t>)</a:t>
            </a:r>
            <a:r>
              <a:rPr lang="zh-CN" altLang="en-US" dirty="0"/>
              <a:t>命名</a:t>
            </a:r>
            <a:r>
              <a:rPr lang="en-US" altLang="zh-CN" dirty="0"/>
              <a:t>,</a:t>
            </a:r>
            <a:r>
              <a:rPr lang="zh-CN" altLang="en-US" dirty="0"/>
              <a:t>命名后的框架称为有名框架</a:t>
            </a:r>
          </a:p>
          <a:p>
            <a:r>
              <a:rPr lang="en-US" altLang="zh-CN" dirty="0" err="1"/>
              <a:t>src</a:t>
            </a:r>
            <a:r>
              <a:rPr lang="zh-CN" altLang="en-US" dirty="0"/>
              <a:t>元素</a:t>
            </a:r>
            <a:r>
              <a:rPr lang="en-US" altLang="zh-CN" dirty="0"/>
              <a:t>:</a:t>
            </a:r>
            <a:r>
              <a:rPr lang="zh-CN" altLang="en-US" dirty="0"/>
              <a:t>指出框架所对应</a:t>
            </a:r>
            <a:r>
              <a:rPr lang="zh-CN" altLang="en-US" dirty="0" smtClean="0"/>
              <a:t>的</a:t>
            </a:r>
            <a:r>
              <a:rPr lang="en-US" altLang="zh-CN" dirty="0" smtClean="0"/>
              <a:t>XHTML</a:t>
            </a:r>
            <a:r>
              <a:rPr lang="zh-CN" altLang="en-US" dirty="0" smtClean="0"/>
              <a:t>文档</a:t>
            </a:r>
            <a:r>
              <a:rPr lang="zh-CN" altLang="en-US" dirty="0"/>
              <a:t>地址</a:t>
            </a:r>
          </a:p>
        </p:txBody>
      </p:sp>
    </p:spTree>
    <p:extLst>
      <p:ext uri="{BB962C8B-B14F-4D97-AF65-F5344CB8AC3E}">
        <p14:creationId xmlns:p14="http://schemas.microsoft.com/office/powerpoint/2010/main" val="231585892"/>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2722" name="Rectangle 2"/>
          <p:cNvSpPr>
            <a:spLocks noGrp="1" noChangeArrowheads="1"/>
          </p:cNvSpPr>
          <p:nvPr>
            <p:ph type="title"/>
          </p:nvPr>
        </p:nvSpPr>
        <p:spPr/>
        <p:txBody>
          <a:bodyPr/>
          <a:lstStyle/>
          <a:p>
            <a:r>
              <a:rPr lang="zh-CN" altLang="en-US"/>
              <a:t>框架嵌套</a:t>
            </a:r>
          </a:p>
        </p:txBody>
      </p:sp>
      <p:sp>
        <p:nvSpPr>
          <p:cNvPr id="1182723"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使用</a:t>
            </a:r>
            <a:r>
              <a:rPr lang="en-US" altLang="zh-CN" dirty="0"/>
              <a:t>frameset</a:t>
            </a:r>
            <a:r>
              <a:rPr lang="zh-CN" altLang="en-US" dirty="0"/>
              <a:t>元素取代某个</a:t>
            </a:r>
            <a:r>
              <a:rPr lang="en-US" altLang="zh-CN" dirty="0"/>
              <a:t>frame</a:t>
            </a:r>
            <a:r>
              <a:rPr lang="zh-CN" altLang="en-US" dirty="0"/>
              <a:t>元素</a:t>
            </a:r>
          </a:p>
          <a:p>
            <a:pPr lvl="1"/>
            <a:r>
              <a:rPr lang="en-US" altLang="zh-CN" dirty="0">
                <a:hlinkClick r:id="rId2" action="ppaction://hlinkfile"/>
              </a:rPr>
              <a:t>example</a:t>
            </a:r>
            <a:endParaRPr lang="en-US" altLang="zh-CN" dirty="0"/>
          </a:p>
          <a:p>
            <a:r>
              <a:rPr lang="zh-CN" altLang="en-US" dirty="0"/>
              <a:t>某个</a:t>
            </a:r>
            <a:r>
              <a:rPr lang="en-US" altLang="zh-CN" dirty="0"/>
              <a:t>frame</a:t>
            </a:r>
            <a:r>
              <a:rPr lang="zh-CN" altLang="en-US" dirty="0"/>
              <a:t>元素所对应</a:t>
            </a:r>
            <a:r>
              <a:rPr lang="zh-CN" altLang="en-US" dirty="0" smtClean="0"/>
              <a:t>的</a:t>
            </a:r>
            <a:r>
              <a:rPr lang="en-US" altLang="zh-CN" dirty="0" smtClean="0"/>
              <a:t>XHTML</a:t>
            </a:r>
            <a:r>
              <a:rPr lang="zh-CN" altLang="en-US" dirty="0" smtClean="0"/>
              <a:t>文档</a:t>
            </a:r>
            <a:r>
              <a:rPr lang="zh-CN" altLang="en-US" dirty="0"/>
              <a:t>是个框架集文档</a:t>
            </a:r>
          </a:p>
          <a:p>
            <a:pPr lvl="1"/>
            <a:r>
              <a:rPr lang="en-US" altLang="zh-CN" dirty="0">
                <a:hlinkClick r:id="rId3" action="ppaction://hlinkfile"/>
              </a:rPr>
              <a:t>example</a:t>
            </a:r>
            <a:endParaRPr lang="en-US" altLang="zh-CN" dirty="0"/>
          </a:p>
        </p:txBody>
      </p:sp>
    </p:spTree>
    <p:extLst>
      <p:ext uri="{BB962C8B-B14F-4D97-AF65-F5344CB8AC3E}">
        <p14:creationId xmlns:p14="http://schemas.microsoft.com/office/powerpoint/2010/main" val="21742704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dirty="0" smtClean="0"/>
              <a:t>Lecture 3</a:t>
            </a:r>
            <a:endParaRPr lang="zh-CN" altLang="en-US" dirty="0"/>
          </a:p>
        </p:txBody>
      </p:sp>
      <p:sp>
        <p:nvSpPr>
          <p:cNvPr id="6" name="副标题 5"/>
          <p:cNvSpPr>
            <a:spLocks noGrp="1"/>
          </p:cNvSpPr>
          <p:nvPr>
            <p:ph type="subTitle" idx="1"/>
          </p:nvPr>
        </p:nvSpPr>
        <p:spPr/>
        <p:txBody>
          <a:bodyPr/>
          <a:lstStyle/>
          <a:p>
            <a:r>
              <a:rPr lang="en-US" altLang="zh-CN" dirty="0" smtClean="0"/>
              <a:t>HTML</a:t>
            </a:r>
          </a:p>
          <a:p>
            <a:endParaRPr lang="zh-CN" altLang="en-US" dirty="0"/>
          </a:p>
        </p:txBody>
      </p:sp>
    </p:spTree>
    <p:extLst>
      <p:ext uri="{BB962C8B-B14F-4D97-AF65-F5344CB8AC3E}">
        <p14:creationId xmlns:p14="http://schemas.microsoft.com/office/powerpoint/2010/main" val="22953847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Hello World</a:t>
            </a:r>
            <a:endParaRPr lang="zh-CN" altLang="en-US" dirty="0"/>
          </a:p>
        </p:txBody>
      </p:sp>
      <p:sp>
        <p:nvSpPr>
          <p:cNvPr id="3" name="内容占位符 2"/>
          <p:cNvSpPr>
            <a:spLocks noGrp="1"/>
          </p:cNvSpPr>
          <p:nvPr>
            <p:ph sz="half" idx="1"/>
          </p:nvPr>
        </p:nvSpPr>
        <p:spPr>
          <a:xfrm>
            <a:off x="1055440" y="1772816"/>
            <a:ext cx="5080000" cy="4114800"/>
          </a:xfrm>
        </p:spPr>
        <p:txBody>
          <a:bodyPr/>
          <a:lstStyle/>
          <a:p>
            <a:pPr>
              <a:buNone/>
            </a:pPr>
            <a:r>
              <a:rPr lang="en-US" altLang="zh-CN" dirty="0"/>
              <a:t>&lt;!DOCTYPE html&gt;</a:t>
            </a:r>
          </a:p>
          <a:p>
            <a:pPr>
              <a:buNone/>
            </a:pPr>
            <a:r>
              <a:rPr lang="en-US" altLang="zh-CN" dirty="0" smtClean="0"/>
              <a:t>&lt;html&gt;</a:t>
            </a:r>
            <a:endParaRPr lang="en-US" altLang="zh-CN" dirty="0"/>
          </a:p>
          <a:p>
            <a:pPr>
              <a:buNone/>
            </a:pPr>
            <a:r>
              <a:rPr lang="en-US" altLang="zh-CN" dirty="0"/>
              <a:t>  &lt;head&gt;</a:t>
            </a:r>
          </a:p>
          <a:p>
            <a:pPr>
              <a:buNone/>
            </a:pPr>
            <a:r>
              <a:rPr lang="en-US" altLang="zh-CN" dirty="0"/>
              <a:t>    &lt;title&gt;First </a:t>
            </a:r>
            <a:r>
              <a:rPr lang="en-US" altLang="zh-CN" dirty="0" smtClean="0"/>
              <a:t>HTML </a:t>
            </a:r>
            <a:r>
              <a:rPr lang="en-US" altLang="zh-CN" dirty="0"/>
              <a:t>document&lt;/title&gt;</a:t>
            </a:r>
          </a:p>
          <a:p>
            <a:pPr>
              <a:buNone/>
            </a:pPr>
            <a:r>
              <a:rPr lang="en-US" altLang="zh-CN" dirty="0"/>
              <a:t>  &lt;/head&gt;</a:t>
            </a:r>
          </a:p>
          <a:p>
            <a:pPr>
              <a:buNone/>
            </a:pPr>
            <a:r>
              <a:rPr lang="en-US" altLang="zh-CN" dirty="0"/>
              <a:t>  &lt;body&gt;</a:t>
            </a:r>
          </a:p>
          <a:p>
            <a:pPr>
              <a:buNone/>
            </a:pPr>
            <a:r>
              <a:rPr lang="en-US" altLang="zh-CN" dirty="0"/>
              <a:t>    Hello World!</a:t>
            </a:r>
          </a:p>
          <a:p>
            <a:pPr>
              <a:buNone/>
            </a:pPr>
            <a:r>
              <a:rPr lang="en-US" altLang="zh-CN" dirty="0"/>
              <a:t>  &lt;/body&gt;</a:t>
            </a:r>
          </a:p>
          <a:p>
            <a:pPr>
              <a:buNone/>
            </a:pPr>
            <a:r>
              <a:rPr lang="en-US" altLang="zh-CN" dirty="0"/>
              <a:t>&lt;/html</a:t>
            </a:r>
            <a:r>
              <a:rPr lang="en-US" altLang="zh-CN" dirty="0" smtClean="0"/>
              <a:t>&gt;					</a:t>
            </a:r>
            <a:endParaRPr lang="zh-CN" altLang="en-US" dirty="0"/>
          </a:p>
        </p:txBody>
      </p:sp>
      <p:sp>
        <p:nvSpPr>
          <p:cNvPr id="5" name="矩形 4"/>
          <p:cNvSpPr/>
          <p:nvPr/>
        </p:nvSpPr>
        <p:spPr>
          <a:xfrm>
            <a:off x="4079776" y="6293786"/>
            <a:ext cx="1728192" cy="523220"/>
          </a:xfrm>
          <a:prstGeom prst="rect">
            <a:avLst/>
          </a:prstGeom>
        </p:spPr>
        <p:txBody>
          <a:bodyPr wrap="square">
            <a:spAutoFit/>
          </a:bodyPr>
          <a:lstStyle/>
          <a:p>
            <a:pPr>
              <a:buNone/>
            </a:pPr>
            <a:r>
              <a:rPr lang="en-US" altLang="zh-CN" sz="2800" dirty="0">
                <a:hlinkClick r:id="rId3" action="ppaction://hlinkfile"/>
              </a:rPr>
              <a:t>example</a:t>
            </a:r>
            <a:endParaRPr lang="en-US" altLang="zh-CN" sz="3200" dirty="0"/>
          </a:p>
        </p:txBody>
      </p:sp>
      <p:pic>
        <p:nvPicPr>
          <p:cNvPr id="6" name="内容占位符 3"/>
          <p:cNvPicPr>
            <a:picLocks noGrp="1" noChangeAspect="1"/>
          </p:cNvPicPr>
          <p:nvPr>
            <p:ph sz="half" idx="2"/>
          </p:nvPr>
        </p:nvPicPr>
        <p:blipFill>
          <a:blip r:embed="rId4"/>
          <a:stretch>
            <a:fillRect/>
          </a:stretch>
        </p:blipFill>
        <p:spPr>
          <a:xfrm>
            <a:off x="5807968" y="1877536"/>
            <a:ext cx="5713248" cy="3528392"/>
          </a:xfrm>
          <a:prstGeom prst="rect">
            <a:avLst/>
          </a:prstGeom>
        </p:spPr>
      </p:pic>
    </p:spTree>
    <p:extLst>
      <p:ext uri="{BB962C8B-B14F-4D97-AF65-F5344CB8AC3E}">
        <p14:creationId xmlns:p14="http://schemas.microsoft.com/office/powerpoint/2010/main" val="2042533147"/>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3746" name="Rectangle 2"/>
          <p:cNvSpPr>
            <a:spLocks noGrp="1" noChangeArrowheads="1"/>
          </p:cNvSpPr>
          <p:nvPr>
            <p:ph type="title"/>
          </p:nvPr>
        </p:nvSpPr>
        <p:spPr/>
        <p:txBody>
          <a:bodyPr/>
          <a:lstStyle/>
          <a:p>
            <a:r>
              <a:rPr lang="zh-CN" altLang="en-US"/>
              <a:t>行内框架</a:t>
            </a:r>
          </a:p>
        </p:txBody>
      </p:sp>
      <p:sp>
        <p:nvSpPr>
          <p:cNvPr id="1183747"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也称为内嵌框架或浮动框架</a:t>
            </a:r>
          </a:p>
          <a:p>
            <a:r>
              <a:rPr lang="en-US" altLang="zh-CN" dirty="0" err="1"/>
              <a:t>iframe</a:t>
            </a:r>
            <a:r>
              <a:rPr lang="zh-CN" altLang="en-US" dirty="0"/>
              <a:t>元素</a:t>
            </a:r>
          </a:p>
          <a:p>
            <a:pPr lvl="1"/>
            <a:r>
              <a:rPr lang="en-US" altLang="zh-CN" dirty="0" err="1" smtClean="0"/>
              <a:t>src</a:t>
            </a:r>
            <a:r>
              <a:rPr lang="zh-CN" altLang="en-US" dirty="0"/>
              <a:t>特</a:t>
            </a:r>
            <a:r>
              <a:rPr lang="zh-CN" altLang="en-US" dirty="0" smtClean="0"/>
              <a:t>性</a:t>
            </a:r>
            <a:r>
              <a:rPr lang="en-US" altLang="zh-CN" dirty="0"/>
              <a:t>:</a:t>
            </a:r>
            <a:r>
              <a:rPr lang="zh-CN" altLang="en-US" dirty="0"/>
              <a:t>指出框架所对应</a:t>
            </a:r>
            <a:r>
              <a:rPr lang="zh-CN" altLang="en-US" dirty="0" smtClean="0"/>
              <a:t>的</a:t>
            </a:r>
            <a:r>
              <a:rPr lang="en-US" altLang="zh-CN" dirty="0" smtClean="0"/>
              <a:t>XHTML</a:t>
            </a:r>
            <a:r>
              <a:rPr lang="zh-CN" altLang="en-US" dirty="0" smtClean="0"/>
              <a:t>文档</a:t>
            </a:r>
            <a:r>
              <a:rPr lang="zh-CN" altLang="en-US" dirty="0"/>
              <a:t>地址</a:t>
            </a:r>
          </a:p>
          <a:p>
            <a:pPr lvl="1"/>
            <a:r>
              <a:rPr lang="en-US" altLang="zh-CN" dirty="0" err="1" smtClean="0"/>
              <a:t>frameborder</a:t>
            </a:r>
            <a:r>
              <a:rPr lang="zh-CN" altLang="en-US" dirty="0"/>
              <a:t>特</a:t>
            </a:r>
            <a:r>
              <a:rPr lang="zh-CN" altLang="en-US" dirty="0" smtClean="0"/>
              <a:t>性</a:t>
            </a:r>
            <a:r>
              <a:rPr lang="en-US" altLang="zh-CN" dirty="0"/>
              <a:t>:</a:t>
            </a:r>
            <a:r>
              <a:rPr lang="zh-CN" altLang="en-US" dirty="0"/>
              <a:t>决定框架的边框宽度</a:t>
            </a:r>
            <a:r>
              <a:rPr lang="en-US" altLang="zh-CN" dirty="0"/>
              <a:t>,</a:t>
            </a:r>
            <a:r>
              <a:rPr lang="zh-CN" altLang="en-US" dirty="0"/>
              <a:t>设为</a:t>
            </a:r>
            <a:r>
              <a:rPr lang="en-US" altLang="zh-CN" dirty="0"/>
              <a:t>0</a:t>
            </a:r>
            <a:r>
              <a:rPr lang="zh-CN" altLang="en-US" dirty="0"/>
              <a:t>的话则可以建立无边框行内框架</a:t>
            </a:r>
          </a:p>
          <a:p>
            <a:pPr lvl="1"/>
            <a:r>
              <a:rPr lang="en-US" altLang="zh-CN" dirty="0">
                <a:hlinkClick r:id="rId3" action="ppaction://hlinkfile"/>
              </a:rPr>
              <a:t>example</a:t>
            </a:r>
            <a:endParaRPr lang="en-US" altLang="zh-CN" dirty="0"/>
          </a:p>
        </p:txBody>
      </p:sp>
    </p:spTree>
    <p:extLst>
      <p:ext uri="{BB962C8B-B14F-4D97-AF65-F5344CB8AC3E}">
        <p14:creationId xmlns:p14="http://schemas.microsoft.com/office/powerpoint/2010/main" val="1573520640"/>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5794" name="Rectangle 2"/>
          <p:cNvSpPr>
            <a:spLocks noGrp="1" noChangeArrowheads="1"/>
          </p:cNvSpPr>
          <p:nvPr>
            <p:ph type="title"/>
          </p:nvPr>
        </p:nvSpPr>
        <p:spPr/>
        <p:txBody>
          <a:bodyPr/>
          <a:lstStyle/>
          <a:p>
            <a:r>
              <a:rPr lang="en-US" altLang="zh-CN"/>
              <a:t>noframes</a:t>
            </a:r>
            <a:r>
              <a:rPr lang="zh-CN" altLang="en-US"/>
              <a:t>元素</a:t>
            </a:r>
          </a:p>
        </p:txBody>
      </p:sp>
      <p:sp>
        <p:nvSpPr>
          <p:cNvPr id="1185795"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当浏览器不支持框架时将显示该元素的内容</a:t>
            </a:r>
          </a:p>
          <a:p>
            <a:r>
              <a:rPr lang="zh-CN" altLang="en-US" dirty="0"/>
              <a:t>为</a:t>
            </a:r>
            <a:r>
              <a:rPr lang="en-US" altLang="zh-CN" dirty="0"/>
              <a:t>frameset</a:t>
            </a:r>
            <a:r>
              <a:rPr lang="zh-CN" altLang="en-US" dirty="0"/>
              <a:t>的子元素</a:t>
            </a:r>
          </a:p>
          <a:p>
            <a:r>
              <a:rPr lang="zh-CN" altLang="en-US" dirty="0"/>
              <a:t>当中包含</a:t>
            </a:r>
            <a:r>
              <a:rPr lang="en-US" altLang="zh-CN" dirty="0"/>
              <a:t>body</a:t>
            </a:r>
            <a:r>
              <a:rPr lang="zh-CN" altLang="en-US" dirty="0"/>
              <a:t>子</a:t>
            </a:r>
            <a:r>
              <a:rPr lang="zh-CN" altLang="en-US" dirty="0" smtClean="0"/>
              <a:t>元素</a:t>
            </a:r>
            <a:r>
              <a:rPr lang="zh-CN" altLang="en-US" dirty="0"/>
              <a:t>，</a:t>
            </a:r>
            <a:r>
              <a:rPr lang="zh-CN" altLang="en-US" dirty="0" smtClean="0"/>
              <a:t>在</a:t>
            </a:r>
            <a:r>
              <a:rPr lang="zh-CN" altLang="en-US" dirty="0"/>
              <a:t>该子元素中可以同</a:t>
            </a:r>
            <a:r>
              <a:rPr lang="zh-CN" altLang="en-US" dirty="0" smtClean="0"/>
              <a:t>普通</a:t>
            </a:r>
            <a:r>
              <a:rPr lang="en-US" altLang="zh-CN" dirty="0" smtClean="0"/>
              <a:t>XHTML</a:t>
            </a:r>
            <a:r>
              <a:rPr lang="zh-CN" altLang="en-US" dirty="0" smtClean="0"/>
              <a:t>文档</a:t>
            </a:r>
            <a:r>
              <a:rPr lang="zh-CN" altLang="en-US" dirty="0"/>
              <a:t>一样放置任意内容元素</a:t>
            </a:r>
          </a:p>
          <a:p>
            <a:r>
              <a:rPr lang="en-US" altLang="zh-CN" dirty="0">
                <a:hlinkClick r:id="rId2" action="ppaction://hlinkfile"/>
              </a:rPr>
              <a:t>example</a:t>
            </a:r>
            <a:endParaRPr lang="en-US" altLang="zh-CN" dirty="0"/>
          </a:p>
          <a:p>
            <a:endParaRPr lang="en-US" altLang="zh-CN" dirty="0"/>
          </a:p>
        </p:txBody>
      </p:sp>
    </p:spTree>
    <p:extLst>
      <p:ext uri="{BB962C8B-B14F-4D97-AF65-F5344CB8AC3E}">
        <p14:creationId xmlns:p14="http://schemas.microsoft.com/office/powerpoint/2010/main" val="3506919612"/>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6818" name="Rectangle 2"/>
          <p:cNvSpPr>
            <a:spLocks noGrp="1" noChangeArrowheads="1"/>
          </p:cNvSpPr>
          <p:nvPr>
            <p:ph type="title"/>
          </p:nvPr>
        </p:nvSpPr>
        <p:spPr/>
        <p:txBody>
          <a:bodyPr/>
          <a:lstStyle/>
          <a:p>
            <a:r>
              <a:rPr lang="zh-CN" altLang="en-US"/>
              <a:t>框架中的超链接</a:t>
            </a:r>
          </a:p>
        </p:txBody>
      </p:sp>
      <p:sp>
        <p:nvSpPr>
          <p:cNvPr id="1186819"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当在某个框架中点击一个超链接</a:t>
            </a:r>
            <a:r>
              <a:rPr lang="zh-CN" altLang="en-US" dirty="0" smtClean="0"/>
              <a:t>时</a:t>
            </a:r>
            <a:r>
              <a:rPr lang="zh-CN" altLang="en-US" dirty="0"/>
              <a:t>，</a:t>
            </a:r>
            <a:r>
              <a:rPr lang="zh-CN" altLang="en-US" dirty="0" smtClean="0"/>
              <a:t>超</a:t>
            </a:r>
            <a:r>
              <a:rPr lang="zh-CN" altLang="en-US" dirty="0"/>
              <a:t>链接所对应的文档将载入该</a:t>
            </a:r>
            <a:r>
              <a:rPr lang="zh-CN" altLang="en-US" dirty="0" smtClean="0"/>
              <a:t>框架</a:t>
            </a:r>
            <a:r>
              <a:rPr lang="zh-CN" altLang="en-US" dirty="0"/>
              <a:t>，</a:t>
            </a:r>
            <a:r>
              <a:rPr lang="zh-CN" altLang="en-US" dirty="0" smtClean="0"/>
              <a:t>就</a:t>
            </a:r>
            <a:r>
              <a:rPr lang="zh-CN" altLang="en-US" dirty="0"/>
              <a:t>如同该框架是一个独立的窗口一样</a:t>
            </a:r>
          </a:p>
          <a:p>
            <a:r>
              <a:rPr lang="en-US" altLang="zh-CN" dirty="0">
                <a:hlinkClick r:id="rId2" action="ppaction://hlinkfile"/>
              </a:rPr>
              <a:t>example</a:t>
            </a:r>
            <a:endParaRPr lang="en-US" altLang="zh-CN" dirty="0"/>
          </a:p>
        </p:txBody>
      </p:sp>
    </p:spTree>
    <p:extLst>
      <p:ext uri="{BB962C8B-B14F-4D97-AF65-F5344CB8AC3E}">
        <p14:creationId xmlns:p14="http://schemas.microsoft.com/office/powerpoint/2010/main" val="2768678181"/>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42" name="Rectangle 2"/>
          <p:cNvSpPr>
            <a:spLocks noGrp="1" noChangeArrowheads="1"/>
          </p:cNvSpPr>
          <p:nvPr>
            <p:ph type="title"/>
          </p:nvPr>
        </p:nvSpPr>
        <p:spPr/>
        <p:txBody>
          <a:bodyPr/>
          <a:lstStyle/>
          <a:p>
            <a:r>
              <a:rPr lang="zh-CN" altLang="en-US"/>
              <a:t>框架间的超链接</a:t>
            </a:r>
          </a:p>
        </p:txBody>
      </p:sp>
      <p:sp>
        <p:nvSpPr>
          <p:cNvPr id="1187843"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可以使用</a:t>
            </a:r>
            <a:r>
              <a:rPr lang="en-US" altLang="zh-CN" dirty="0"/>
              <a:t>a</a:t>
            </a:r>
            <a:r>
              <a:rPr lang="zh-CN" altLang="en-US" dirty="0"/>
              <a:t>元素的</a:t>
            </a:r>
            <a:r>
              <a:rPr lang="en-US" altLang="zh-CN" dirty="0" smtClean="0"/>
              <a:t>target</a:t>
            </a:r>
            <a:r>
              <a:rPr lang="zh-CN" altLang="en-US" dirty="0" smtClean="0"/>
              <a:t>特性</a:t>
            </a:r>
            <a:r>
              <a:rPr lang="zh-CN" altLang="en-US" dirty="0"/>
              <a:t>，</a:t>
            </a:r>
            <a:r>
              <a:rPr lang="zh-CN" altLang="en-US" dirty="0" smtClean="0"/>
              <a:t>该特性</a:t>
            </a:r>
            <a:r>
              <a:rPr lang="zh-CN" altLang="en-US" dirty="0"/>
              <a:t>值为某个框架名或者是窗口名</a:t>
            </a:r>
          </a:p>
          <a:p>
            <a:r>
              <a:rPr lang="zh-CN" altLang="en-US" dirty="0"/>
              <a:t>前提是框架和窗口都已经命名过了</a:t>
            </a:r>
          </a:p>
          <a:p>
            <a:r>
              <a:rPr lang="en-US" altLang="zh-CN" dirty="0">
                <a:hlinkClick r:id="rId2" action="ppaction://hlinkfile"/>
              </a:rPr>
              <a:t>example</a:t>
            </a:r>
            <a:endParaRPr lang="en-US" altLang="zh-CN" dirty="0"/>
          </a:p>
        </p:txBody>
      </p:sp>
    </p:spTree>
    <p:extLst>
      <p:ext uri="{BB962C8B-B14F-4D97-AF65-F5344CB8AC3E}">
        <p14:creationId xmlns:p14="http://schemas.microsoft.com/office/powerpoint/2010/main" val="39682330"/>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866" name="Rectangle 2"/>
          <p:cNvSpPr>
            <a:spLocks noGrp="1" noChangeArrowheads="1"/>
          </p:cNvSpPr>
          <p:nvPr>
            <p:ph type="title"/>
          </p:nvPr>
        </p:nvSpPr>
        <p:spPr/>
        <p:txBody>
          <a:bodyPr/>
          <a:lstStyle/>
          <a:p>
            <a:r>
              <a:rPr lang="zh-CN" altLang="en-US"/>
              <a:t>使用关键字实现超链接</a:t>
            </a:r>
          </a:p>
        </p:txBody>
      </p:sp>
      <p:sp>
        <p:nvSpPr>
          <p:cNvPr id="1188867" name="Rectangle 3" descr="Rectangle: Click to edit Master text styles&#10;Second level&#10;Third level&#10;Fourth level&#10;Fifth level"/>
          <p:cNvSpPr>
            <a:spLocks noGrp="1" noChangeArrowheads="1"/>
          </p:cNvSpPr>
          <p:nvPr>
            <p:ph type="body" idx="1"/>
          </p:nvPr>
        </p:nvSpPr>
        <p:spPr/>
        <p:txBody>
          <a:bodyPr/>
          <a:lstStyle/>
          <a:p>
            <a:r>
              <a:rPr lang="en-US" altLang="zh-CN" dirty="0" smtClean="0"/>
              <a:t>target</a:t>
            </a:r>
            <a:r>
              <a:rPr lang="zh-CN" altLang="en-US" dirty="0"/>
              <a:t>特</a:t>
            </a:r>
            <a:r>
              <a:rPr lang="zh-CN" altLang="en-US" dirty="0" smtClean="0"/>
              <a:t>性</a:t>
            </a:r>
            <a:r>
              <a:rPr lang="zh-CN" altLang="en-US" dirty="0"/>
              <a:t>也可以使用预定义的关键字来定位各个框架</a:t>
            </a:r>
          </a:p>
          <a:p>
            <a:r>
              <a:rPr lang="zh-CN" altLang="en-US" dirty="0"/>
              <a:t>预定义关键字是大小写相关</a:t>
            </a:r>
            <a:r>
              <a:rPr lang="zh-CN" altLang="en-US" dirty="0" smtClean="0"/>
              <a:t>的</a:t>
            </a:r>
            <a:r>
              <a:rPr lang="zh-CN" altLang="en-US" dirty="0"/>
              <a:t>，</a:t>
            </a:r>
            <a:r>
              <a:rPr lang="zh-CN" altLang="en-US" dirty="0" smtClean="0"/>
              <a:t>有</a:t>
            </a:r>
            <a:endParaRPr lang="en-US" altLang="zh-CN" dirty="0"/>
          </a:p>
          <a:p>
            <a:pPr lvl="1"/>
            <a:r>
              <a:rPr lang="en-US" altLang="zh-CN" dirty="0"/>
              <a:t>_</a:t>
            </a:r>
            <a:r>
              <a:rPr lang="en-US" altLang="zh-CN" dirty="0" smtClean="0"/>
              <a:t>self</a:t>
            </a:r>
            <a:r>
              <a:rPr lang="zh-CN" altLang="en-US" dirty="0" smtClean="0"/>
              <a:t>：自身</a:t>
            </a:r>
            <a:r>
              <a:rPr lang="zh-CN" altLang="en-US" dirty="0"/>
              <a:t>		</a:t>
            </a:r>
          </a:p>
          <a:p>
            <a:pPr lvl="1"/>
            <a:r>
              <a:rPr lang="en-US" altLang="zh-CN" dirty="0"/>
              <a:t>_</a:t>
            </a:r>
            <a:r>
              <a:rPr lang="en-US" altLang="zh-CN" dirty="0" smtClean="0"/>
              <a:t>blank</a:t>
            </a:r>
            <a:r>
              <a:rPr lang="zh-CN" altLang="en-US" dirty="0" smtClean="0"/>
              <a:t>：新</a:t>
            </a:r>
            <a:r>
              <a:rPr lang="zh-CN" altLang="en-US" dirty="0"/>
              <a:t>窗口		</a:t>
            </a:r>
          </a:p>
          <a:p>
            <a:pPr lvl="1"/>
            <a:r>
              <a:rPr lang="en-US" altLang="zh-CN" dirty="0"/>
              <a:t>_</a:t>
            </a:r>
            <a:r>
              <a:rPr lang="en-US" altLang="zh-CN" dirty="0" smtClean="0"/>
              <a:t>top</a:t>
            </a:r>
            <a:r>
              <a:rPr lang="zh-CN" altLang="en-US" dirty="0" smtClean="0"/>
              <a:t>：主</a:t>
            </a:r>
            <a:r>
              <a:rPr lang="zh-CN" altLang="en-US" dirty="0"/>
              <a:t>窗口		</a:t>
            </a:r>
          </a:p>
          <a:p>
            <a:pPr lvl="1"/>
            <a:r>
              <a:rPr lang="en-US" altLang="zh-CN" dirty="0"/>
              <a:t>_</a:t>
            </a:r>
            <a:r>
              <a:rPr lang="en-US" altLang="zh-CN" dirty="0" smtClean="0"/>
              <a:t>parent</a:t>
            </a:r>
            <a:r>
              <a:rPr lang="zh-CN" altLang="en-US" dirty="0" smtClean="0"/>
              <a:t>：父</a:t>
            </a:r>
            <a:r>
              <a:rPr lang="zh-CN" altLang="en-US" dirty="0"/>
              <a:t>窗口</a:t>
            </a:r>
          </a:p>
          <a:p>
            <a:r>
              <a:rPr lang="en-US" altLang="zh-CN" dirty="0">
                <a:hlinkClick r:id="rId3" action="ppaction://hlinkfile"/>
              </a:rPr>
              <a:t>example</a:t>
            </a:r>
            <a:r>
              <a:rPr lang="en-US" altLang="zh-CN" dirty="0"/>
              <a:t>	</a:t>
            </a:r>
          </a:p>
        </p:txBody>
      </p:sp>
    </p:spTree>
    <p:extLst>
      <p:ext uri="{BB962C8B-B14F-4D97-AF65-F5344CB8AC3E}">
        <p14:creationId xmlns:p14="http://schemas.microsoft.com/office/powerpoint/2010/main" val="3805178650"/>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0914" name="Rectangle 2"/>
          <p:cNvSpPr>
            <a:spLocks noGrp="1" noChangeArrowheads="1"/>
          </p:cNvSpPr>
          <p:nvPr>
            <p:ph type="title"/>
          </p:nvPr>
        </p:nvSpPr>
        <p:spPr/>
        <p:txBody>
          <a:bodyPr/>
          <a:lstStyle/>
          <a:p>
            <a:r>
              <a:rPr lang="zh-CN" altLang="en-US"/>
              <a:t>打开新的浏览器窗口</a:t>
            </a:r>
          </a:p>
        </p:txBody>
      </p:sp>
      <p:sp>
        <p:nvSpPr>
          <p:cNvPr id="1190915"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当</a:t>
            </a:r>
            <a:r>
              <a:rPr lang="en-US" altLang="zh-CN" dirty="0"/>
              <a:t>target</a:t>
            </a:r>
            <a:r>
              <a:rPr lang="zh-CN" altLang="en-US" dirty="0"/>
              <a:t>指向的名字不是已有的框架名或者窗口名</a:t>
            </a:r>
            <a:r>
              <a:rPr lang="en-US" altLang="zh-CN" dirty="0"/>
              <a:t>,</a:t>
            </a:r>
            <a:r>
              <a:rPr lang="zh-CN" altLang="en-US" dirty="0"/>
              <a:t>则将打开一个新的浏览器窗口</a:t>
            </a:r>
          </a:p>
          <a:p>
            <a:r>
              <a:rPr lang="zh-CN" altLang="en-US" dirty="0"/>
              <a:t>浏览器能记住已用过的窗口名字</a:t>
            </a:r>
            <a:r>
              <a:rPr lang="en-US" altLang="zh-CN" dirty="0"/>
              <a:t>,</a:t>
            </a:r>
            <a:r>
              <a:rPr lang="zh-CN" altLang="en-US" dirty="0"/>
              <a:t>当再一次指向该名字时</a:t>
            </a:r>
            <a:r>
              <a:rPr lang="en-US" altLang="zh-CN" dirty="0"/>
              <a:t>,</a:t>
            </a:r>
            <a:r>
              <a:rPr lang="zh-CN" altLang="en-US" dirty="0"/>
              <a:t>将视作已有的名字</a:t>
            </a:r>
          </a:p>
          <a:p>
            <a:r>
              <a:rPr lang="en-US" altLang="zh-CN" dirty="0">
                <a:hlinkClick r:id="rId2" action="ppaction://hlinkfile"/>
              </a:rPr>
              <a:t>example</a:t>
            </a:r>
            <a:endParaRPr lang="en-US" altLang="zh-CN" dirty="0"/>
          </a:p>
        </p:txBody>
      </p:sp>
    </p:spTree>
    <p:extLst>
      <p:ext uri="{BB962C8B-B14F-4D97-AF65-F5344CB8AC3E}">
        <p14:creationId xmlns:p14="http://schemas.microsoft.com/office/powerpoint/2010/main" val="2331704999"/>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1938" name="Rectangle 2"/>
          <p:cNvSpPr>
            <a:spLocks noGrp="1" noChangeArrowheads="1"/>
          </p:cNvSpPr>
          <p:nvPr>
            <p:ph type="title"/>
          </p:nvPr>
        </p:nvSpPr>
        <p:spPr/>
        <p:txBody>
          <a:bodyPr/>
          <a:lstStyle/>
          <a:p>
            <a:r>
              <a:rPr lang="zh-CN" altLang="en-US"/>
              <a:t>框架样式化</a:t>
            </a:r>
          </a:p>
        </p:txBody>
      </p:sp>
      <p:sp>
        <p:nvSpPr>
          <p:cNvPr id="1191939"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smtClean="0"/>
              <a:t>边框</a:t>
            </a:r>
            <a:endParaRPr lang="en-US" altLang="zh-CN" dirty="0"/>
          </a:p>
          <a:p>
            <a:pPr lvl="1"/>
            <a:r>
              <a:rPr lang="en-US" altLang="zh-CN" dirty="0"/>
              <a:t>frameset</a:t>
            </a:r>
            <a:r>
              <a:rPr lang="zh-CN" altLang="en-US" dirty="0"/>
              <a:t>的</a:t>
            </a:r>
            <a:r>
              <a:rPr lang="en-US" altLang="zh-CN" dirty="0" err="1" smtClean="0"/>
              <a:t>frameborder</a:t>
            </a:r>
            <a:r>
              <a:rPr lang="zh-CN" altLang="en-US" dirty="0"/>
              <a:t>特</a:t>
            </a:r>
            <a:r>
              <a:rPr lang="zh-CN" altLang="en-US" dirty="0" smtClean="0"/>
              <a:t>性</a:t>
            </a:r>
            <a:endParaRPr lang="zh-CN" altLang="en-US" dirty="0"/>
          </a:p>
          <a:p>
            <a:r>
              <a:rPr lang="zh-CN" altLang="en-US" dirty="0"/>
              <a:t>框架间距</a:t>
            </a:r>
          </a:p>
          <a:p>
            <a:pPr lvl="1"/>
            <a:r>
              <a:rPr lang="en-US" altLang="zh-CN" dirty="0"/>
              <a:t>frameset</a:t>
            </a:r>
            <a:r>
              <a:rPr lang="zh-CN" altLang="en-US" dirty="0"/>
              <a:t>的</a:t>
            </a:r>
            <a:r>
              <a:rPr lang="en-US" altLang="zh-CN" dirty="0" err="1" smtClean="0"/>
              <a:t>framespacing</a:t>
            </a:r>
            <a:r>
              <a:rPr lang="zh-CN" altLang="en-US" dirty="0"/>
              <a:t>特</a:t>
            </a:r>
            <a:r>
              <a:rPr lang="zh-CN" altLang="en-US" dirty="0" smtClean="0"/>
              <a:t>性</a:t>
            </a:r>
            <a:endParaRPr lang="zh-CN" altLang="en-US" dirty="0"/>
          </a:p>
          <a:p>
            <a:r>
              <a:rPr lang="zh-CN" altLang="en-US" dirty="0"/>
              <a:t>启用和禁用滚动条</a:t>
            </a:r>
          </a:p>
          <a:p>
            <a:pPr lvl="1"/>
            <a:r>
              <a:rPr lang="en-US" altLang="zh-CN" dirty="0"/>
              <a:t>frame</a:t>
            </a:r>
            <a:r>
              <a:rPr lang="zh-CN" altLang="en-US" dirty="0"/>
              <a:t>的</a:t>
            </a:r>
            <a:r>
              <a:rPr lang="en-US" altLang="zh-CN" dirty="0" smtClean="0"/>
              <a:t>scrolling</a:t>
            </a:r>
            <a:r>
              <a:rPr lang="zh-CN" altLang="en-US" dirty="0"/>
              <a:t>特</a:t>
            </a:r>
            <a:r>
              <a:rPr lang="zh-CN" altLang="en-US" dirty="0" smtClean="0"/>
              <a:t>性 </a:t>
            </a:r>
            <a:r>
              <a:rPr lang="zh-CN" altLang="en-US" dirty="0"/>
              <a:t>		</a:t>
            </a:r>
          </a:p>
          <a:p>
            <a:r>
              <a:rPr lang="zh-CN" altLang="en-US" dirty="0"/>
              <a:t>禁止框架重新设定大小</a:t>
            </a:r>
          </a:p>
          <a:p>
            <a:pPr lvl="1"/>
            <a:r>
              <a:rPr lang="en-US" altLang="zh-CN" dirty="0"/>
              <a:t>frame</a:t>
            </a:r>
            <a:r>
              <a:rPr lang="zh-CN" altLang="en-US" dirty="0"/>
              <a:t>的</a:t>
            </a:r>
            <a:r>
              <a:rPr lang="en-US" altLang="zh-CN" dirty="0" err="1" smtClean="0"/>
              <a:t>noresize</a:t>
            </a:r>
            <a:r>
              <a:rPr lang="zh-CN" altLang="en-US" dirty="0"/>
              <a:t>特</a:t>
            </a:r>
            <a:r>
              <a:rPr lang="zh-CN" altLang="en-US" dirty="0" smtClean="0"/>
              <a:t>性</a:t>
            </a:r>
            <a:r>
              <a:rPr lang="zh-CN" altLang="en-US" dirty="0"/>
              <a:t>		</a:t>
            </a:r>
            <a:r>
              <a:rPr lang="en-US" altLang="zh-CN" dirty="0">
                <a:hlinkClick r:id="rId2" action="ppaction://hlinkfile"/>
              </a:rPr>
              <a:t>example</a:t>
            </a:r>
            <a:endParaRPr lang="en-US" altLang="zh-CN" dirty="0"/>
          </a:p>
        </p:txBody>
      </p:sp>
    </p:spTree>
    <p:extLst>
      <p:ext uri="{BB962C8B-B14F-4D97-AF65-F5344CB8AC3E}">
        <p14:creationId xmlns:p14="http://schemas.microsoft.com/office/powerpoint/2010/main" val="35099239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HTML</a:t>
            </a:r>
            <a:r>
              <a:rPr lang="zh-CN" altLang="en-US" dirty="0"/>
              <a:t>文档基本组成结构</a:t>
            </a:r>
          </a:p>
        </p:txBody>
      </p:sp>
      <p:sp>
        <p:nvSpPr>
          <p:cNvPr id="3" name="内容占位符 2"/>
          <p:cNvSpPr>
            <a:spLocks noGrp="1"/>
          </p:cNvSpPr>
          <p:nvPr>
            <p:ph idx="1"/>
          </p:nvPr>
        </p:nvSpPr>
        <p:spPr/>
        <p:txBody>
          <a:bodyPr/>
          <a:lstStyle/>
          <a:p>
            <a:r>
              <a:rPr lang="zh-CN" altLang="en-US" dirty="0" smtClean="0"/>
              <a:t>简洁的文档类型声明</a:t>
            </a:r>
            <a:r>
              <a:rPr lang="en-US" altLang="zh-CN" dirty="0" smtClean="0"/>
              <a:t>&lt;!</a:t>
            </a:r>
            <a:r>
              <a:rPr lang="en-US" altLang="zh-CN" dirty="0"/>
              <a:t>DOCTYPE </a:t>
            </a:r>
            <a:r>
              <a:rPr lang="en-US" altLang="zh-CN" dirty="0" smtClean="0"/>
              <a:t>html&gt;</a:t>
            </a:r>
          </a:p>
          <a:p>
            <a:r>
              <a:rPr lang="zh-CN" altLang="en-US" dirty="0" smtClean="0"/>
              <a:t>唯一</a:t>
            </a:r>
            <a:r>
              <a:rPr lang="zh-CN" altLang="en-US" dirty="0"/>
              <a:t>的根元素</a:t>
            </a:r>
            <a:r>
              <a:rPr lang="en-US" altLang="zh-CN" dirty="0"/>
              <a:t>html</a:t>
            </a:r>
          </a:p>
          <a:p>
            <a:r>
              <a:rPr lang="zh-CN" altLang="en-US" dirty="0"/>
              <a:t>文档头部元素</a:t>
            </a:r>
            <a:r>
              <a:rPr lang="en-US" altLang="zh-CN" dirty="0"/>
              <a:t>head</a:t>
            </a:r>
          </a:p>
          <a:p>
            <a:pPr lvl="1"/>
            <a:r>
              <a:rPr lang="zh-CN" altLang="en-US" dirty="0"/>
              <a:t>用于放置文档本身的重要信息</a:t>
            </a:r>
            <a:r>
              <a:rPr lang="en-US" altLang="zh-CN" dirty="0"/>
              <a:t>(</a:t>
            </a:r>
            <a:r>
              <a:rPr lang="zh-CN" altLang="en-US" dirty="0"/>
              <a:t>元信息</a:t>
            </a:r>
            <a:r>
              <a:rPr lang="en-US" altLang="zh-CN" dirty="0"/>
              <a:t>)</a:t>
            </a:r>
            <a:r>
              <a:rPr lang="zh-CN" altLang="en-US" dirty="0"/>
              <a:t>和样式</a:t>
            </a:r>
            <a:r>
              <a:rPr lang="zh-CN" altLang="en-US" dirty="0" smtClean="0"/>
              <a:t>单、脚本等等；这些</a:t>
            </a:r>
            <a:r>
              <a:rPr lang="zh-CN" altLang="en-US" dirty="0"/>
              <a:t>信息通常都不显示在浏览器窗口中</a:t>
            </a:r>
          </a:p>
          <a:p>
            <a:pPr lvl="1"/>
            <a:r>
              <a:rPr lang="en-US" altLang="zh-CN" dirty="0"/>
              <a:t>head</a:t>
            </a:r>
            <a:r>
              <a:rPr lang="zh-CN" altLang="en-US" dirty="0"/>
              <a:t>中可以拥有以下</a:t>
            </a:r>
            <a:r>
              <a:rPr lang="zh-CN" altLang="en-US" dirty="0" smtClean="0"/>
              <a:t>内容</a:t>
            </a:r>
            <a:endParaRPr lang="en-US" altLang="zh-CN" dirty="0"/>
          </a:p>
          <a:p>
            <a:pPr lvl="2"/>
            <a:r>
              <a:rPr lang="en-US" altLang="zh-CN" dirty="0" smtClean="0"/>
              <a:t>title</a:t>
            </a:r>
            <a:r>
              <a:rPr lang="zh-CN" altLang="en-US" dirty="0" smtClean="0"/>
              <a:t>（标题）：显示</a:t>
            </a:r>
            <a:r>
              <a:rPr lang="zh-CN" altLang="en-US" dirty="0"/>
              <a:t>在浏览器窗口的标题栏中</a:t>
            </a:r>
          </a:p>
          <a:p>
            <a:pPr lvl="2"/>
            <a:r>
              <a:rPr lang="en-US" altLang="zh-CN" dirty="0" smtClean="0"/>
              <a:t>meta</a:t>
            </a:r>
            <a:r>
              <a:rPr lang="zh-CN" altLang="en-US" dirty="0" smtClean="0"/>
              <a:t>（元信息）：关于</a:t>
            </a:r>
            <a:r>
              <a:rPr lang="zh-CN" altLang="en-US" dirty="0"/>
              <a:t>文档本身</a:t>
            </a:r>
            <a:r>
              <a:rPr lang="zh-CN" altLang="en-US" dirty="0" smtClean="0"/>
              <a:t>的</a:t>
            </a:r>
            <a:r>
              <a:rPr lang="zh-CN" altLang="en-US" dirty="0"/>
              <a:t>信息</a:t>
            </a:r>
            <a:endParaRPr lang="en-US" altLang="zh-CN" dirty="0" smtClean="0"/>
          </a:p>
          <a:p>
            <a:pPr lvl="2"/>
            <a:endParaRPr lang="zh-CN" altLang="en-US" dirty="0"/>
          </a:p>
        </p:txBody>
      </p:sp>
    </p:spTree>
    <p:extLst>
      <p:ext uri="{BB962C8B-B14F-4D97-AF65-F5344CB8AC3E}">
        <p14:creationId xmlns:p14="http://schemas.microsoft.com/office/powerpoint/2010/main" val="37255795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HTML</a:t>
            </a:r>
            <a:r>
              <a:rPr lang="zh-CN" altLang="en-US" dirty="0"/>
              <a:t>文档基本组成结构</a:t>
            </a:r>
          </a:p>
        </p:txBody>
      </p:sp>
      <p:sp>
        <p:nvSpPr>
          <p:cNvPr id="3" name="内容占位符 2"/>
          <p:cNvSpPr>
            <a:spLocks noGrp="1"/>
          </p:cNvSpPr>
          <p:nvPr>
            <p:ph idx="1"/>
          </p:nvPr>
        </p:nvSpPr>
        <p:spPr/>
        <p:txBody>
          <a:bodyPr/>
          <a:lstStyle/>
          <a:p>
            <a:r>
              <a:rPr lang="zh-CN" altLang="en-US" dirty="0"/>
              <a:t>文档头部元素</a:t>
            </a:r>
            <a:r>
              <a:rPr lang="en-US" altLang="zh-CN" dirty="0"/>
              <a:t>head</a:t>
            </a:r>
          </a:p>
          <a:p>
            <a:pPr lvl="1"/>
            <a:r>
              <a:rPr lang="en-US" altLang="zh-CN" dirty="0"/>
              <a:t>head</a:t>
            </a:r>
            <a:r>
              <a:rPr lang="zh-CN" altLang="en-US" dirty="0"/>
              <a:t>中可以拥有以下</a:t>
            </a:r>
            <a:r>
              <a:rPr lang="zh-CN" altLang="en-US" dirty="0" smtClean="0"/>
              <a:t>内容</a:t>
            </a:r>
            <a:endParaRPr lang="en-US" altLang="zh-CN" dirty="0"/>
          </a:p>
          <a:p>
            <a:pPr lvl="2"/>
            <a:r>
              <a:rPr lang="en-US" altLang="zh-CN" dirty="0"/>
              <a:t>link(</a:t>
            </a:r>
            <a:r>
              <a:rPr lang="zh-CN" altLang="en-US" dirty="0"/>
              <a:t>链接</a:t>
            </a:r>
            <a:r>
              <a:rPr lang="en-US" altLang="zh-CN" dirty="0" smtClean="0"/>
              <a:t>)</a:t>
            </a:r>
            <a:r>
              <a:rPr lang="zh-CN" altLang="en-US" dirty="0" smtClean="0"/>
              <a:t>：表示</a:t>
            </a:r>
            <a:r>
              <a:rPr lang="zh-CN" altLang="en-US" dirty="0"/>
              <a:t>当前文档与其他文档关联信息</a:t>
            </a:r>
          </a:p>
          <a:p>
            <a:pPr lvl="2"/>
            <a:r>
              <a:rPr lang="en-US" altLang="zh-CN" dirty="0"/>
              <a:t>style(</a:t>
            </a:r>
            <a:r>
              <a:rPr lang="zh-CN" altLang="en-US" dirty="0"/>
              <a:t>样式</a:t>
            </a:r>
            <a:r>
              <a:rPr lang="en-US" altLang="zh-CN" dirty="0" smtClean="0"/>
              <a:t>)</a:t>
            </a:r>
            <a:r>
              <a:rPr lang="zh-CN" altLang="en-US" dirty="0" smtClean="0"/>
              <a:t>：关于</a:t>
            </a:r>
            <a:r>
              <a:rPr lang="zh-CN" altLang="en-US" dirty="0"/>
              <a:t>文档应该如何样式化的信息</a:t>
            </a:r>
          </a:p>
          <a:p>
            <a:pPr lvl="2"/>
            <a:r>
              <a:rPr lang="en-US" altLang="zh-CN" dirty="0" smtClean="0"/>
              <a:t>script</a:t>
            </a:r>
            <a:r>
              <a:rPr lang="en-US" altLang="zh-CN" dirty="0"/>
              <a:t>(</a:t>
            </a:r>
            <a:r>
              <a:rPr lang="zh-CN" altLang="en-US" dirty="0"/>
              <a:t>脚本</a:t>
            </a:r>
            <a:r>
              <a:rPr lang="en-US" altLang="zh-CN" dirty="0" smtClean="0"/>
              <a:t>)</a:t>
            </a:r>
            <a:r>
              <a:rPr lang="zh-CN" altLang="en-US" dirty="0" smtClean="0"/>
              <a:t>：包含脚本</a:t>
            </a:r>
            <a:r>
              <a:rPr lang="zh-CN" altLang="en-US" dirty="0"/>
              <a:t>，</a:t>
            </a:r>
            <a:r>
              <a:rPr lang="zh-CN" altLang="en-US" dirty="0" smtClean="0"/>
              <a:t>如</a:t>
            </a:r>
            <a:r>
              <a:rPr lang="en-US" altLang="zh-CN" dirty="0" smtClean="0"/>
              <a:t>JavaScript</a:t>
            </a:r>
            <a:endParaRPr lang="en-US" altLang="zh-CN" dirty="0"/>
          </a:p>
          <a:p>
            <a:pPr lvl="2"/>
            <a:r>
              <a:rPr lang="en-US" altLang="zh-CN" dirty="0"/>
              <a:t>base(</a:t>
            </a:r>
            <a:r>
              <a:rPr lang="zh-CN" altLang="en-US" dirty="0"/>
              <a:t>基</a:t>
            </a:r>
            <a:r>
              <a:rPr lang="en-US" altLang="zh-CN" dirty="0"/>
              <a:t>URL</a:t>
            </a:r>
            <a:r>
              <a:rPr lang="en-US" altLang="zh-CN" dirty="0" smtClean="0"/>
              <a:t>)</a:t>
            </a:r>
            <a:r>
              <a:rPr lang="zh-CN" altLang="en-US" dirty="0" smtClean="0"/>
              <a:t>：指定</a:t>
            </a:r>
            <a:r>
              <a:rPr lang="zh-CN" altLang="en-US" dirty="0"/>
              <a:t>文档的基</a:t>
            </a:r>
            <a:r>
              <a:rPr lang="en-US" altLang="zh-CN" dirty="0"/>
              <a:t>URL</a:t>
            </a:r>
          </a:p>
          <a:p>
            <a:endParaRPr lang="zh-CN" altLang="en-US" dirty="0"/>
          </a:p>
        </p:txBody>
      </p:sp>
    </p:spTree>
    <p:extLst>
      <p:ext uri="{BB962C8B-B14F-4D97-AF65-F5344CB8AC3E}">
        <p14:creationId xmlns:p14="http://schemas.microsoft.com/office/powerpoint/2010/main" val="28069259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HTML</a:t>
            </a:r>
            <a:r>
              <a:rPr lang="zh-CN" altLang="en-US" dirty="0"/>
              <a:t>文档基本组成结构</a:t>
            </a:r>
          </a:p>
        </p:txBody>
      </p:sp>
      <p:sp>
        <p:nvSpPr>
          <p:cNvPr id="3" name="内容占位符 2"/>
          <p:cNvSpPr>
            <a:spLocks noGrp="1"/>
          </p:cNvSpPr>
          <p:nvPr>
            <p:ph idx="1"/>
          </p:nvPr>
        </p:nvSpPr>
        <p:spPr/>
        <p:txBody>
          <a:bodyPr/>
          <a:lstStyle/>
          <a:p>
            <a:r>
              <a:rPr lang="zh-CN" altLang="en-US" dirty="0"/>
              <a:t>文档主体元素</a:t>
            </a:r>
            <a:r>
              <a:rPr lang="en-US" altLang="zh-CN" dirty="0"/>
              <a:t>body</a:t>
            </a:r>
          </a:p>
          <a:p>
            <a:pPr lvl="1"/>
            <a:r>
              <a:rPr lang="zh-CN" altLang="en-US" dirty="0"/>
              <a:t>放置文档的实际内容</a:t>
            </a:r>
            <a:r>
              <a:rPr lang="zh-CN" altLang="en-US" dirty="0" smtClean="0"/>
              <a:t>信息</a:t>
            </a:r>
            <a:r>
              <a:rPr lang="zh-CN" altLang="en-US" dirty="0"/>
              <a:t>。</a:t>
            </a:r>
            <a:r>
              <a:rPr lang="zh-CN" altLang="en-US" dirty="0" smtClean="0"/>
              <a:t>包括</a:t>
            </a:r>
            <a:r>
              <a:rPr lang="zh-CN" altLang="en-US" dirty="0"/>
              <a:t>具体的</a:t>
            </a:r>
            <a:r>
              <a:rPr lang="zh-CN" altLang="en-US" dirty="0" smtClean="0"/>
              <a:t>内容</a:t>
            </a:r>
            <a:r>
              <a:rPr lang="zh-CN" altLang="en-US" dirty="0"/>
              <a:t>、</a:t>
            </a:r>
            <a:r>
              <a:rPr lang="zh-CN" altLang="en-US" dirty="0" smtClean="0"/>
              <a:t>内容</a:t>
            </a:r>
            <a:r>
              <a:rPr lang="zh-CN" altLang="en-US" dirty="0"/>
              <a:t>的结构和描述</a:t>
            </a:r>
            <a:r>
              <a:rPr lang="zh-CN" altLang="en-US" dirty="0" smtClean="0"/>
              <a:t>信息</a:t>
            </a:r>
            <a:r>
              <a:rPr lang="zh-CN" altLang="en-US" dirty="0"/>
              <a:t>，</a:t>
            </a:r>
            <a:r>
              <a:rPr lang="zh-CN" altLang="en-US" dirty="0" smtClean="0"/>
              <a:t>所有</a:t>
            </a:r>
            <a:r>
              <a:rPr lang="zh-CN" altLang="en-US" dirty="0"/>
              <a:t>这部分内容都会在浏览器中显示出来</a:t>
            </a:r>
          </a:p>
          <a:p>
            <a:pPr lvl="1"/>
            <a:r>
              <a:rPr lang="zh-CN" altLang="en-US" dirty="0"/>
              <a:t>另外还可以包括脚本</a:t>
            </a:r>
            <a:r>
              <a:rPr lang="zh-CN" altLang="en-US" dirty="0" smtClean="0"/>
              <a:t>代码，这</a:t>
            </a:r>
            <a:r>
              <a:rPr lang="zh-CN" altLang="en-US" dirty="0"/>
              <a:t>部分不显示</a:t>
            </a:r>
          </a:p>
          <a:p>
            <a:r>
              <a:rPr lang="zh-CN" altLang="en-US" dirty="0" smtClean="0"/>
              <a:t>注释</a:t>
            </a:r>
            <a:endParaRPr lang="zh-CN" altLang="en-US" dirty="0"/>
          </a:p>
          <a:p>
            <a:pPr lvl="1"/>
            <a:r>
              <a:rPr lang="zh-CN" altLang="en-US" dirty="0"/>
              <a:t>夹在</a:t>
            </a:r>
            <a:r>
              <a:rPr lang="en-US" altLang="zh-CN" dirty="0"/>
              <a:t>&lt;!--</a:t>
            </a:r>
            <a:r>
              <a:rPr lang="zh-CN" altLang="en-US" dirty="0"/>
              <a:t>和</a:t>
            </a:r>
            <a:r>
              <a:rPr lang="en-US" altLang="zh-CN" dirty="0"/>
              <a:t>--&gt;</a:t>
            </a:r>
            <a:r>
              <a:rPr lang="zh-CN" altLang="en-US" dirty="0"/>
              <a:t>中</a:t>
            </a:r>
          </a:p>
          <a:p>
            <a:pPr lvl="1"/>
            <a:r>
              <a:rPr lang="zh-CN" altLang="en-US" dirty="0"/>
              <a:t>可以出现在文档中的任何地方</a:t>
            </a:r>
          </a:p>
          <a:p>
            <a:endParaRPr lang="zh-CN" altLang="en-US" dirty="0"/>
          </a:p>
        </p:txBody>
      </p:sp>
    </p:spTree>
    <p:extLst>
      <p:ext uri="{BB962C8B-B14F-4D97-AF65-F5344CB8AC3E}">
        <p14:creationId xmlns:p14="http://schemas.microsoft.com/office/powerpoint/2010/main" val="13728075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546" name="Rectangle 2"/>
          <p:cNvSpPr>
            <a:spLocks noGrp="1" noChangeArrowheads="1"/>
          </p:cNvSpPr>
          <p:nvPr>
            <p:ph type="title"/>
          </p:nvPr>
        </p:nvSpPr>
        <p:spPr/>
        <p:txBody>
          <a:bodyPr/>
          <a:lstStyle/>
          <a:p>
            <a:r>
              <a:rPr lang="zh-CN" altLang="en-US"/>
              <a:t>输出更多的文字</a:t>
            </a:r>
          </a:p>
        </p:txBody>
      </p:sp>
      <p:pic>
        <p:nvPicPr>
          <p:cNvPr id="8" name="内容占位符 7"/>
          <p:cNvPicPr>
            <a:picLocks noGrp="1" noChangeAspect="1"/>
          </p:cNvPicPr>
          <p:nvPr>
            <p:ph sz="half" idx="1"/>
          </p:nvPr>
        </p:nvPicPr>
        <p:blipFill>
          <a:blip r:embed="rId3"/>
          <a:stretch>
            <a:fillRect/>
          </a:stretch>
        </p:blipFill>
        <p:spPr>
          <a:xfrm>
            <a:off x="1117600" y="2083676"/>
            <a:ext cx="5080000" cy="3757448"/>
          </a:xfrm>
          <a:prstGeom prst="rect">
            <a:avLst/>
          </a:prstGeom>
        </p:spPr>
      </p:pic>
      <p:pic>
        <p:nvPicPr>
          <p:cNvPr id="9" name="内容占位符 8"/>
          <p:cNvPicPr>
            <a:picLocks noGrp="1" noChangeAspect="1"/>
          </p:cNvPicPr>
          <p:nvPr>
            <p:ph sz="half" idx="2"/>
          </p:nvPr>
        </p:nvPicPr>
        <p:blipFill>
          <a:blip r:embed="rId4"/>
          <a:stretch>
            <a:fillRect/>
          </a:stretch>
        </p:blipFill>
        <p:spPr>
          <a:xfrm>
            <a:off x="6400800" y="2142449"/>
            <a:ext cx="5080000" cy="3639901"/>
          </a:xfrm>
          <a:prstGeom prst="rect">
            <a:avLst/>
          </a:prstGeom>
        </p:spPr>
      </p:pic>
      <p:sp>
        <p:nvSpPr>
          <p:cNvPr id="7" name="矩形 6"/>
          <p:cNvSpPr/>
          <p:nvPr/>
        </p:nvSpPr>
        <p:spPr>
          <a:xfrm>
            <a:off x="1142308" y="6165304"/>
            <a:ext cx="1545616" cy="523220"/>
          </a:xfrm>
          <a:prstGeom prst="rect">
            <a:avLst/>
          </a:prstGeom>
        </p:spPr>
        <p:txBody>
          <a:bodyPr wrap="none">
            <a:spAutoFit/>
          </a:bodyPr>
          <a:lstStyle/>
          <a:p>
            <a:r>
              <a:rPr lang="en-US" altLang="zh-CN" sz="2800" dirty="0">
                <a:hlinkClick r:id="rId5" action="ppaction://hlinkfile"/>
              </a:rPr>
              <a:t>example</a:t>
            </a:r>
            <a:endParaRPr lang="en-US" altLang="zh-CN" sz="2800" dirty="0"/>
          </a:p>
        </p:txBody>
      </p:sp>
    </p:spTree>
    <p:extLst>
      <p:ext uri="{BB962C8B-B14F-4D97-AF65-F5344CB8AC3E}">
        <p14:creationId xmlns:p14="http://schemas.microsoft.com/office/powerpoint/2010/main" val="260081833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594" name="Rectangle 2"/>
          <p:cNvSpPr>
            <a:spLocks noGrp="1" noChangeArrowheads="1"/>
          </p:cNvSpPr>
          <p:nvPr>
            <p:ph type="title"/>
          </p:nvPr>
        </p:nvSpPr>
        <p:spPr/>
        <p:txBody>
          <a:bodyPr/>
          <a:lstStyle/>
          <a:p>
            <a:r>
              <a:rPr lang="zh-CN" altLang="en-US" dirty="0"/>
              <a:t>按我们的意愿换行</a:t>
            </a:r>
          </a:p>
        </p:txBody>
      </p:sp>
      <p:sp>
        <p:nvSpPr>
          <p:cNvPr id="1006595" name="Rectangle 3" descr="Rectangle: Click to edit Master text styles&#10;Second level&#10;Third level&#10;Fourth level&#10;Fifth level"/>
          <p:cNvSpPr>
            <a:spLocks noGrp="1" noChangeArrowheads="1"/>
          </p:cNvSpPr>
          <p:nvPr>
            <p:ph sz="half" idx="1"/>
          </p:nvPr>
        </p:nvSpPr>
        <p:spPr/>
        <p:txBody>
          <a:bodyPr/>
          <a:lstStyle/>
          <a:p>
            <a:r>
              <a:rPr lang="zh-CN" altLang="en-US" dirty="0" smtClean="0"/>
              <a:t>尝试</a:t>
            </a:r>
            <a:r>
              <a:rPr lang="zh-CN" altLang="en-US" dirty="0"/>
              <a:t>：</a:t>
            </a:r>
            <a:r>
              <a:rPr lang="zh-CN" altLang="en-US" dirty="0" smtClean="0"/>
              <a:t>在</a:t>
            </a:r>
            <a:r>
              <a:rPr lang="en-US" altLang="zh-CN" dirty="0"/>
              <a:t>html</a:t>
            </a:r>
            <a:r>
              <a:rPr lang="zh-CN" altLang="en-US" dirty="0"/>
              <a:t>文档中加入换行</a:t>
            </a:r>
          </a:p>
          <a:p>
            <a:pPr lvl="1"/>
            <a:r>
              <a:rPr lang="en-US" altLang="zh-CN" dirty="0" smtClean="0">
                <a:hlinkClick r:id="rId3" action="ppaction://hlinkfile"/>
              </a:rPr>
              <a:t>example</a:t>
            </a:r>
            <a:endParaRPr lang="en-US" altLang="zh-CN" dirty="0"/>
          </a:p>
        </p:txBody>
      </p:sp>
      <p:pic>
        <p:nvPicPr>
          <p:cNvPr id="7" name="内容占位符 6"/>
          <p:cNvPicPr>
            <a:picLocks noGrp="1" noChangeAspect="1"/>
          </p:cNvPicPr>
          <p:nvPr>
            <p:ph sz="half" idx="2"/>
          </p:nvPr>
        </p:nvPicPr>
        <p:blipFill>
          <a:blip r:embed="rId4"/>
          <a:stretch>
            <a:fillRect/>
          </a:stretch>
        </p:blipFill>
        <p:spPr>
          <a:xfrm>
            <a:off x="6400800" y="2083676"/>
            <a:ext cx="5080000" cy="3757448"/>
          </a:xfrm>
          <a:prstGeom prst="rect">
            <a:avLst/>
          </a:prstGeom>
        </p:spPr>
      </p:pic>
    </p:spTree>
    <p:extLst>
      <p:ext uri="{BB962C8B-B14F-4D97-AF65-F5344CB8AC3E}">
        <p14:creationId xmlns:p14="http://schemas.microsoft.com/office/powerpoint/2010/main" val="35036145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按我们的意愿换行</a:t>
            </a:r>
          </a:p>
        </p:txBody>
      </p:sp>
      <p:pic>
        <p:nvPicPr>
          <p:cNvPr id="7" name="内容占位符 6"/>
          <p:cNvPicPr>
            <a:picLocks noGrp="1" noChangeAspect="1"/>
          </p:cNvPicPr>
          <p:nvPr>
            <p:ph sz="half" idx="2"/>
          </p:nvPr>
        </p:nvPicPr>
        <p:blipFill>
          <a:blip r:embed="rId3"/>
          <a:stretch>
            <a:fillRect/>
          </a:stretch>
        </p:blipFill>
        <p:spPr>
          <a:xfrm>
            <a:off x="6400800" y="2142449"/>
            <a:ext cx="5080000" cy="3639901"/>
          </a:xfrm>
          <a:prstGeom prst="rect">
            <a:avLst/>
          </a:prstGeom>
        </p:spPr>
      </p:pic>
      <p:pic>
        <p:nvPicPr>
          <p:cNvPr id="8" name="内容占位符 8"/>
          <p:cNvPicPr>
            <a:picLocks noGrp="1" noChangeAspect="1"/>
          </p:cNvPicPr>
          <p:nvPr>
            <p:ph sz="half" idx="1"/>
          </p:nvPr>
        </p:nvPicPr>
        <p:blipFill>
          <a:blip r:embed="rId4"/>
          <a:stretch>
            <a:fillRect/>
          </a:stretch>
        </p:blipFill>
        <p:spPr>
          <a:xfrm>
            <a:off x="1117600" y="2142449"/>
            <a:ext cx="5080000" cy="3639901"/>
          </a:xfrm>
          <a:prstGeom prst="rect">
            <a:avLst/>
          </a:prstGeom>
        </p:spPr>
      </p:pic>
    </p:spTree>
    <p:extLst>
      <p:ext uri="{BB962C8B-B14F-4D97-AF65-F5344CB8AC3E}">
        <p14:creationId xmlns:p14="http://schemas.microsoft.com/office/powerpoint/2010/main" val="22654576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按我们的意愿换行</a:t>
            </a:r>
          </a:p>
        </p:txBody>
      </p:sp>
      <p:sp>
        <p:nvSpPr>
          <p:cNvPr id="3" name="内容占位符 2"/>
          <p:cNvSpPr>
            <a:spLocks noGrp="1"/>
          </p:cNvSpPr>
          <p:nvPr>
            <p:ph sz="half" idx="1"/>
          </p:nvPr>
        </p:nvSpPr>
        <p:spPr/>
        <p:txBody>
          <a:bodyPr/>
          <a:lstStyle/>
          <a:p>
            <a:r>
              <a:rPr lang="en-US" altLang="zh-CN" dirty="0" err="1"/>
              <a:t>br</a:t>
            </a:r>
            <a:r>
              <a:rPr lang="zh-CN" altLang="en-US" dirty="0"/>
              <a:t>元素</a:t>
            </a:r>
          </a:p>
          <a:p>
            <a:pPr lvl="1"/>
            <a:r>
              <a:rPr lang="zh-CN" altLang="en-US" dirty="0"/>
              <a:t>空元素</a:t>
            </a:r>
            <a:r>
              <a:rPr lang="en-US" altLang="zh-CN" dirty="0"/>
              <a:t>&lt;</a:t>
            </a:r>
            <a:r>
              <a:rPr lang="en-US" altLang="zh-CN" dirty="0" err="1"/>
              <a:t>br</a:t>
            </a:r>
            <a:r>
              <a:rPr lang="en-US" altLang="zh-CN" dirty="0"/>
              <a:t>&gt;</a:t>
            </a:r>
          </a:p>
          <a:p>
            <a:pPr lvl="1"/>
            <a:r>
              <a:rPr lang="zh-CN" altLang="en-US" dirty="0"/>
              <a:t>加入一个强制换行</a:t>
            </a:r>
          </a:p>
          <a:p>
            <a:pPr lvl="1"/>
            <a:r>
              <a:rPr lang="en-US" altLang="zh-CN" dirty="0">
                <a:hlinkClick r:id="rId3" action="ppaction://hlinkfile"/>
              </a:rPr>
              <a:t>example</a:t>
            </a:r>
            <a:endParaRPr lang="en-US" altLang="zh-CN" dirty="0"/>
          </a:p>
          <a:p>
            <a:endParaRPr lang="zh-CN" altLang="en-US" dirty="0"/>
          </a:p>
        </p:txBody>
      </p:sp>
      <p:pic>
        <p:nvPicPr>
          <p:cNvPr id="5" name="内容占位符 4"/>
          <p:cNvPicPr>
            <a:picLocks noGrp="1" noChangeAspect="1"/>
          </p:cNvPicPr>
          <p:nvPr>
            <p:ph sz="half" idx="2"/>
          </p:nvPr>
        </p:nvPicPr>
        <p:blipFill>
          <a:blip r:embed="rId4"/>
          <a:stretch>
            <a:fillRect/>
          </a:stretch>
        </p:blipFill>
        <p:spPr>
          <a:xfrm>
            <a:off x="6400800" y="2083676"/>
            <a:ext cx="5080000" cy="3757448"/>
          </a:xfrm>
          <a:prstGeom prst="rect">
            <a:avLst/>
          </a:prstGeom>
        </p:spPr>
      </p:pic>
    </p:spTree>
    <p:extLst>
      <p:ext uri="{BB962C8B-B14F-4D97-AF65-F5344CB8AC3E}">
        <p14:creationId xmlns:p14="http://schemas.microsoft.com/office/powerpoint/2010/main" val="12765974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按我们的意愿换行</a:t>
            </a:r>
          </a:p>
        </p:txBody>
      </p:sp>
      <p:pic>
        <p:nvPicPr>
          <p:cNvPr id="6" name="内容占位符 5"/>
          <p:cNvPicPr>
            <a:picLocks noGrp="1" noChangeAspect="1"/>
          </p:cNvPicPr>
          <p:nvPr>
            <p:ph sz="half" idx="2"/>
          </p:nvPr>
        </p:nvPicPr>
        <p:blipFill>
          <a:blip r:embed="rId3"/>
          <a:stretch>
            <a:fillRect/>
          </a:stretch>
        </p:blipFill>
        <p:spPr>
          <a:xfrm>
            <a:off x="6400800" y="2142449"/>
            <a:ext cx="5080000" cy="3639901"/>
          </a:xfrm>
          <a:prstGeom prst="rect">
            <a:avLst/>
          </a:prstGeom>
        </p:spPr>
      </p:pic>
      <p:pic>
        <p:nvPicPr>
          <p:cNvPr id="5" name="内容占位符 6"/>
          <p:cNvPicPr>
            <a:picLocks noGrp="1" noChangeAspect="1"/>
          </p:cNvPicPr>
          <p:nvPr>
            <p:ph sz="half" idx="1"/>
          </p:nvPr>
        </p:nvPicPr>
        <p:blipFill>
          <a:blip r:embed="rId4"/>
          <a:stretch>
            <a:fillRect/>
          </a:stretch>
        </p:blipFill>
        <p:spPr>
          <a:xfrm>
            <a:off x="1117600" y="2142449"/>
            <a:ext cx="5080000" cy="3639901"/>
          </a:xfrm>
          <a:prstGeom prst="rect">
            <a:avLst/>
          </a:prstGeom>
        </p:spPr>
      </p:pic>
    </p:spTree>
    <p:extLst>
      <p:ext uri="{BB962C8B-B14F-4D97-AF65-F5344CB8AC3E}">
        <p14:creationId xmlns:p14="http://schemas.microsoft.com/office/powerpoint/2010/main" val="11102150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元素概览</a:t>
            </a:r>
          </a:p>
        </p:txBody>
      </p:sp>
      <p:pic>
        <p:nvPicPr>
          <p:cNvPr id="2051"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351585" y="1916832"/>
            <a:ext cx="7911437"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24264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知识脉络</a:t>
            </a:r>
            <a:endParaRPr lang="zh-CN" altLang="en-US" dirty="0"/>
          </a:p>
        </p:txBody>
      </p:sp>
      <p:sp>
        <p:nvSpPr>
          <p:cNvPr id="5" name="文本框 4"/>
          <p:cNvSpPr txBox="1"/>
          <p:nvPr/>
        </p:nvSpPr>
        <p:spPr>
          <a:xfrm>
            <a:off x="1991544" y="3194973"/>
            <a:ext cx="2376264"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2 </a:t>
            </a:r>
            <a:r>
              <a:rPr lang="zh-CN" altLang="en-US" sz="2800" dirty="0"/>
              <a:t>基本结构</a:t>
            </a:r>
          </a:p>
        </p:txBody>
      </p:sp>
      <p:sp>
        <p:nvSpPr>
          <p:cNvPr id="6" name="文本框 5"/>
          <p:cNvSpPr txBox="1"/>
          <p:nvPr/>
        </p:nvSpPr>
        <p:spPr>
          <a:xfrm>
            <a:off x="1991544" y="4192691"/>
            <a:ext cx="2376264"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3 </a:t>
            </a:r>
            <a:r>
              <a:rPr lang="zh-CN" altLang="en-US" sz="2800" dirty="0"/>
              <a:t>页面结构</a:t>
            </a:r>
          </a:p>
        </p:txBody>
      </p:sp>
      <p:sp>
        <p:nvSpPr>
          <p:cNvPr id="7" name="文本框 6"/>
          <p:cNvSpPr txBox="1"/>
          <p:nvPr/>
        </p:nvSpPr>
        <p:spPr>
          <a:xfrm>
            <a:off x="3863752" y="1932541"/>
            <a:ext cx="324036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1 HTML</a:t>
            </a:r>
            <a:r>
              <a:rPr lang="zh-CN" altLang="en-US" sz="2800" dirty="0"/>
              <a:t>基本概念</a:t>
            </a:r>
          </a:p>
        </p:txBody>
      </p:sp>
      <p:sp>
        <p:nvSpPr>
          <p:cNvPr id="8" name="文本框 7"/>
          <p:cNvSpPr txBox="1"/>
          <p:nvPr/>
        </p:nvSpPr>
        <p:spPr>
          <a:xfrm>
            <a:off x="4583832" y="3177594"/>
            <a:ext cx="180020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5 </a:t>
            </a:r>
            <a:r>
              <a:rPr lang="zh-CN" altLang="en-US" sz="2800" dirty="0"/>
              <a:t>文本</a:t>
            </a:r>
          </a:p>
        </p:txBody>
      </p:sp>
      <p:sp>
        <p:nvSpPr>
          <p:cNvPr id="9" name="文本框 8"/>
          <p:cNvSpPr txBox="1"/>
          <p:nvPr/>
        </p:nvSpPr>
        <p:spPr>
          <a:xfrm>
            <a:off x="7752184" y="1917993"/>
            <a:ext cx="2376264"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13 HTML</a:t>
            </a:r>
            <a:r>
              <a:rPr lang="zh-CN" altLang="en-US" sz="2800" dirty="0"/>
              <a:t>建议</a:t>
            </a:r>
          </a:p>
        </p:txBody>
      </p:sp>
      <p:cxnSp>
        <p:nvCxnSpPr>
          <p:cNvPr id="11" name="直接箭头连接符 10"/>
          <p:cNvCxnSpPr>
            <a:stCxn id="7" idx="2"/>
            <a:endCxn id="5" idx="0"/>
          </p:cNvCxnSpPr>
          <p:nvPr/>
        </p:nvCxnSpPr>
        <p:spPr bwMode="auto">
          <a:xfrm flipH="1">
            <a:off x="3179676" y="2455761"/>
            <a:ext cx="2304256" cy="739212"/>
          </a:xfrm>
          <a:prstGeom prst="straightConnector1">
            <a:avLst/>
          </a:prstGeom>
          <a:solidFill>
            <a:schemeClr val="accent1"/>
          </a:solidFill>
          <a:ln w="25400" cap="flat" cmpd="sng" algn="ctr">
            <a:solidFill>
              <a:schemeClr val="tx1"/>
            </a:solidFill>
            <a:prstDash val="solid"/>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箭头连接符 11"/>
          <p:cNvCxnSpPr>
            <a:endCxn id="6" idx="0"/>
          </p:cNvCxnSpPr>
          <p:nvPr/>
        </p:nvCxnSpPr>
        <p:spPr bwMode="auto">
          <a:xfrm>
            <a:off x="3179676" y="3718193"/>
            <a:ext cx="0" cy="474498"/>
          </a:xfrm>
          <a:prstGeom prst="straightConnector1">
            <a:avLst/>
          </a:prstGeom>
          <a:solidFill>
            <a:schemeClr val="accent1"/>
          </a:solidFill>
          <a:ln w="25400" cap="flat" cmpd="sng" algn="ctr">
            <a:solidFill>
              <a:schemeClr val="tx1"/>
            </a:solidFill>
            <a:prstDash val="solid"/>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箭头连接符 16"/>
          <p:cNvCxnSpPr>
            <a:stCxn id="7" idx="2"/>
            <a:endCxn id="8" idx="0"/>
          </p:cNvCxnSpPr>
          <p:nvPr/>
        </p:nvCxnSpPr>
        <p:spPr bwMode="auto">
          <a:xfrm>
            <a:off x="5483932" y="2455762"/>
            <a:ext cx="0" cy="721833"/>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箭头连接符 18"/>
          <p:cNvCxnSpPr>
            <a:stCxn id="7" idx="3"/>
            <a:endCxn id="9" idx="1"/>
          </p:cNvCxnSpPr>
          <p:nvPr/>
        </p:nvCxnSpPr>
        <p:spPr bwMode="auto">
          <a:xfrm flipV="1">
            <a:off x="7104112" y="2179603"/>
            <a:ext cx="648072" cy="14548"/>
          </a:xfrm>
          <a:prstGeom prst="straightConnector1">
            <a:avLst/>
          </a:prstGeom>
          <a:solidFill>
            <a:schemeClr val="accent1"/>
          </a:solidFill>
          <a:ln w="25400" cap="flat" cmpd="sng" algn="ctr">
            <a:solidFill>
              <a:schemeClr val="tx1"/>
            </a:solidFill>
            <a:prstDash val="solid"/>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箭头连接符 19"/>
          <p:cNvCxnSpPr>
            <a:stCxn id="6" idx="2"/>
            <a:endCxn id="23" idx="0"/>
          </p:cNvCxnSpPr>
          <p:nvPr/>
        </p:nvCxnSpPr>
        <p:spPr bwMode="auto">
          <a:xfrm>
            <a:off x="3179676" y="4715911"/>
            <a:ext cx="0" cy="523220"/>
          </a:xfrm>
          <a:prstGeom prst="straightConnector1">
            <a:avLst/>
          </a:prstGeom>
          <a:solidFill>
            <a:schemeClr val="accent1"/>
          </a:solidFill>
          <a:ln w="25400" cap="flat" cmpd="sng" algn="ctr">
            <a:solidFill>
              <a:schemeClr val="tx1"/>
            </a:solidFill>
            <a:prstDash val="solid"/>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文本框 22"/>
          <p:cNvSpPr txBox="1"/>
          <p:nvPr/>
        </p:nvSpPr>
        <p:spPr>
          <a:xfrm>
            <a:off x="1991544" y="5239131"/>
            <a:ext cx="2376264"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4 </a:t>
            </a:r>
            <a:r>
              <a:rPr lang="zh-CN" altLang="en-US" sz="2800" dirty="0"/>
              <a:t>内容结构</a:t>
            </a:r>
          </a:p>
        </p:txBody>
      </p:sp>
      <p:cxnSp>
        <p:nvCxnSpPr>
          <p:cNvPr id="29" name="直接箭头连接符 28"/>
          <p:cNvCxnSpPr>
            <a:stCxn id="8" idx="2"/>
            <a:endCxn id="32" idx="0"/>
          </p:cNvCxnSpPr>
          <p:nvPr/>
        </p:nvCxnSpPr>
        <p:spPr bwMode="auto">
          <a:xfrm>
            <a:off x="5483932" y="3700814"/>
            <a:ext cx="0" cy="448266"/>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文本框 31"/>
          <p:cNvSpPr txBox="1"/>
          <p:nvPr/>
        </p:nvSpPr>
        <p:spPr>
          <a:xfrm>
            <a:off x="4583832" y="4149080"/>
            <a:ext cx="180020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6 </a:t>
            </a:r>
            <a:r>
              <a:rPr lang="zh-CN" altLang="en-US" sz="2800" dirty="0"/>
              <a:t>列表</a:t>
            </a:r>
          </a:p>
        </p:txBody>
      </p:sp>
      <p:sp>
        <p:nvSpPr>
          <p:cNvPr id="33" name="文本框 32"/>
          <p:cNvSpPr txBox="1"/>
          <p:nvPr/>
        </p:nvSpPr>
        <p:spPr>
          <a:xfrm>
            <a:off x="4583832" y="5013176"/>
            <a:ext cx="180020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7 </a:t>
            </a:r>
            <a:r>
              <a:rPr lang="zh-CN" altLang="en-US" sz="2800" dirty="0"/>
              <a:t>表格</a:t>
            </a:r>
          </a:p>
        </p:txBody>
      </p:sp>
      <p:sp>
        <p:nvSpPr>
          <p:cNvPr id="34" name="文本框 33"/>
          <p:cNvSpPr txBox="1"/>
          <p:nvPr/>
        </p:nvSpPr>
        <p:spPr>
          <a:xfrm>
            <a:off x="4583832" y="5858108"/>
            <a:ext cx="180020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10 </a:t>
            </a:r>
            <a:r>
              <a:rPr lang="zh-CN" altLang="en-US" sz="2800" dirty="0"/>
              <a:t>表单</a:t>
            </a:r>
          </a:p>
        </p:txBody>
      </p:sp>
      <p:sp>
        <p:nvSpPr>
          <p:cNvPr id="35" name="文本框 34"/>
          <p:cNvSpPr txBox="1"/>
          <p:nvPr/>
        </p:nvSpPr>
        <p:spPr>
          <a:xfrm>
            <a:off x="6619326" y="3173016"/>
            <a:ext cx="180020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8 </a:t>
            </a:r>
            <a:r>
              <a:rPr lang="zh-CN" altLang="en-US" sz="2800" dirty="0"/>
              <a:t>超链接</a:t>
            </a:r>
          </a:p>
        </p:txBody>
      </p:sp>
      <p:sp>
        <p:nvSpPr>
          <p:cNvPr id="36" name="文本框 35"/>
          <p:cNvSpPr txBox="1"/>
          <p:nvPr/>
        </p:nvSpPr>
        <p:spPr>
          <a:xfrm>
            <a:off x="8688287" y="3173016"/>
            <a:ext cx="180020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9 </a:t>
            </a:r>
            <a:r>
              <a:rPr lang="zh-CN" altLang="en-US" sz="2800" dirty="0"/>
              <a:t>元数据</a:t>
            </a:r>
          </a:p>
        </p:txBody>
      </p:sp>
      <p:cxnSp>
        <p:nvCxnSpPr>
          <p:cNvPr id="41" name="直接箭头连接符 40"/>
          <p:cNvCxnSpPr>
            <a:stCxn id="32" idx="2"/>
            <a:endCxn id="33" idx="0"/>
          </p:cNvCxnSpPr>
          <p:nvPr/>
        </p:nvCxnSpPr>
        <p:spPr bwMode="auto">
          <a:xfrm>
            <a:off x="5483932" y="4672300"/>
            <a:ext cx="0" cy="340876"/>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直接箭头连接符 43"/>
          <p:cNvCxnSpPr>
            <a:stCxn id="33" idx="2"/>
            <a:endCxn id="34" idx="0"/>
          </p:cNvCxnSpPr>
          <p:nvPr/>
        </p:nvCxnSpPr>
        <p:spPr bwMode="auto">
          <a:xfrm>
            <a:off x="5483932" y="5536396"/>
            <a:ext cx="0" cy="321712"/>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直接箭头连接符 46"/>
          <p:cNvCxnSpPr>
            <a:stCxn id="7" idx="2"/>
            <a:endCxn id="35" idx="0"/>
          </p:cNvCxnSpPr>
          <p:nvPr/>
        </p:nvCxnSpPr>
        <p:spPr bwMode="auto">
          <a:xfrm>
            <a:off x="5483932" y="2455762"/>
            <a:ext cx="2035494" cy="717255"/>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接箭头连接符 50"/>
          <p:cNvCxnSpPr>
            <a:stCxn id="7" idx="2"/>
            <a:endCxn id="36" idx="0"/>
          </p:cNvCxnSpPr>
          <p:nvPr/>
        </p:nvCxnSpPr>
        <p:spPr bwMode="auto">
          <a:xfrm>
            <a:off x="5483933" y="2455762"/>
            <a:ext cx="4104455" cy="717255"/>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4" name="文本框 53"/>
          <p:cNvSpPr txBox="1"/>
          <p:nvPr/>
        </p:nvSpPr>
        <p:spPr>
          <a:xfrm>
            <a:off x="6636059" y="5858108"/>
            <a:ext cx="180020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11 </a:t>
            </a:r>
            <a:r>
              <a:rPr lang="zh-CN" altLang="en-US" sz="2800" dirty="0"/>
              <a:t>图像</a:t>
            </a:r>
          </a:p>
        </p:txBody>
      </p:sp>
      <p:cxnSp>
        <p:nvCxnSpPr>
          <p:cNvPr id="55" name="直接箭头连接符 54"/>
          <p:cNvCxnSpPr>
            <a:stCxn id="34" idx="3"/>
            <a:endCxn id="54" idx="1"/>
          </p:cNvCxnSpPr>
          <p:nvPr/>
        </p:nvCxnSpPr>
        <p:spPr bwMode="auto">
          <a:xfrm>
            <a:off x="6384033" y="6119718"/>
            <a:ext cx="252027" cy="0"/>
          </a:xfrm>
          <a:prstGeom prst="straightConnector1">
            <a:avLst/>
          </a:prstGeom>
          <a:solidFill>
            <a:schemeClr val="accent1"/>
          </a:solidFill>
          <a:ln w="25400" cap="flat" cmpd="sng" algn="ctr">
            <a:solidFill>
              <a:schemeClr val="tx1"/>
            </a:solidFill>
            <a:prstDash val="solid"/>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箭头连接符 25"/>
          <p:cNvCxnSpPr>
            <a:stCxn id="36" idx="2"/>
            <a:endCxn id="27" idx="0"/>
          </p:cNvCxnSpPr>
          <p:nvPr/>
        </p:nvCxnSpPr>
        <p:spPr bwMode="auto">
          <a:xfrm>
            <a:off x="9588387" y="3696237"/>
            <a:ext cx="0" cy="426911"/>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文本框 26"/>
          <p:cNvSpPr txBox="1"/>
          <p:nvPr/>
        </p:nvSpPr>
        <p:spPr>
          <a:xfrm>
            <a:off x="8688287" y="4123147"/>
            <a:ext cx="180020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12 </a:t>
            </a:r>
            <a:r>
              <a:rPr lang="zh-CN" altLang="en-US" sz="2800" dirty="0"/>
              <a:t>富语义</a:t>
            </a:r>
          </a:p>
        </p:txBody>
      </p:sp>
    </p:spTree>
    <p:extLst>
      <p:ext uri="{BB962C8B-B14F-4D97-AF65-F5344CB8AC3E}">
        <p14:creationId xmlns:p14="http://schemas.microsoft.com/office/powerpoint/2010/main" val="21161253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元素概览</a:t>
            </a:r>
            <a:endParaRPr lang="zh-CN" altLang="en-US" dirty="0"/>
          </a:p>
        </p:txBody>
      </p:sp>
      <p:sp>
        <p:nvSpPr>
          <p:cNvPr id="3" name="内容占位符 2"/>
          <p:cNvSpPr>
            <a:spLocks noGrp="1"/>
          </p:cNvSpPr>
          <p:nvPr>
            <p:ph idx="1"/>
          </p:nvPr>
        </p:nvSpPr>
        <p:spPr/>
        <p:txBody>
          <a:bodyPr/>
          <a:lstStyle/>
          <a:p>
            <a:r>
              <a:rPr lang="zh-CN" altLang="en-US" dirty="0" smtClean="0"/>
              <a:t>结构</a:t>
            </a:r>
            <a:endParaRPr lang="en-US" altLang="zh-CN" dirty="0" smtClean="0"/>
          </a:p>
          <a:p>
            <a:pPr lvl="1"/>
            <a:r>
              <a:rPr lang="zh-CN" altLang="en-US" dirty="0"/>
              <a:t>页面</a:t>
            </a:r>
            <a:r>
              <a:rPr lang="zh-CN" altLang="en-US" dirty="0" smtClean="0"/>
              <a:t>结构：</a:t>
            </a:r>
            <a:r>
              <a:rPr lang="en-US" altLang="zh-CN" dirty="0" smtClean="0"/>
              <a:t>header</a:t>
            </a:r>
            <a:r>
              <a:rPr lang="zh-CN" altLang="en-US" dirty="0" smtClean="0"/>
              <a:t>、</a:t>
            </a:r>
            <a:r>
              <a:rPr lang="en-US" altLang="zh-CN" dirty="0" smtClean="0"/>
              <a:t>footer</a:t>
            </a:r>
            <a:r>
              <a:rPr lang="zh-CN" altLang="en-US" dirty="0" smtClean="0"/>
              <a:t>、</a:t>
            </a:r>
            <a:r>
              <a:rPr lang="en-US" altLang="zh-CN" dirty="0" err="1" smtClean="0"/>
              <a:t>nav</a:t>
            </a:r>
            <a:r>
              <a:rPr lang="zh-CN" altLang="en-US" dirty="0" smtClean="0"/>
              <a:t>、</a:t>
            </a:r>
            <a:r>
              <a:rPr lang="en-US" altLang="zh-CN" dirty="0" smtClean="0"/>
              <a:t>section</a:t>
            </a:r>
            <a:r>
              <a:rPr lang="zh-CN" altLang="en-US" dirty="0" smtClean="0"/>
              <a:t>、</a:t>
            </a:r>
            <a:r>
              <a:rPr lang="en-US" altLang="zh-CN" dirty="0" smtClean="0"/>
              <a:t>article</a:t>
            </a:r>
          </a:p>
          <a:p>
            <a:pPr lvl="1"/>
            <a:r>
              <a:rPr lang="zh-CN" altLang="en-US" dirty="0" smtClean="0"/>
              <a:t>内容结构：</a:t>
            </a:r>
            <a:r>
              <a:rPr lang="en-US" altLang="zh-CN" dirty="0" smtClean="0"/>
              <a:t>h1~h6</a:t>
            </a:r>
            <a:r>
              <a:rPr lang="zh-CN" altLang="en-US" dirty="0" smtClean="0"/>
              <a:t>、</a:t>
            </a:r>
            <a:r>
              <a:rPr lang="en-US" altLang="zh-CN" dirty="0" err="1" smtClean="0"/>
              <a:t>hgroup</a:t>
            </a:r>
            <a:r>
              <a:rPr lang="zh-CN" altLang="en-US" dirty="0" smtClean="0"/>
              <a:t>、</a:t>
            </a:r>
            <a:r>
              <a:rPr lang="en-US" altLang="zh-CN" dirty="0" smtClean="0"/>
              <a:t>p</a:t>
            </a:r>
            <a:r>
              <a:rPr lang="zh-CN" altLang="en-US" dirty="0" smtClean="0"/>
              <a:t>、</a:t>
            </a:r>
            <a:r>
              <a:rPr lang="en-US" altLang="zh-CN" dirty="0" smtClean="0"/>
              <a:t>div</a:t>
            </a:r>
            <a:r>
              <a:rPr lang="zh-CN" altLang="en-US" dirty="0" smtClean="0"/>
              <a:t>、</a:t>
            </a:r>
            <a:r>
              <a:rPr lang="en-US" altLang="zh-CN" dirty="0" smtClean="0"/>
              <a:t>span</a:t>
            </a:r>
          </a:p>
          <a:p>
            <a:r>
              <a:rPr lang="zh-CN" altLang="en-US" dirty="0" smtClean="0"/>
              <a:t>内容</a:t>
            </a:r>
            <a:endParaRPr lang="en-US" altLang="zh-CN" dirty="0" smtClean="0"/>
          </a:p>
          <a:p>
            <a:pPr lvl="1"/>
            <a:r>
              <a:rPr lang="zh-CN" altLang="en-US" dirty="0"/>
              <a:t>文本、列表、表格：</a:t>
            </a:r>
            <a:r>
              <a:rPr lang="en-US" altLang="zh-CN" dirty="0" err="1"/>
              <a:t>em</a:t>
            </a:r>
            <a:r>
              <a:rPr lang="zh-CN" altLang="en-US" dirty="0"/>
              <a:t>、</a:t>
            </a:r>
            <a:r>
              <a:rPr lang="en-US" altLang="zh-CN" dirty="0" err="1"/>
              <a:t>ul</a:t>
            </a:r>
            <a:r>
              <a:rPr lang="zh-CN" altLang="en-US" dirty="0"/>
              <a:t>、</a:t>
            </a:r>
            <a:r>
              <a:rPr lang="en-US" altLang="zh-CN" dirty="0"/>
              <a:t>table</a:t>
            </a:r>
            <a:r>
              <a:rPr lang="zh-CN" altLang="en-US" dirty="0"/>
              <a:t>、</a:t>
            </a:r>
            <a:r>
              <a:rPr lang="en-US" altLang="zh-CN" dirty="0" err="1"/>
              <a:t>tbody</a:t>
            </a:r>
            <a:endParaRPr lang="en-US" altLang="zh-CN" dirty="0"/>
          </a:p>
          <a:p>
            <a:pPr lvl="1"/>
            <a:r>
              <a:rPr lang="zh-CN" altLang="en-US" dirty="0"/>
              <a:t>表单、交互：</a:t>
            </a:r>
            <a:r>
              <a:rPr lang="en-US" altLang="zh-CN" dirty="0"/>
              <a:t>form</a:t>
            </a:r>
            <a:r>
              <a:rPr lang="zh-CN" altLang="en-US" dirty="0"/>
              <a:t>、</a:t>
            </a:r>
            <a:r>
              <a:rPr lang="en-US" altLang="zh-CN" dirty="0"/>
              <a:t>input</a:t>
            </a:r>
            <a:r>
              <a:rPr lang="zh-CN" altLang="en-US" dirty="0"/>
              <a:t>、</a:t>
            </a:r>
            <a:r>
              <a:rPr lang="en-US" altLang="zh-CN" dirty="0"/>
              <a:t>button</a:t>
            </a:r>
            <a:r>
              <a:rPr lang="zh-CN" altLang="en-US" dirty="0"/>
              <a:t>、</a:t>
            </a:r>
            <a:r>
              <a:rPr lang="en-US" altLang="zh-CN" dirty="0"/>
              <a:t>details</a:t>
            </a:r>
            <a:endParaRPr lang="zh-CN" altLang="en-US" dirty="0"/>
          </a:p>
          <a:p>
            <a:pPr lvl="1"/>
            <a:r>
              <a:rPr lang="zh-CN" altLang="en-US" dirty="0" smtClean="0"/>
              <a:t>多媒体</a:t>
            </a:r>
            <a:r>
              <a:rPr lang="zh-CN" altLang="en-US" dirty="0"/>
              <a:t>：</a:t>
            </a:r>
            <a:r>
              <a:rPr lang="en-US" altLang="zh-CN" dirty="0" err="1"/>
              <a:t>img</a:t>
            </a:r>
            <a:r>
              <a:rPr lang="zh-CN" altLang="en-US" dirty="0"/>
              <a:t>、</a:t>
            </a:r>
            <a:r>
              <a:rPr lang="en-US" altLang="zh-CN" dirty="0"/>
              <a:t>audio</a:t>
            </a:r>
            <a:r>
              <a:rPr lang="zh-CN" altLang="en-US" dirty="0"/>
              <a:t>、</a:t>
            </a:r>
            <a:r>
              <a:rPr lang="en-US" altLang="zh-CN" dirty="0"/>
              <a:t>video</a:t>
            </a:r>
            <a:r>
              <a:rPr lang="zh-CN" altLang="en-US" dirty="0"/>
              <a:t>、</a:t>
            </a:r>
            <a:r>
              <a:rPr lang="en-US" altLang="zh-CN" dirty="0"/>
              <a:t>canvas</a:t>
            </a:r>
          </a:p>
          <a:p>
            <a:r>
              <a:rPr lang="zh-CN" altLang="en-US" dirty="0" smtClean="0"/>
              <a:t>元数据</a:t>
            </a:r>
            <a:r>
              <a:rPr lang="zh-CN" altLang="en-US" dirty="0"/>
              <a:t>：</a:t>
            </a:r>
            <a:r>
              <a:rPr lang="en-US" altLang="zh-CN" dirty="0"/>
              <a:t>title</a:t>
            </a:r>
            <a:r>
              <a:rPr lang="zh-CN" altLang="en-US" dirty="0"/>
              <a:t>、</a:t>
            </a:r>
            <a:r>
              <a:rPr lang="en-US" altLang="zh-CN" dirty="0"/>
              <a:t>style</a:t>
            </a:r>
            <a:r>
              <a:rPr lang="zh-CN" altLang="en-US" dirty="0"/>
              <a:t>、</a:t>
            </a:r>
            <a:r>
              <a:rPr lang="en-US" altLang="zh-CN" dirty="0"/>
              <a:t>script</a:t>
            </a:r>
            <a:r>
              <a:rPr lang="zh-CN" altLang="en-US" dirty="0"/>
              <a:t>、</a:t>
            </a:r>
            <a:r>
              <a:rPr lang="en-US" altLang="zh-CN" dirty="0"/>
              <a:t>meta</a:t>
            </a:r>
            <a:r>
              <a:rPr lang="zh-CN" altLang="en-US" dirty="0"/>
              <a:t>、</a:t>
            </a:r>
            <a:r>
              <a:rPr lang="en-US" altLang="zh-CN" dirty="0"/>
              <a:t>link</a:t>
            </a:r>
            <a:r>
              <a:rPr lang="zh-CN" altLang="en-US" dirty="0"/>
              <a:t>、</a:t>
            </a:r>
            <a:r>
              <a:rPr lang="en-US" altLang="zh-CN" dirty="0"/>
              <a:t>base</a:t>
            </a:r>
          </a:p>
          <a:p>
            <a:r>
              <a:rPr lang="zh-CN" altLang="en-US" dirty="0" smtClean="0"/>
              <a:t>超链接：</a:t>
            </a:r>
            <a:r>
              <a:rPr lang="en-US" altLang="zh-CN" dirty="0" smtClean="0"/>
              <a:t>a</a:t>
            </a:r>
          </a:p>
          <a:p>
            <a:pPr lvl="1"/>
            <a:endParaRPr lang="en-US" altLang="zh-CN" dirty="0" smtClean="0"/>
          </a:p>
        </p:txBody>
      </p:sp>
    </p:spTree>
    <p:extLst>
      <p:ext uri="{BB962C8B-B14F-4D97-AF65-F5344CB8AC3E}">
        <p14:creationId xmlns:p14="http://schemas.microsoft.com/office/powerpoint/2010/main" val="4967691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III</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smtClean="0"/>
              <a:t>页面结构</a:t>
            </a:r>
            <a:endParaRPr lang="en-US" altLang="zh-CN" dirty="0"/>
          </a:p>
        </p:txBody>
      </p:sp>
    </p:spTree>
    <p:extLst>
      <p:ext uri="{BB962C8B-B14F-4D97-AF65-F5344CB8AC3E}">
        <p14:creationId xmlns:p14="http://schemas.microsoft.com/office/powerpoint/2010/main" val="42374648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新结构元素</a:t>
            </a:r>
          </a:p>
        </p:txBody>
      </p:sp>
      <p:grpSp>
        <p:nvGrpSpPr>
          <p:cNvPr id="4" name="Group 1"/>
          <p:cNvGrpSpPr>
            <a:grpSpLocks/>
          </p:cNvGrpSpPr>
          <p:nvPr/>
        </p:nvGrpSpPr>
        <p:grpSpPr bwMode="auto">
          <a:xfrm>
            <a:off x="2489200" y="1597610"/>
            <a:ext cx="7213600" cy="5229696"/>
            <a:chOff x="0" y="0"/>
            <a:chExt cx="6656" cy="5072"/>
          </a:xfrm>
        </p:grpSpPr>
        <p:pic>
          <p:nvPicPr>
            <p:cNvPr id="5"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 y="128"/>
              <a:ext cx="6400" cy="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6656" cy="5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Tree>
    <p:extLst>
      <p:ext uri="{BB962C8B-B14F-4D97-AF65-F5344CB8AC3E}">
        <p14:creationId xmlns:p14="http://schemas.microsoft.com/office/powerpoint/2010/main" val="11724512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新结构元素</a:t>
            </a:r>
          </a:p>
        </p:txBody>
      </p:sp>
      <p:pic>
        <p:nvPicPr>
          <p:cNvPr id="2054"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63553" y="1106967"/>
            <a:ext cx="7476237" cy="5046071"/>
          </a:xfrm>
          <a:prstGeom prst="rect">
            <a:avLst/>
          </a:prstGeom>
          <a:noFill/>
          <a:ln>
            <a:noFill/>
          </a:ln>
          <a:effectLst/>
          <a:extLst>
            <a:ext uri="{909E8E84-426E-40DD-AFC4-6F175D3DCCD1}">
              <a14:hiddenFill xmlns:a14="http://schemas.microsoft.com/office/drawing/2010/main">
                <a:gradFill rotWithShape="0">
                  <a:gsLst>
                    <a:gs pos="0">
                      <a:srgbClr val="0082E5">
                        <a:alpha val="75000"/>
                      </a:srgbClr>
                    </a:gs>
                    <a:gs pos="100000">
                      <a:srgbClr val="0057E5">
                        <a:alpha val="64999"/>
                      </a:srgbClr>
                    </a:gs>
                  </a:gsLst>
                  <a:lin ang="5400000" scaled="1"/>
                </a:gra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660490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新结构元素</a:t>
            </a:r>
          </a:p>
        </p:txBody>
      </p:sp>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51584" y="1700809"/>
            <a:ext cx="6480720" cy="5056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921250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页面结构元素</a:t>
            </a:r>
            <a:endParaRPr lang="zh-CN" altLang="en-US" dirty="0"/>
          </a:p>
        </p:txBody>
      </p:sp>
      <p:sp>
        <p:nvSpPr>
          <p:cNvPr id="3" name="内容占位符 2"/>
          <p:cNvSpPr>
            <a:spLocks noGrp="1"/>
          </p:cNvSpPr>
          <p:nvPr>
            <p:ph sz="half" idx="1"/>
          </p:nvPr>
        </p:nvSpPr>
        <p:spPr/>
        <p:txBody>
          <a:bodyPr/>
          <a:lstStyle/>
          <a:p>
            <a:r>
              <a:rPr lang="en-US" altLang="zh-CN" dirty="0" smtClean="0"/>
              <a:t>header</a:t>
            </a:r>
            <a:r>
              <a:rPr lang="zh-CN" altLang="en-US" dirty="0" smtClean="0"/>
              <a:t>：页眉区</a:t>
            </a:r>
            <a:endParaRPr lang="en-US" altLang="zh-CN" dirty="0" smtClean="0"/>
          </a:p>
          <a:p>
            <a:r>
              <a:rPr lang="en-US" altLang="zh-CN" dirty="0" smtClean="0"/>
              <a:t>main</a:t>
            </a:r>
            <a:r>
              <a:rPr lang="zh-CN" altLang="en-US" dirty="0" smtClean="0"/>
              <a:t>：主体区</a:t>
            </a:r>
            <a:endParaRPr lang="en-US" altLang="zh-CN" dirty="0" smtClean="0"/>
          </a:p>
          <a:p>
            <a:r>
              <a:rPr lang="en-US" altLang="zh-CN" dirty="0" smtClean="0"/>
              <a:t>footer</a:t>
            </a:r>
            <a:r>
              <a:rPr lang="zh-CN" altLang="en-US" dirty="0" smtClean="0"/>
              <a:t>：页脚区</a:t>
            </a:r>
            <a:endParaRPr lang="en-US" altLang="zh-CN" dirty="0" smtClean="0"/>
          </a:p>
          <a:p>
            <a:r>
              <a:rPr lang="en-US" altLang="zh-CN" dirty="0" err="1" smtClean="0"/>
              <a:t>nav</a:t>
            </a:r>
            <a:r>
              <a:rPr lang="zh-CN" altLang="en-US" dirty="0" smtClean="0"/>
              <a:t>：导航区</a:t>
            </a:r>
            <a:endParaRPr lang="en-US" altLang="zh-CN" dirty="0" smtClean="0"/>
          </a:p>
          <a:p>
            <a:r>
              <a:rPr lang="en-US" altLang="zh-CN" dirty="0" smtClean="0"/>
              <a:t>aside</a:t>
            </a:r>
            <a:r>
              <a:rPr lang="zh-CN" altLang="en-US" dirty="0" smtClean="0"/>
              <a:t>：边栏区</a:t>
            </a:r>
            <a:endParaRPr lang="en-US" altLang="zh-CN" dirty="0" smtClean="0"/>
          </a:p>
          <a:p>
            <a:r>
              <a:rPr lang="en-US" altLang="zh-CN" dirty="0" smtClean="0"/>
              <a:t>section</a:t>
            </a:r>
            <a:r>
              <a:rPr lang="zh-CN" altLang="en-US" dirty="0" smtClean="0"/>
              <a:t>：内容区</a:t>
            </a:r>
            <a:endParaRPr lang="en-US" altLang="zh-CN" dirty="0" smtClean="0"/>
          </a:p>
          <a:p>
            <a:r>
              <a:rPr lang="en-US" altLang="zh-CN" dirty="0" smtClean="0"/>
              <a:t>article</a:t>
            </a:r>
            <a:r>
              <a:rPr lang="zh-CN" altLang="en-US" dirty="0" smtClean="0"/>
              <a:t>：某独立文档</a:t>
            </a:r>
            <a:endParaRPr lang="en-US" altLang="zh-CN" dirty="0" smtClean="0"/>
          </a:p>
          <a:p>
            <a:r>
              <a:rPr lang="en-US" altLang="zh-CN" dirty="0" smtClean="0">
                <a:hlinkClick r:id="rId3" action="ppaction://hlinkfile"/>
              </a:rPr>
              <a:t>example</a:t>
            </a:r>
            <a:endParaRPr lang="en-US" altLang="zh-CN" dirty="0" smtClean="0"/>
          </a:p>
          <a:p>
            <a:endParaRPr lang="zh-CN" altLang="en-US" dirty="0"/>
          </a:p>
        </p:txBody>
      </p:sp>
      <p:pic>
        <p:nvPicPr>
          <p:cNvPr id="6" name="内容占位符 5"/>
          <p:cNvPicPr>
            <a:picLocks noGrp="1" noChangeAspect="1"/>
          </p:cNvPicPr>
          <p:nvPr>
            <p:ph sz="half" idx="2"/>
          </p:nvPr>
        </p:nvPicPr>
        <p:blipFill>
          <a:blip r:embed="rId4"/>
          <a:stretch>
            <a:fillRect/>
          </a:stretch>
        </p:blipFill>
        <p:spPr>
          <a:xfrm>
            <a:off x="5015880" y="1257922"/>
            <a:ext cx="6531640" cy="4761878"/>
          </a:xfrm>
          <a:prstGeom prst="rect">
            <a:avLst/>
          </a:prstGeom>
        </p:spPr>
      </p:pic>
    </p:spTree>
    <p:extLst>
      <p:ext uri="{BB962C8B-B14F-4D97-AF65-F5344CB8AC3E}">
        <p14:creationId xmlns:p14="http://schemas.microsoft.com/office/powerpoint/2010/main" val="1394333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页面结构元素</a:t>
            </a:r>
          </a:p>
        </p:txBody>
      </p:sp>
      <p:pic>
        <p:nvPicPr>
          <p:cNvPr id="5" name="内容占位符 4"/>
          <p:cNvPicPr>
            <a:picLocks noGrp="1" noChangeAspect="1"/>
          </p:cNvPicPr>
          <p:nvPr>
            <p:ph sz="half" idx="1"/>
          </p:nvPr>
        </p:nvPicPr>
        <p:blipFill>
          <a:blip r:embed="rId3"/>
          <a:stretch>
            <a:fillRect/>
          </a:stretch>
        </p:blipFill>
        <p:spPr>
          <a:xfrm>
            <a:off x="1117600" y="2490644"/>
            <a:ext cx="5080000" cy="2943511"/>
          </a:xfrm>
          <a:prstGeom prst="rect">
            <a:avLst/>
          </a:prstGeom>
        </p:spPr>
      </p:pic>
      <p:pic>
        <p:nvPicPr>
          <p:cNvPr id="6" name="内容占位符 5"/>
          <p:cNvPicPr>
            <a:picLocks noGrp="1" noChangeAspect="1"/>
          </p:cNvPicPr>
          <p:nvPr>
            <p:ph sz="half" idx="2"/>
          </p:nvPr>
        </p:nvPicPr>
        <p:blipFill>
          <a:blip r:embed="rId4"/>
          <a:stretch>
            <a:fillRect/>
          </a:stretch>
        </p:blipFill>
        <p:spPr>
          <a:xfrm>
            <a:off x="6400800" y="2490644"/>
            <a:ext cx="5080000" cy="2943511"/>
          </a:xfrm>
          <a:prstGeom prst="rect">
            <a:avLst/>
          </a:prstGeom>
        </p:spPr>
      </p:pic>
    </p:spTree>
    <p:extLst>
      <p:ext uri="{BB962C8B-B14F-4D97-AF65-F5344CB8AC3E}">
        <p14:creationId xmlns:p14="http://schemas.microsoft.com/office/powerpoint/2010/main" val="252713017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IV</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a:t>内容</a:t>
            </a:r>
            <a:r>
              <a:rPr lang="zh-CN" altLang="en-US" dirty="0" smtClean="0"/>
              <a:t>结构</a:t>
            </a:r>
            <a:endParaRPr lang="en-US" altLang="zh-CN" dirty="0"/>
          </a:p>
        </p:txBody>
      </p:sp>
    </p:spTree>
    <p:extLst>
      <p:ext uri="{BB962C8B-B14F-4D97-AF65-F5344CB8AC3E}">
        <p14:creationId xmlns:p14="http://schemas.microsoft.com/office/powerpoint/2010/main" val="22549349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内容结构元素</a:t>
            </a:r>
            <a:endParaRPr lang="zh-CN" altLang="en-US" dirty="0"/>
          </a:p>
        </p:txBody>
      </p:sp>
      <p:sp>
        <p:nvSpPr>
          <p:cNvPr id="3" name="内容占位符 2"/>
          <p:cNvSpPr>
            <a:spLocks noGrp="1"/>
          </p:cNvSpPr>
          <p:nvPr>
            <p:ph idx="1"/>
          </p:nvPr>
        </p:nvSpPr>
        <p:spPr/>
        <p:txBody>
          <a:bodyPr/>
          <a:lstStyle/>
          <a:p>
            <a:r>
              <a:rPr lang="en-US" altLang="zh-CN" dirty="0" smtClean="0"/>
              <a:t>article</a:t>
            </a:r>
            <a:r>
              <a:rPr lang="zh-CN" altLang="en-US" dirty="0" smtClean="0"/>
              <a:t>：一篇单独的文章</a:t>
            </a:r>
            <a:endParaRPr lang="en-US" altLang="zh-CN" dirty="0" smtClean="0"/>
          </a:p>
          <a:p>
            <a:pPr lvl="1"/>
            <a:r>
              <a:rPr lang="en-US" altLang="zh-CN" dirty="0" smtClean="0"/>
              <a:t>header</a:t>
            </a:r>
            <a:r>
              <a:rPr lang="zh-CN" altLang="en-US" dirty="0" smtClean="0"/>
              <a:t>：标题区</a:t>
            </a:r>
            <a:endParaRPr lang="en-US" altLang="zh-CN" dirty="0" smtClean="0"/>
          </a:p>
          <a:p>
            <a:pPr lvl="1"/>
            <a:r>
              <a:rPr lang="en-US" altLang="zh-CN" dirty="0" err="1" smtClean="0"/>
              <a:t>hgroup</a:t>
            </a:r>
            <a:r>
              <a:rPr lang="zh-CN" altLang="en-US" dirty="0" smtClean="0"/>
              <a:t>：主副标题组合</a:t>
            </a:r>
            <a:endParaRPr lang="en-US" altLang="zh-CN" dirty="0" smtClean="0"/>
          </a:p>
          <a:p>
            <a:pPr lvl="1"/>
            <a:r>
              <a:rPr lang="en-US" altLang="zh-CN" dirty="0" smtClean="0"/>
              <a:t>h1-h6</a:t>
            </a:r>
            <a:r>
              <a:rPr lang="zh-CN" altLang="en-US" dirty="0" smtClean="0"/>
              <a:t>：多级标题</a:t>
            </a:r>
            <a:endParaRPr lang="en-US" altLang="zh-CN" dirty="0" smtClean="0"/>
          </a:p>
          <a:p>
            <a:pPr lvl="1"/>
            <a:r>
              <a:rPr lang="en-US" altLang="zh-CN" dirty="0" smtClean="0"/>
              <a:t>p</a:t>
            </a:r>
            <a:r>
              <a:rPr lang="zh-CN" altLang="en-US" dirty="0" smtClean="0"/>
              <a:t>：段落</a:t>
            </a:r>
            <a:endParaRPr lang="en-US" altLang="zh-CN" dirty="0" smtClean="0"/>
          </a:p>
          <a:p>
            <a:pPr lvl="1"/>
            <a:r>
              <a:rPr lang="en-US" altLang="zh-CN" dirty="0" smtClean="0"/>
              <a:t>footer</a:t>
            </a:r>
            <a:r>
              <a:rPr lang="zh-CN" altLang="en-US" dirty="0" smtClean="0"/>
              <a:t>：</a:t>
            </a:r>
            <a:r>
              <a:rPr lang="zh-CN" altLang="en-US" dirty="0"/>
              <a:t>脚注</a:t>
            </a:r>
            <a:r>
              <a:rPr lang="zh-CN" altLang="en-US" dirty="0" smtClean="0"/>
              <a:t>区</a:t>
            </a:r>
            <a:endParaRPr lang="en-US" altLang="zh-CN" dirty="0" smtClean="0"/>
          </a:p>
          <a:p>
            <a:pPr lvl="1"/>
            <a:r>
              <a:rPr lang="en-US" altLang="zh-CN" dirty="0" smtClean="0"/>
              <a:t>figure</a:t>
            </a:r>
            <a:r>
              <a:rPr lang="zh-CN" altLang="en-US" dirty="0" smtClean="0"/>
              <a:t>：图表</a:t>
            </a:r>
            <a:endParaRPr lang="en-US" altLang="zh-CN" dirty="0" smtClean="0"/>
          </a:p>
          <a:p>
            <a:pPr lvl="1"/>
            <a:r>
              <a:rPr lang="en-US" altLang="zh-CN" dirty="0" err="1" smtClean="0"/>
              <a:t>figcaption</a:t>
            </a:r>
            <a:r>
              <a:rPr lang="zh-CN" altLang="en-US" dirty="0" smtClean="0"/>
              <a:t>：图表编号和标题</a:t>
            </a:r>
            <a:endParaRPr lang="en-US" altLang="zh-CN" dirty="0" smtClean="0"/>
          </a:p>
          <a:p>
            <a:pPr lvl="1"/>
            <a:r>
              <a:rPr lang="en-US" altLang="zh-CN" dirty="0" smtClean="0"/>
              <a:t>aside</a:t>
            </a:r>
            <a:r>
              <a:rPr lang="zh-CN" altLang="en-US" dirty="0" smtClean="0"/>
              <a:t>：旁注</a:t>
            </a:r>
            <a:endParaRPr lang="en-US" altLang="zh-CN" dirty="0" smtClean="0"/>
          </a:p>
          <a:p>
            <a:r>
              <a:rPr lang="en-US" altLang="zh-CN" dirty="0" smtClean="0">
                <a:hlinkClick r:id="rId3" action="ppaction://hlinkfile"/>
              </a:rPr>
              <a:t>example</a:t>
            </a:r>
            <a:endParaRPr lang="zh-CN" altLang="en-US" dirty="0"/>
          </a:p>
        </p:txBody>
      </p:sp>
    </p:spTree>
    <p:extLst>
      <p:ext uri="{BB962C8B-B14F-4D97-AF65-F5344CB8AC3E}">
        <p14:creationId xmlns:p14="http://schemas.microsoft.com/office/powerpoint/2010/main" val="417307841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内容结构元素</a:t>
            </a:r>
          </a:p>
        </p:txBody>
      </p:sp>
      <p:pic>
        <p:nvPicPr>
          <p:cNvPr id="6" name="内容占位符 5"/>
          <p:cNvPicPr>
            <a:picLocks noGrp="1" noChangeAspect="1"/>
          </p:cNvPicPr>
          <p:nvPr>
            <p:ph sz="half" idx="1"/>
          </p:nvPr>
        </p:nvPicPr>
        <p:blipFill>
          <a:blip r:embed="rId3"/>
          <a:stretch>
            <a:fillRect/>
          </a:stretch>
        </p:blipFill>
        <p:spPr>
          <a:xfrm>
            <a:off x="1117600" y="2110618"/>
            <a:ext cx="5080000" cy="3703563"/>
          </a:xfrm>
          <a:prstGeom prst="rect">
            <a:avLst/>
          </a:prstGeom>
        </p:spPr>
      </p:pic>
      <p:pic>
        <p:nvPicPr>
          <p:cNvPr id="8" name="内容占位符 7"/>
          <p:cNvPicPr>
            <a:picLocks noGrp="1" noChangeAspect="1"/>
          </p:cNvPicPr>
          <p:nvPr>
            <p:ph sz="half" idx="2"/>
          </p:nvPr>
        </p:nvPicPr>
        <p:blipFill>
          <a:blip r:embed="rId4"/>
          <a:stretch>
            <a:fillRect/>
          </a:stretch>
        </p:blipFill>
        <p:spPr>
          <a:xfrm>
            <a:off x="6400800" y="2146331"/>
            <a:ext cx="5080000" cy="3632137"/>
          </a:xfrm>
          <a:prstGeom prst="rect">
            <a:avLst/>
          </a:prstGeom>
        </p:spPr>
      </p:pic>
    </p:spTree>
    <p:extLst>
      <p:ext uri="{BB962C8B-B14F-4D97-AF65-F5344CB8AC3E}">
        <p14:creationId xmlns:p14="http://schemas.microsoft.com/office/powerpoint/2010/main" val="12916206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I</a:t>
            </a:r>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en-US" altLang="zh-CN" dirty="0" smtClean="0"/>
              <a:t>HTML</a:t>
            </a:r>
            <a:r>
              <a:rPr lang="zh-CN" altLang="en-US" dirty="0" smtClean="0"/>
              <a:t>概述</a:t>
            </a:r>
            <a:endParaRPr lang="en-US" altLang="zh-CN" dirty="0"/>
          </a:p>
        </p:txBody>
      </p:sp>
    </p:spTree>
    <p:extLst>
      <p:ext uri="{BB962C8B-B14F-4D97-AF65-F5344CB8AC3E}">
        <p14:creationId xmlns:p14="http://schemas.microsoft.com/office/powerpoint/2010/main" val="126461383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文档标题</a:t>
            </a:r>
            <a:endParaRPr lang="zh-CN" altLang="en-US" dirty="0"/>
          </a:p>
        </p:txBody>
      </p:sp>
      <p:sp>
        <p:nvSpPr>
          <p:cNvPr id="3" name="内容占位符 2"/>
          <p:cNvSpPr>
            <a:spLocks noGrp="1"/>
          </p:cNvSpPr>
          <p:nvPr>
            <p:ph sz="half" idx="1"/>
          </p:nvPr>
        </p:nvSpPr>
        <p:spPr/>
        <p:txBody>
          <a:bodyPr/>
          <a:lstStyle/>
          <a:p>
            <a:r>
              <a:rPr lang="en-US" altLang="zh-CN" dirty="0" smtClean="0"/>
              <a:t>h1-h6</a:t>
            </a:r>
          </a:p>
          <a:p>
            <a:pPr lvl="1"/>
            <a:r>
              <a:rPr lang="zh-CN" altLang="en-US" dirty="0" smtClean="0"/>
              <a:t>预置了</a:t>
            </a:r>
            <a:r>
              <a:rPr lang="en-US" altLang="zh-CN" dirty="0" smtClean="0"/>
              <a:t>6</a:t>
            </a:r>
            <a:r>
              <a:rPr lang="zh-CN" altLang="en-US" dirty="0" smtClean="0"/>
              <a:t>级标题</a:t>
            </a:r>
            <a:endParaRPr lang="en-US" altLang="zh-CN" dirty="0" smtClean="0"/>
          </a:p>
          <a:p>
            <a:pPr lvl="1"/>
            <a:r>
              <a:rPr lang="zh-CN" altLang="en-US" dirty="0" smtClean="0"/>
              <a:t>可生成文档大纲</a:t>
            </a:r>
            <a:endParaRPr lang="en-US" altLang="zh-CN" dirty="0" smtClean="0"/>
          </a:p>
          <a:p>
            <a:pPr lvl="1"/>
            <a:r>
              <a:rPr lang="en-US" altLang="zh-CN" dirty="0">
                <a:hlinkClick r:id="rId3" action="ppaction://hlinkfile"/>
              </a:rPr>
              <a:t>example</a:t>
            </a:r>
            <a:endParaRPr lang="zh-CN" altLang="en-US" dirty="0"/>
          </a:p>
        </p:txBody>
      </p:sp>
      <p:pic>
        <p:nvPicPr>
          <p:cNvPr id="5" name="内容占位符 4"/>
          <p:cNvPicPr>
            <a:picLocks noGrp="1" noChangeAspect="1"/>
          </p:cNvPicPr>
          <p:nvPr>
            <p:ph sz="half" idx="2"/>
          </p:nvPr>
        </p:nvPicPr>
        <p:blipFill>
          <a:blip r:embed="rId4"/>
          <a:stretch>
            <a:fillRect/>
          </a:stretch>
        </p:blipFill>
        <p:spPr>
          <a:xfrm>
            <a:off x="5994400" y="1905000"/>
            <a:ext cx="5080000" cy="3632137"/>
          </a:xfrm>
          <a:prstGeom prst="rect">
            <a:avLst/>
          </a:prstGeom>
        </p:spPr>
      </p:pic>
    </p:spTree>
    <p:extLst>
      <p:ext uri="{BB962C8B-B14F-4D97-AF65-F5344CB8AC3E}">
        <p14:creationId xmlns:p14="http://schemas.microsoft.com/office/powerpoint/2010/main" val="36527171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文档段落划分</a:t>
            </a:r>
          </a:p>
        </p:txBody>
      </p:sp>
      <p:sp>
        <p:nvSpPr>
          <p:cNvPr id="3" name="内容占位符 2"/>
          <p:cNvSpPr>
            <a:spLocks noGrp="1"/>
          </p:cNvSpPr>
          <p:nvPr>
            <p:ph sz="half" idx="1"/>
          </p:nvPr>
        </p:nvSpPr>
        <p:spPr/>
        <p:txBody>
          <a:bodyPr/>
          <a:lstStyle/>
          <a:p>
            <a:r>
              <a:rPr lang="en-US" altLang="zh-CN" dirty="0"/>
              <a:t>p</a:t>
            </a:r>
            <a:r>
              <a:rPr lang="zh-CN" altLang="en-US" dirty="0"/>
              <a:t>元素</a:t>
            </a:r>
          </a:p>
          <a:p>
            <a:pPr lvl="1"/>
            <a:r>
              <a:rPr lang="zh-CN" altLang="en-US" dirty="0"/>
              <a:t>表明被包围</a:t>
            </a:r>
            <a:r>
              <a:rPr lang="zh-CN" altLang="en-US" dirty="0" smtClean="0"/>
              <a:t>的（文本）内容</a:t>
            </a:r>
            <a:r>
              <a:rPr lang="zh-CN" altLang="en-US" dirty="0"/>
              <a:t>是属于同一个段落的</a:t>
            </a:r>
          </a:p>
          <a:p>
            <a:pPr lvl="1"/>
            <a:r>
              <a:rPr lang="zh-CN" altLang="en-US" dirty="0"/>
              <a:t>非空元素</a:t>
            </a:r>
            <a:r>
              <a:rPr lang="en-US" altLang="zh-CN" dirty="0"/>
              <a:t>&lt;p&gt; &lt;/p&gt;</a:t>
            </a:r>
          </a:p>
          <a:p>
            <a:pPr lvl="1"/>
            <a:r>
              <a:rPr lang="en-US" altLang="zh-CN" dirty="0" smtClean="0">
                <a:hlinkClick r:id="rId3" action="ppaction://hlinkfile"/>
              </a:rPr>
              <a:t>example</a:t>
            </a:r>
            <a:endParaRPr lang="en-US" altLang="zh-CN" dirty="0" smtClean="0"/>
          </a:p>
        </p:txBody>
      </p:sp>
      <p:pic>
        <p:nvPicPr>
          <p:cNvPr id="5" name="内容占位符 4"/>
          <p:cNvPicPr>
            <a:picLocks noGrp="1" noChangeAspect="1"/>
          </p:cNvPicPr>
          <p:nvPr>
            <p:ph sz="half" idx="2"/>
          </p:nvPr>
        </p:nvPicPr>
        <p:blipFill>
          <a:blip r:embed="rId4"/>
          <a:stretch>
            <a:fillRect/>
          </a:stretch>
        </p:blipFill>
        <p:spPr>
          <a:xfrm>
            <a:off x="6400800" y="2146331"/>
            <a:ext cx="5080000" cy="3632137"/>
          </a:xfrm>
          <a:prstGeom prst="rect">
            <a:avLst/>
          </a:prstGeom>
        </p:spPr>
      </p:pic>
      <p:pic>
        <p:nvPicPr>
          <p:cNvPr id="6" name="图片 5"/>
          <p:cNvPicPr>
            <a:picLocks noChangeAspect="1"/>
          </p:cNvPicPr>
          <p:nvPr/>
        </p:nvPicPr>
        <p:blipFill>
          <a:blip r:embed="rId5"/>
          <a:stretch>
            <a:fillRect/>
          </a:stretch>
        </p:blipFill>
        <p:spPr>
          <a:xfrm>
            <a:off x="1117599" y="4437112"/>
            <a:ext cx="5086765" cy="1872208"/>
          </a:xfrm>
          <a:prstGeom prst="rect">
            <a:avLst/>
          </a:prstGeom>
        </p:spPr>
      </p:pic>
    </p:spTree>
    <p:extLst>
      <p:ext uri="{BB962C8B-B14F-4D97-AF65-F5344CB8AC3E}">
        <p14:creationId xmlns:p14="http://schemas.microsoft.com/office/powerpoint/2010/main" val="41407556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文档段落划分</a:t>
            </a:r>
          </a:p>
        </p:txBody>
      </p:sp>
      <p:sp>
        <p:nvSpPr>
          <p:cNvPr id="4" name="内容占位符 3"/>
          <p:cNvSpPr>
            <a:spLocks noGrp="1"/>
          </p:cNvSpPr>
          <p:nvPr>
            <p:ph sz="half" idx="1"/>
          </p:nvPr>
        </p:nvSpPr>
        <p:spPr/>
        <p:txBody>
          <a:bodyPr/>
          <a:lstStyle/>
          <a:p>
            <a:r>
              <a:rPr lang="en-US" altLang="zh-CN" dirty="0" smtClean="0"/>
              <a:t>P</a:t>
            </a:r>
            <a:r>
              <a:rPr lang="zh-CN" altLang="en-US" dirty="0" smtClean="0"/>
              <a:t>元素与</a:t>
            </a:r>
            <a:r>
              <a:rPr lang="en-US" altLang="zh-CN" dirty="0" err="1"/>
              <a:t>br</a:t>
            </a:r>
            <a:r>
              <a:rPr lang="zh-CN" altLang="en-US" dirty="0"/>
              <a:t>元素的</a:t>
            </a:r>
            <a:r>
              <a:rPr lang="zh-CN" altLang="en-US" dirty="0" smtClean="0"/>
              <a:t>区别</a:t>
            </a:r>
            <a:endParaRPr lang="en-US" altLang="zh-CN" dirty="0" smtClean="0"/>
          </a:p>
          <a:p>
            <a:pPr lvl="1"/>
            <a:r>
              <a:rPr lang="zh-CN" altLang="en-US" dirty="0" smtClean="0"/>
              <a:t>行间距（段前</a:t>
            </a:r>
            <a:r>
              <a:rPr lang="en-US" altLang="zh-CN" dirty="0" smtClean="0"/>
              <a:t>/</a:t>
            </a:r>
            <a:r>
              <a:rPr lang="zh-CN" altLang="en-US" dirty="0" smtClean="0"/>
              <a:t>段后距）</a:t>
            </a:r>
            <a:endParaRPr lang="en-US" altLang="zh-CN" dirty="0" smtClean="0">
              <a:hlinkClick r:id="rId3" action="ppaction://hlinkfile"/>
            </a:endParaRPr>
          </a:p>
          <a:p>
            <a:pPr lvl="1"/>
            <a:r>
              <a:rPr lang="en-US" altLang="zh-CN" dirty="0" smtClean="0">
                <a:hlinkClick r:id="rId3" action="ppaction://hlinkfile"/>
              </a:rPr>
              <a:t>example</a:t>
            </a:r>
            <a:endParaRPr lang="zh-CN" altLang="en-US" dirty="0"/>
          </a:p>
        </p:txBody>
      </p:sp>
      <p:pic>
        <p:nvPicPr>
          <p:cNvPr id="6" name="内容占位符 5"/>
          <p:cNvPicPr>
            <a:picLocks noGrp="1" noChangeAspect="1"/>
          </p:cNvPicPr>
          <p:nvPr>
            <p:ph sz="half" idx="2"/>
          </p:nvPr>
        </p:nvPicPr>
        <p:blipFill>
          <a:blip r:embed="rId4"/>
          <a:stretch>
            <a:fillRect/>
          </a:stretch>
        </p:blipFill>
        <p:spPr>
          <a:xfrm>
            <a:off x="6400800" y="2146331"/>
            <a:ext cx="5080000" cy="3632137"/>
          </a:xfrm>
          <a:prstGeom prst="rect">
            <a:avLst/>
          </a:prstGeom>
        </p:spPr>
      </p:pic>
    </p:spTree>
    <p:extLst>
      <p:ext uri="{BB962C8B-B14F-4D97-AF65-F5344CB8AC3E}">
        <p14:creationId xmlns:p14="http://schemas.microsoft.com/office/powerpoint/2010/main" val="128876484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文档图表</a:t>
            </a:r>
            <a:endParaRPr lang="zh-CN" altLang="en-US" dirty="0"/>
          </a:p>
        </p:txBody>
      </p:sp>
      <p:sp>
        <p:nvSpPr>
          <p:cNvPr id="3" name="内容占位符 2"/>
          <p:cNvSpPr>
            <a:spLocks noGrp="1"/>
          </p:cNvSpPr>
          <p:nvPr>
            <p:ph sz="half" idx="1"/>
          </p:nvPr>
        </p:nvSpPr>
        <p:spPr/>
        <p:txBody>
          <a:bodyPr/>
          <a:lstStyle/>
          <a:p>
            <a:r>
              <a:rPr lang="en-US" altLang="zh-CN" dirty="0" smtClean="0"/>
              <a:t>figure</a:t>
            </a:r>
          </a:p>
          <a:p>
            <a:pPr lvl="1"/>
            <a:r>
              <a:rPr lang="zh-CN" altLang="en-US" dirty="0" smtClean="0"/>
              <a:t>用于与文档内容相关的图、表、代码段等</a:t>
            </a:r>
            <a:endParaRPr lang="en-US" altLang="zh-CN" dirty="0" smtClean="0"/>
          </a:p>
          <a:p>
            <a:r>
              <a:rPr lang="en-US" altLang="zh-CN" dirty="0" err="1" smtClean="0"/>
              <a:t>figcaption</a:t>
            </a:r>
            <a:endParaRPr lang="en-US" altLang="zh-CN" dirty="0" smtClean="0"/>
          </a:p>
          <a:p>
            <a:pPr lvl="1"/>
            <a:r>
              <a:rPr lang="zh-CN" altLang="en-US" dirty="0" smtClean="0"/>
              <a:t>用来提供类似“图</a:t>
            </a:r>
            <a:r>
              <a:rPr lang="en-US" altLang="zh-CN" dirty="0" smtClean="0"/>
              <a:t>4-1 </a:t>
            </a:r>
            <a:r>
              <a:rPr lang="zh-CN" altLang="en-US" dirty="0"/>
              <a:t>达芬奇</a:t>
            </a:r>
            <a:r>
              <a:rPr lang="zh-CN" altLang="en-US" dirty="0" smtClean="0"/>
              <a:t>”等内容</a:t>
            </a:r>
            <a:endParaRPr lang="en-US" altLang="zh-CN" dirty="0" smtClean="0"/>
          </a:p>
          <a:p>
            <a:pPr lvl="1"/>
            <a:r>
              <a:rPr lang="zh-CN" altLang="en-US" dirty="0" smtClean="0"/>
              <a:t>可供工具生成图表目录</a:t>
            </a:r>
            <a:endParaRPr lang="en-US" altLang="zh-CN" dirty="0" smtClean="0"/>
          </a:p>
          <a:p>
            <a:pPr lvl="1"/>
            <a:r>
              <a:rPr lang="zh-CN" altLang="en-US" dirty="0" smtClean="0"/>
              <a:t>作为</a:t>
            </a:r>
            <a:r>
              <a:rPr lang="en-US" altLang="zh-CN" dirty="0" smtClean="0"/>
              <a:t>figure</a:t>
            </a:r>
            <a:r>
              <a:rPr lang="zh-CN" altLang="en-US" dirty="0" smtClean="0"/>
              <a:t>子元素使用</a:t>
            </a:r>
            <a:endParaRPr lang="en-US" altLang="zh-CN" dirty="0" smtClean="0"/>
          </a:p>
          <a:p>
            <a:r>
              <a:rPr lang="en-US" altLang="zh-CN" dirty="0">
                <a:hlinkClick r:id="rId3" action="ppaction://hlinkfile"/>
              </a:rPr>
              <a:t>example</a:t>
            </a:r>
            <a:endParaRPr lang="zh-CN" altLang="en-US" dirty="0"/>
          </a:p>
        </p:txBody>
      </p:sp>
      <p:pic>
        <p:nvPicPr>
          <p:cNvPr id="5" name="内容占位符 4"/>
          <p:cNvPicPr>
            <a:picLocks noGrp="1" noChangeAspect="1"/>
          </p:cNvPicPr>
          <p:nvPr>
            <p:ph sz="half" idx="2"/>
          </p:nvPr>
        </p:nvPicPr>
        <p:blipFill>
          <a:blip r:embed="rId4"/>
          <a:stretch>
            <a:fillRect/>
          </a:stretch>
        </p:blipFill>
        <p:spPr>
          <a:xfrm>
            <a:off x="6528048" y="3212976"/>
            <a:ext cx="5080000" cy="2942166"/>
          </a:xfrm>
          <a:prstGeom prst="rect">
            <a:avLst/>
          </a:prstGeom>
        </p:spPr>
      </p:pic>
      <p:pic>
        <p:nvPicPr>
          <p:cNvPr id="6" name="图片 5"/>
          <p:cNvPicPr>
            <a:picLocks noChangeAspect="1"/>
          </p:cNvPicPr>
          <p:nvPr/>
        </p:nvPicPr>
        <p:blipFill>
          <a:blip r:embed="rId5"/>
          <a:stretch>
            <a:fillRect/>
          </a:stretch>
        </p:blipFill>
        <p:spPr>
          <a:xfrm>
            <a:off x="6207462" y="422548"/>
            <a:ext cx="5410448" cy="2507704"/>
          </a:xfrm>
          <a:prstGeom prst="rect">
            <a:avLst/>
          </a:prstGeom>
        </p:spPr>
      </p:pic>
    </p:spTree>
    <p:extLst>
      <p:ext uri="{BB962C8B-B14F-4D97-AF65-F5344CB8AC3E}">
        <p14:creationId xmlns:p14="http://schemas.microsoft.com/office/powerpoint/2010/main" val="2534897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结构语义元素的选择</a:t>
            </a:r>
            <a:endParaRPr lang="zh-CN" altLang="en-US" dirty="0"/>
          </a:p>
        </p:txBody>
      </p:sp>
      <p:pic>
        <p:nvPicPr>
          <p:cNvPr id="1026" name="Picture 2" descr="http://html5doctor.com/downloads/h5d-sectioning-flowchart.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67608" y="1412776"/>
            <a:ext cx="7416824" cy="5249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884690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V</a:t>
            </a:r>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a:t>文本</a:t>
            </a:r>
            <a:endParaRPr lang="en-US" altLang="zh-CN" dirty="0"/>
          </a:p>
        </p:txBody>
      </p:sp>
    </p:spTree>
    <p:extLst>
      <p:ext uri="{BB962C8B-B14F-4D97-AF65-F5344CB8AC3E}">
        <p14:creationId xmlns:p14="http://schemas.microsoft.com/office/powerpoint/2010/main" val="22549349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786" name="Rectangle 2"/>
          <p:cNvSpPr>
            <a:spLocks noGrp="1" noChangeArrowheads="1"/>
          </p:cNvSpPr>
          <p:nvPr>
            <p:ph type="title"/>
          </p:nvPr>
        </p:nvSpPr>
        <p:spPr/>
        <p:txBody>
          <a:bodyPr/>
          <a:lstStyle/>
          <a:p>
            <a:r>
              <a:rPr lang="zh-CN" altLang="en-US" dirty="0"/>
              <a:t>显示特殊的字符</a:t>
            </a:r>
          </a:p>
        </p:txBody>
      </p:sp>
      <p:sp>
        <p:nvSpPr>
          <p:cNvPr id="1014787"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问题的提出</a:t>
            </a:r>
          </a:p>
          <a:p>
            <a:r>
              <a:rPr lang="zh-CN" altLang="en-US" dirty="0"/>
              <a:t>字符实体</a:t>
            </a:r>
            <a:r>
              <a:rPr lang="en-US" altLang="zh-CN" dirty="0"/>
              <a:t>/</a:t>
            </a:r>
            <a:r>
              <a:rPr lang="zh-CN" altLang="en-US" dirty="0"/>
              <a:t>字符编码</a:t>
            </a:r>
          </a:p>
          <a:p>
            <a:pPr lvl="1"/>
            <a:r>
              <a:rPr lang="zh-CN" altLang="en-US" dirty="0"/>
              <a:t>地位就如同</a:t>
            </a:r>
            <a:r>
              <a:rPr lang="en-US" altLang="zh-CN" dirty="0"/>
              <a:t>java</a:t>
            </a:r>
            <a:r>
              <a:rPr lang="zh-CN" altLang="en-US" dirty="0"/>
              <a:t>中的特殊字符</a:t>
            </a:r>
            <a:r>
              <a:rPr lang="en-US" altLang="zh-CN" dirty="0"/>
              <a:t>\n</a:t>
            </a:r>
          </a:p>
          <a:p>
            <a:pPr lvl="1"/>
            <a:r>
              <a:rPr lang="en-US" altLang="zh-CN" dirty="0"/>
              <a:t>&amp;</a:t>
            </a:r>
            <a:r>
              <a:rPr lang="en-US" altLang="zh-CN" dirty="0" smtClean="0"/>
              <a:t>name;</a:t>
            </a:r>
            <a:r>
              <a:rPr lang="zh-CN" altLang="en-US" dirty="0" smtClean="0"/>
              <a:t>：</a:t>
            </a:r>
            <a:r>
              <a:rPr lang="en-US" altLang="zh-CN" dirty="0" smtClean="0"/>
              <a:t>name</a:t>
            </a:r>
            <a:r>
              <a:rPr lang="zh-CN" altLang="en-US" dirty="0"/>
              <a:t>是实体的</a:t>
            </a:r>
            <a:r>
              <a:rPr lang="zh-CN" altLang="en-US" dirty="0" smtClean="0"/>
              <a:t>名字</a:t>
            </a:r>
            <a:r>
              <a:rPr lang="zh-CN" altLang="en-US" dirty="0"/>
              <a:t>，</a:t>
            </a:r>
            <a:r>
              <a:rPr lang="zh-CN" altLang="en-US" dirty="0" smtClean="0"/>
              <a:t>如</a:t>
            </a:r>
            <a:r>
              <a:rPr lang="en-US" altLang="zh-CN" dirty="0"/>
              <a:t>&amp;</a:t>
            </a:r>
            <a:r>
              <a:rPr lang="en-US" altLang="zh-CN" dirty="0" err="1"/>
              <a:t>lt</a:t>
            </a:r>
            <a:r>
              <a:rPr lang="en-US" altLang="zh-CN" dirty="0" smtClean="0"/>
              <a:t>;</a:t>
            </a:r>
            <a:r>
              <a:rPr lang="zh-CN" altLang="en-US" dirty="0" smtClean="0"/>
              <a:t>、</a:t>
            </a:r>
            <a:r>
              <a:rPr lang="en-US" altLang="zh-CN" dirty="0" smtClean="0"/>
              <a:t>&amp;</a:t>
            </a:r>
            <a:r>
              <a:rPr lang="en-US" altLang="zh-CN" dirty="0" err="1"/>
              <a:t>gt</a:t>
            </a:r>
            <a:r>
              <a:rPr lang="en-US" altLang="zh-CN" dirty="0" smtClean="0"/>
              <a:t>;</a:t>
            </a:r>
            <a:r>
              <a:rPr lang="zh-CN" altLang="en-US" dirty="0" smtClean="0"/>
              <a:t>、</a:t>
            </a:r>
            <a:r>
              <a:rPr lang="en-US" altLang="zh-CN" dirty="0" smtClean="0"/>
              <a:t>&amp;</a:t>
            </a:r>
            <a:r>
              <a:rPr lang="en-US" altLang="zh-CN" dirty="0" err="1"/>
              <a:t>reg</a:t>
            </a:r>
            <a:r>
              <a:rPr lang="en-US" altLang="zh-CN" dirty="0"/>
              <a:t>;</a:t>
            </a:r>
          </a:p>
          <a:p>
            <a:pPr lvl="1"/>
            <a:r>
              <a:rPr lang="en-US" altLang="zh-CN" dirty="0"/>
              <a:t>&amp;#</a:t>
            </a:r>
            <a:r>
              <a:rPr lang="en-US" altLang="zh-CN" dirty="0" smtClean="0"/>
              <a:t>number</a:t>
            </a:r>
            <a:r>
              <a:rPr lang="zh-CN" altLang="en-US" dirty="0" smtClean="0"/>
              <a:t>：</a:t>
            </a:r>
            <a:r>
              <a:rPr lang="en-US" altLang="zh-CN" dirty="0" smtClean="0"/>
              <a:t>number</a:t>
            </a:r>
            <a:r>
              <a:rPr lang="zh-CN" altLang="en-US" dirty="0"/>
              <a:t>是实体的</a:t>
            </a:r>
            <a:r>
              <a:rPr lang="zh-CN" altLang="en-US" dirty="0" smtClean="0"/>
              <a:t>编号</a:t>
            </a:r>
            <a:r>
              <a:rPr lang="zh-CN" altLang="en-US" dirty="0"/>
              <a:t>，</a:t>
            </a:r>
            <a:r>
              <a:rPr lang="zh-CN" altLang="en-US" dirty="0" smtClean="0"/>
              <a:t>如</a:t>
            </a:r>
            <a:r>
              <a:rPr lang="en-US" altLang="zh-CN" dirty="0"/>
              <a:t>&amp;#</a:t>
            </a:r>
            <a:r>
              <a:rPr lang="en-US" altLang="zh-CN" dirty="0" smtClean="0"/>
              <a:t>60</a:t>
            </a:r>
            <a:r>
              <a:rPr lang="zh-CN" altLang="en-US" dirty="0" smtClean="0"/>
              <a:t>、</a:t>
            </a:r>
            <a:r>
              <a:rPr lang="en-US" altLang="zh-CN" dirty="0" smtClean="0"/>
              <a:t>&amp;#</a:t>
            </a:r>
            <a:r>
              <a:rPr lang="en-US" altLang="zh-CN" dirty="0"/>
              <a:t>62</a:t>
            </a:r>
          </a:p>
          <a:p>
            <a:r>
              <a:rPr lang="en-US" altLang="zh-CN" dirty="0">
                <a:hlinkClick r:id="rId3" action="ppaction://hlinkfile"/>
              </a:rPr>
              <a:t>example</a:t>
            </a:r>
            <a:endParaRPr lang="en-US" altLang="zh-CN" dirty="0"/>
          </a:p>
        </p:txBody>
      </p:sp>
    </p:spTree>
    <p:extLst>
      <p:ext uri="{BB962C8B-B14F-4D97-AF65-F5344CB8AC3E}">
        <p14:creationId xmlns:p14="http://schemas.microsoft.com/office/powerpoint/2010/main" val="77952280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显示特殊的字符</a:t>
            </a:r>
          </a:p>
        </p:txBody>
      </p:sp>
      <p:pic>
        <p:nvPicPr>
          <p:cNvPr id="6" name="内容占位符 5"/>
          <p:cNvPicPr>
            <a:picLocks noGrp="1" noChangeAspect="1"/>
          </p:cNvPicPr>
          <p:nvPr>
            <p:ph sz="half" idx="1"/>
          </p:nvPr>
        </p:nvPicPr>
        <p:blipFill>
          <a:blip r:embed="rId3"/>
          <a:stretch>
            <a:fillRect/>
          </a:stretch>
        </p:blipFill>
        <p:spPr>
          <a:xfrm>
            <a:off x="1117600" y="2110618"/>
            <a:ext cx="5080000" cy="3703563"/>
          </a:xfrm>
          <a:prstGeom prst="rect">
            <a:avLst/>
          </a:prstGeom>
        </p:spPr>
      </p:pic>
      <p:pic>
        <p:nvPicPr>
          <p:cNvPr id="7" name="内容占位符 6"/>
          <p:cNvPicPr>
            <a:picLocks noGrp="1" noChangeAspect="1"/>
          </p:cNvPicPr>
          <p:nvPr>
            <p:ph sz="half" idx="2"/>
          </p:nvPr>
        </p:nvPicPr>
        <p:blipFill>
          <a:blip r:embed="rId4"/>
          <a:stretch>
            <a:fillRect/>
          </a:stretch>
        </p:blipFill>
        <p:spPr>
          <a:xfrm>
            <a:off x="6400800" y="2146331"/>
            <a:ext cx="5080000" cy="3632137"/>
          </a:xfrm>
          <a:prstGeom prst="rect">
            <a:avLst/>
          </a:prstGeom>
        </p:spPr>
      </p:pic>
    </p:spTree>
    <p:extLst>
      <p:ext uri="{BB962C8B-B14F-4D97-AF65-F5344CB8AC3E}">
        <p14:creationId xmlns:p14="http://schemas.microsoft.com/office/powerpoint/2010/main" val="360791652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显示特殊的字符</a:t>
            </a:r>
          </a:p>
        </p:txBody>
      </p:sp>
      <p:pic>
        <p:nvPicPr>
          <p:cNvPr id="5" name="内容占位符 3"/>
          <p:cNvPicPr>
            <a:picLocks noGrp="1" noChangeAspect="1"/>
          </p:cNvPicPr>
          <p:nvPr>
            <p:ph idx="1"/>
          </p:nvPr>
        </p:nvPicPr>
        <p:blipFill rotWithShape="1">
          <a:blip r:embed="rId3"/>
          <a:srcRect b="6963"/>
          <a:stretch/>
        </p:blipFill>
        <p:spPr>
          <a:xfrm>
            <a:off x="2310254" y="1905000"/>
            <a:ext cx="7977891" cy="4114800"/>
          </a:xfrm>
          <a:prstGeom prst="rect">
            <a:avLst/>
          </a:prstGeom>
        </p:spPr>
      </p:pic>
    </p:spTree>
    <p:extLst>
      <p:ext uri="{BB962C8B-B14F-4D97-AF65-F5344CB8AC3E}">
        <p14:creationId xmlns:p14="http://schemas.microsoft.com/office/powerpoint/2010/main" val="7379819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0930" name="Rectangle 2"/>
          <p:cNvSpPr>
            <a:spLocks noGrp="1" noChangeArrowheads="1"/>
          </p:cNvSpPr>
          <p:nvPr>
            <p:ph type="title"/>
          </p:nvPr>
        </p:nvSpPr>
        <p:spPr/>
        <p:txBody>
          <a:bodyPr/>
          <a:lstStyle/>
          <a:p>
            <a:r>
              <a:rPr lang="zh-CN" altLang="en-US" dirty="0" smtClean="0"/>
              <a:t>给文本加入更多语义</a:t>
            </a:r>
            <a:endParaRPr lang="zh-CN" altLang="en-US" dirty="0"/>
          </a:p>
        </p:txBody>
      </p:sp>
      <p:sp>
        <p:nvSpPr>
          <p:cNvPr id="1020931" name="Rectangle 3" descr="Rectangle: Click to edit Master text styles&#10;Second level&#10;Third level&#10;Fourth level&#10;Fifth level"/>
          <p:cNvSpPr>
            <a:spLocks noGrp="1" noChangeArrowheads="1"/>
          </p:cNvSpPr>
          <p:nvPr>
            <p:ph sz="half" idx="1"/>
          </p:nvPr>
        </p:nvSpPr>
        <p:spPr/>
        <p:txBody>
          <a:bodyPr/>
          <a:lstStyle/>
          <a:p>
            <a:r>
              <a:rPr lang="en-US" altLang="zh-CN" dirty="0" err="1" smtClean="0"/>
              <a:t>abbr</a:t>
            </a:r>
            <a:r>
              <a:rPr lang="zh-CN" altLang="en-US" dirty="0" smtClean="0"/>
              <a:t>（缩写）</a:t>
            </a:r>
            <a:endParaRPr lang="en-US" altLang="zh-CN" dirty="0"/>
          </a:p>
          <a:p>
            <a:r>
              <a:rPr lang="en-US" altLang="zh-CN" dirty="0" smtClean="0"/>
              <a:t>address</a:t>
            </a:r>
            <a:r>
              <a:rPr lang="zh-CN" altLang="en-US" dirty="0"/>
              <a:t>（</a:t>
            </a:r>
            <a:r>
              <a:rPr lang="zh-CN" altLang="en-US" dirty="0" smtClean="0"/>
              <a:t>地址</a:t>
            </a:r>
            <a:r>
              <a:rPr lang="zh-CN" altLang="en-US" dirty="0"/>
              <a:t>）</a:t>
            </a:r>
            <a:endParaRPr lang="en-US" altLang="zh-CN" dirty="0"/>
          </a:p>
          <a:p>
            <a:r>
              <a:rPr lang="en-US" altLang="zh-CN" dirty="0" err="1" smtClean="0"/>
              <a:t>blockquote</a:t>
            </a:r>
            <a:r>
              <a:rPr lang="zh-CN" altLang="en-US" dirty="0" smtClean="0"/>
              <a:t>（长引语）</a:t>
            </a:r>
            <a:endParaRPr lang="en-US" altLang="zh-CN" dirty="0" smtClean="0"/>
          </a:p>
          <a:p>
            <a:r>
              <a:rPr lang="en-US" altLang="zh-CN" dirty="0" smtClean="0"/>
              <a:t>cite</a:t>
            </a:r>
            <a:r>
              <a:rPr lang="zh-CN" altLang="en-US" dirty="0" smtClean="0"/>
              <a:t>（引证）</a:t>
            </a:r>
            <a:endParaRPr lang="en-US" altLang="zh-CN" dirty="0" smtClean="0"/>
          </a:p>
          <a:p>
            <a:r>
              <a:rPr lang="en-US" altLang="zh-CN" dirty="0" smtClean="0"/>
              <a:t>code</a:t>
            </a:r>
            <a:r>
              <a:rPr lang="zh-CN" altLang="en-US" dirty="0" smtClean="0"/>
              <a:t>（代码）</a:t>
            </a:r>
            <a:endParaRPr lang="en-US" altLang="zh-CN" dirty="0" smtClean="0"/>
          </a:p>
          <a:p>
            <a:r>
              <a:rPr lang="en-US" altLang="zh-CN" dirty="0" smtClean="0"/>
              <a:t>del</a:t>
            </a:r>
            <a:r>
              <a:rPr lang="zh-CN" altLang="en-US" dirty="0" smtClean="0"/>
              <a:t>（删除文字部分）</a:t>
            </a:r>
            <a:endParaRPr lang="en-US" altLang="zh-CN" dirty="0" smtClean="0"/>
          </a:p>
          <a:p>
            <a:r>
              <a:rPr lang="en-US" altLang="zh-CN" dirty="0" err="1" smtClean="0"/>
              <a:t>em</a:t>
            </a:r>
            <a:r>
              <a:rPr lang="zh-CN" altLang="en-US" dirty="0"/>
              <a:t>（</a:t>
            </a:r>
            <a:r>
              <a:rPr lang="zh-CN" altLang="en-US" dirty="0" smtClean="0"/>
              <a:t>强调</a:t>
            </a:r>
            <a:r>
              <a:rPr lang="zh-CN" altLang="en-US" dirty="0"/>
              <a:t>）</a:t>
            </a:r>
            <a:r>
              <a:rPr lang="en-US" altLang="zh-CN" dirty="0" smtClean="0"/>
              <a:t>*</a:t>
            </a:r>
            <a:endParaRPr lang="en-US" altLang="zh-CN" dirty="0"/>
          </a:p>
          <a:p>
            <a:r>
              <a:rPr lang="en-US" altLang="zh-CN" dirty="0" smtClean="0"/>
              <a:t>ins</a:t>
            </a:r>
            <a:r>
              <a:rPr lang="zh-CN" altLang="en-US" dirty="0" smtClean="0"/>
              <a:t>（插入</a:t>
            </a:r>
            <a:r>
              <a:rPr lang="zh-CN" altLang="en-US" dirty="0"/>
              <a:t>文字</a:t>
            </a:r>
            <a:r>
              <a:rPr lang="zh-CN" altLang="en-US" dirty="0" smtClean="0"/>
              <a:t>部分</a:t>
            </a:r>
            <a:r>
              <a:rPr lang="zh-CN" altLang="en-US" dirty="0"/>
              <a:t>）</a:t>
            </a:r>
            <a:endParaRPr lang="en-US" altLang="zh-CN" dirty="0" smtClean="0"/>
          </a:p>
          <a:p>
            <a:endParaRPr lang="en-US" altLang="zh-CN" dirty="0"/>
          </a:p>
        </p:txBody>
      </p:sp>
      <p:sp>
        <p:nvSpPr>
          <p:cNvPr id="2" name="内容占位符 1"/>
          <p:cNvSpPr>
            <a:spLocks noGrp="1"/>
          </p:cNvSpPr>
          <p:nvPr>
            <p:ph sz="half" idx="2"/>
          </p:nvPr>
        </p:nvSpPr>
        <p:spPr/>
        <p:txBody>
          <a:bodyPr/>
          <a:lstStyle/>
          <a:p>
            <a:r>
              <a:rPr lang="en-US" altLang="zh-CN" dirty="0"/>
              <a:t>mark</a:t>
            </a:r>
            <a:r>
              <a:rPr lang="zh-CN" altLang="en-US" dirty="0"/>
              <a:t>（高亮）</a:t>
            </a:r>
            <a:endParaRPr lang="en-US" altLang="zh-CN" dirty="0"/>
          </a:p>
          <a:p>
            <a:r>
              <a:rPr lang="en-US" altLang="zh-CN" dirty="0" smtClean="0"/>
              <a:t>pre</a:t>
            </a:r>
            <a:r>
              <a:rPr lang="zh-CN" altLang="en-US" dirty="0" smtClean="0"/>
              <a:t>（预定义格式）</a:t>
            </a:r>
            <a:endParaRPr lang="en-US" altLang="zh-CN" dirty="0" smtClean="0"/>
          </a:p>
          <a:p>
            <a:r>
              <a:rPr lang="en-US" altLang="zh-CN" dirty="0" smtClean="0"/>
              <a:t>q</a:t>
            </a:r>
            <a:r>
              <a:rPr lang="zh-CN" altLang="en-US" dirty="0" smtClean="0"/>
              <a:t>（短引语）</a:t>
            </a:r>
            <a:endParaRPr lang="en-US" altLang="zh-CN" dirty="0" smtClean="0"/>
          </a:p>
          <a:p>
            <a:r>
              <a:rPr lang="en-US" altLang="zh-CN" dirty="0" smtClean="0"/>
              <a:t>strong</a:t>
            </a:r>
            <a:r>
              <a:rPr lang="zh-CN" altLang="en-US" dirty="0"/>
              <a:t>（</a:t>
            </a:r>
            <a:r>
              <a:rPr lang="zh-CN" altLang="en-US" dirty="0" smtClean="0"/>
              <a:t>突出</a:t>
            </a:r>
            <a:r>
              <a:rPr lang="zh-CN" altLang="en-US" dirty="0"/>
              <a:t>）</a:t>
            </a:r>
            <a:r>
              <a:rPr lang="en-US" altLang="zh-CN" dirty="0" smtClean="0"/>
              <a:t>*</a:t>
            </a:r>
          </a:p>
          <a:p>
            <a:r>
              <a:rPr lang="en-US" altLang="zh-CN" dirty="0" smtClean="0"/>
              <a:t>sub</a:t>
            </a:r>
            <a:r>
              <a:rPr lang="zh-CN" altLang="en-US" dirty="0" smtClean="0"/>
              <a:t>（下标</a:t>
            </a:r>
            <a:r>
              <a:rPr lang="zh-CN" altLang="en-US" dirty="0"/>
              <a:t>）</a:t>
            </a:r>
            <a:endParaRPr lang="en-US" altLang="zh-CN" dirty="0" smtClean="0"/>
          </a:p>
          <a:p>
            <a:r>
              <a:rPr lang="en-US" altLang="zh-CN" dirty="0" smtClean="0"/>
              <a:t>sup</a:t>
            </a:r>
            <a:r>
              <a:rPr lang="zh-CN" altLang="en-US" dirty="0" smtClean="0"/>
              <a:t>（上标</a:t>
            </a:r>
            <a:r>
              <a:rPr lang="zh-CN" altLang="en-US" dirty="0"/>
              <a:t>）</a:t>
            </a:r>
            <a:endParaRPr lang="en-US" altLang="zh-CN" dirty="0" smtClean="0"/>
          </a:p>
          <a:p>
            <a:r>
              <a:rPr lang="en-US" altLang="zh-CN" dirty="0" smtClean="0"/>
              <a:t>time</a:t>
            </a:r>
            <a:r>
              <a:rPr lang="zh-CN" altLang="en-US" dirty="0" smtClean="0"/>
              <a:t>（时间</a:t>
            </a:r>
            <a:r>
              <a:rPr lang="zh-CN" altLang="en-US" dirty="0"/>
              <a:t>）</a:t>
            </a:r>
            <a:endParaRPr lang="en-US" altLang="zh-CN" dirty="0"/>
          </a:p>
          <a:p>
            <a:r>
              <a:rPr lang="en-US" altLang="zh-CN" dirty="0" smtClean="0">
                <a:hlinkClick r:id="rId3" action="ppaction://hlinkfile"/>
              </a:rPr>
              <a:t>example</a:t>
            </a:r>
            <a:endParaRPr lang="en-US" altLang="zh-CN" dirty="0"/>
          </a:p>
          <a:p>
            <a:endParaRPr lang="zh-CN" altLang="en-US" dirty="0"/>
          </a:p>
        </p:txBody>
      </p:sp>
    </p:spTree>
    <p:extLst>
      <p:ext uri="{BB962C8B-B14F-4D97-AF65-F5344CB8AC3E}">
        <p14:creationId xmlns:p14="http://schemas.microsoft.com/office/powerpoint/2010/main" val="22714577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6706" name="Rectangle 2"/>
          <p:cNvSpPr>
            <a:spLocks noGrp="1" noChangeArrowheads="1"/>
          </p:cNvSpPr>
          <p:nvPr>
            <p:ph type="title"/>
          </p:nvPr>
        </p:nvSpPr>
        <p:spPr/>
        <p:txBody>
          <a:bodyPr/>
          <a:lstStyle/>
          <a:p>
            <a:r>
              <a:rPr lang="en-US" altLang="zh-CN" dirty="0"/>
              <a:t>HTML</a:t>
            </a:r>
          </a:p>
        </p:txBody>
      </p:sp>
      <p:sp>
        <p:nvSpPr>
          <p:cNvPr id="1096707" name="Rectangle 3" descr="Rectangle: Click to edit Master text styles&#10;Second level&#10;Third level&#10;Fourth level&#10;Fifth level"/>
          <p:cNvSpPr>
            <a:spLocks noGrp="1" noChangeArrowheads="1"/>
          </p:cNvSpPr>
          <p:nvPr>
            <p:ph idx="1"/>
          </p:nvPr>
        </p:nvSpPr>
        <p:spPr>
          <a:xfrm>
            <a:off x="1055440" y="1700808"/>
            <a:ext cx="10363200" cy="4114800"/>
          </a:xfrm>
        </p:spPr>
        <p:txBody>
          <a:bodyPr/>
          <a:lstStyle/>
          <a:p>
            <a:r>
              <a:rPr lang="en-US" altLang="zh-CN" dirty="0" err="1"/>
              <a:t>HyperText</a:t>
            </a:r>
            <a:r>
              <a:rPr lang="en-US" altLang="zh-CN" dirty="0"/>
              <a:t> Markup </a:t>
            </a:r>
            <a:r>
              <a:rPr lang="en-US" altLang="zh-CN" dirty="0" smtClean="0"/>
              <a:t>Language</a:t>
            </a:r>
            <a:r>
              <a:rPr lang="zh-CN" altLang="en-US" dirty="0" smtClean="0"/>
              <a:t>，</a:t>
            </a:r>
            <a:r>
              <a:rPr lang="en-US" altLang="en-US" dirty="0" err="1" smtClean="0"/>
              <a:t>超文本标记</a:t>
            </a:r>
            <a:r>
              <a:rPr lang="zh-CN" altLang="en-US" dirty="0" smtClean="0"/>
              <a:t>语言的</a:t>
            </a:r>
            <a:r>
              <a:rPr lang="zh-CN" altLang="en-US" dirty="0"/>
              <a:t>首字母缩写</a:t>
            </a:r>
          </a:p>
          <a:p>
            <a:r>
              <a:rPr lang="en-US" altLang="zh-CN" dirty="0" smtClean="0"/>
              <a:t>HTML </a:t>
            </a:r>
            <a:r>
              <a:rPr lang="en-US" altLang="zh-CN" dirty="0"/>
              <a:t>is the standard markup language for documents designed to be displayed in a web </a:t>
            </a:r>
            <a:r>
              <a:rPr lang="en-US" altLang="zh-CN" dirty="0" smtClean="0"/>
              <a:t>browser. —— Wiki</a:t>
            </a:r>
          </a:p>
          <a:p>
            <a:r>
              <a:rPr lang="en-US" altLang="zh-CN" dirty="0"/>
              <a:t>HTML is the </a:t>
            </a:r>
            <a:r>
              <a:rPr lang="en-US" altLang="zh-CN" dirty="0" smtClean="0"/>
              <a:t>language for </a:t>
            </a:r>
            <a:r>
              <a:rPr lang="en-US" altLang="zh-CN" dirty="0"/>
              <a:t>describing the structure of </a:t>
            </a:r>
            <a:r>
              <a:rPr lang="en-US" altLang="zh-CN" dirty="0" smtClean="0"/>
              <a:t>Web pages</a:t>
            </a:r>
            <a:r>
              <a:rPr lang="en-US" altLang="zh-CN" dirty="0"/>
              <a:t>. HTML gives authors the means </a:t>
            </a:r>
            <a:r>
              <a:rPr lang="en-US" altLang="zh-CN" dirty="0" smtClean="0"/>
              <a:t>to </a:t>
            </a:r>
            <a:endParaRPr lang="en-US" altLang="zh-CN" dirty="0"/>
          </a:p>
          <a:p>
            <a:pPr lvl="1"/>
            <a:r>
              <a:rPr lang="en-US" altLang="zh-CN" dirty="0" smtClean="0"/>
              <a:t>Publish </a:t>
            </a:r>
            <a:r>
              <a:rPr lang="en-US" altLang="zh-CN" dirty="0"/>
              <a:t>online documents </a:t>
            </a:r>
            <a:endParaRPr lang="en-US" altLang="zh-CN" dirty="0" smtClean="0"/>
          </a:p>
          <a:p>
            <a:pPr lvl="1"/>
            <a:r>
              <a:rPr lang="en-US" altLang="zh-CN" dirty="0" smtClean="0"/>
              <a:t>Retrieve </a:t>
            </a:r>
            <a:r>
              <a:rPr lang="en-US" altLang="zh-CN" dirty="0"/>
              <a:t>online information </a:t>
            </a:r>
            <a:r>
              <a:rPr lang="en-US" altLang="zh-CN" dirty="0" smtClean="0"/>
              <a:t>via hypertext </a:t>
            </a:r>
            <a:r>
              <a:rPr lang="en-US" altLang="zh-CN" dirty="0"/>
              <a:t>links, at the click of </a:t>
            </a:r>
            <a:r>
              <a:rPr lang="en-US" altLang="zh-CN" dirty="0" smtClean="0"/>
              <a:t>a button</a:t>
            </a:r>
            <a:endParaRPr lang="en-US" altLang="zh-CN" dirty="0"/>
          </a:p>
          <a:p>
            <a:pPr lvl="1"/>
            <a:r>
              <a:rPr lang="en-US" altLang="zh-CN" dirty="0" smtClean="0"/>
              <a:t>Design </a:t>
            </a:r>
            <a:r>
              <a:rPr lang="en-US" altLang="zh-CN" dirty="0"/>
              <a:t>forms for conducting </a:t>
            </a:r>
            <a:r>
              <a:rPr lang="en-US" altLang="zh-CN" dirty="0" smtClean="0"/>
              <a:t>transactions with </a:t>
            </a:r>
            <a:r>
              <a:rPr lang="en-US" altLang="zh-CN" dirty="0"/>
              <a:t>remote </a:t>
            </a:r>
            <a:r>
              <a:rPr lang="en-US" altLang="zh-CN" dirty="0" smtClean="0"/>
              <a:t>services</a:t>
            </a:r>
          </a:p>
          <a:p>
            <a:pPr lvl="1"/>
            <a:r>
              <a:rPr lang="en-US" altLang="zh-CN" dirty="0" smtClean="0"/>
              <a:t>Include </a:t>
            </a:r>
            <a:r>
              <a:rPr lang="en-US" altLang="zh-CN" dirty="0"/>
              <a:t>spread-sheets, video clips</a:t>
            </a:r>
            <a:r>
              <a:rPr lang="en-US" altLang="zh-CN" dirty="0" smtClean="0"/>
              <a:t>, sound </a:t>
            </a:r>
            <a:r>
              <a:rPr lang="en-US" altLang="zh-CN" dirty="0"/>
              <a:t>clips, and other </a:t>
            </a:r>
            <a:r>
              <a:rPr lang="en-US" altLang="zh-CN" dirty="0" smtClean="0"/>
              <a:t>applications directly </a:t>
            </a:r>
            <a:r>
              <a:rPr lang="en-US" altLang="zh-CN" dirty="0"/>
              <a:t>in their documents. </a:t>
            </a:r>
          </a:p>
          <a:p>
            <a:endParaRPr lang="en-US" altLang="zh-CN" dirty="0" smtClean="0"/>
          </a:p>
        </p:txBody>
      </p:sp>
    </p:spTree>
    <p:extLst>
      <p:ext uri="{BB962C8B-B14F-4D97-AF65-F5344CB8AC3E}">
        <p14:creationId xmlns:p14="http://schemas.microsoft.com/office/powerpoint/2010/main" val="327503228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给文本加入更多语义</a:t>
            </a:r>
          </a:p>
        </p:txBody>
      </p:sp>
      <p:pic>
        <p:nvPicPr>
          <p:cNvPr id="5" name="内容占位符 4"/>
          <p:cNvPicPr>
            <a:picLocks noGrp="1" noChangeAspect="1"/>
          </p:cNvPicPr>
          <p:nvPr>
            <p:ph sz="half" idx="1"/>
          </p:nvPr>
        </p:nvPicPr>
        <p:blipFill>
          <a:blip r:embed="rId3"/>
          <a:stretch>
            <a:fillRect/>
          </a:stretch>
        </p:blipFill>
        <p:spPr>
          <a:xfrm>
            <a:off x="1117600" y="2318139"/>
            <a:ext cx="5080000" cy="3288522"/>
          </a:xfrm>
          <a:prstGeom prst="rect">
            <a:avLst/>
          </a:prstGeom>
        </p:spPr>
      </p:pic>
      <p:pic>
        <p:nvPicPr>
          <p:cNvPr id="6" name="内容占位符 5"/>
          <p:cNvPicPr>
            <a:picLocks noGrp="1" noChangeAspect="1"/>
          </p:cNvPicPr>
          <p:nvPr>
            <p:ph sz="half" idx="2"/>
          </p:nvPr>
        </p:nvPicPr>
        <p:blipFill>
          <a:blip r:embed="rId4"/>
          <a:stretch>
            <a:fillRect/>
          </a:stretch>
        </p:blipFill>
        <p:spPr>
          <a:xfrm>
            <a:off x="6400800" y="2179497"/>
            <a:ext cx="5080000" cy="3565806"/>
          </a:xfrm>
          <a:prstGeom prst="rect">
            <a:avLst/>
          </a:prstGeom>
        </p:spPr>
      </p:pic>
    </p:spTree>
    <p:extLst>
      <p:ext uri="{BB962C8B-B14F-4D97-AF65-F5344CB8AC3E}">
        <p14:creationId xmlns:p14="http://schemas.microsoft.com/office/powerpoint/2010/main" val="191301763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百</a:t>
            </a:r>
            <a:r>
              <a:rPr lang="zh-CN" altLang="en-US" dirty="0" smtClean="0"/>
              <a:t>搭标记</a:t>
            </a:r>
            <a:endParaRPr lang="zh-CN" altLang="en-US" dirty="0"/>
          </a:p>
        </p:txBody>
      </p:sp>
      <p:sp>
        <p:nvSpPr>
          <p:cNvPr id="3" name="内容占位符 2"/>
          <p:cNvSpPr>
            <a:spLocks noGrp="1"/>
          </p:cNvSpPr>
          <p:nvPr>
            <p:ph idx="1"/>
          </p:nvPr>
        </p:nvSpPr>
        <p:spPr/>
        <p:txBody>
          <a:bodyPr/>
          <a:lstStyle/>
          <a:p>
            <a:r>
              <a:rPr lang="en-US" altLang="zh-CN" dirty="0" smtClean="0"/>
              <a:t>div &amp; span</a:t>
            </a:r>
          </a:p>
          <a:p>
            <a:pPr lvl="1"/>
            <a:r>
              <a:rPr lang="en-US" altLang="zh-CN" dirty="0" smtClean="0"/>
              <a:t>div</a:t>
            </a:r>
            <a:r>
              <a:rPr lang="zh-CN" altLang="en-US" dirty="0" smtClean="0"/>
              <a:t>给出了某个逻辑块（</a:t>
            </a:r>
            <a:r>
              <a:rPr lang="en-US" altLang="zh-CN" dirty="0" smtClean="0"/>
              <a:t>block</a:t>
            </a:r>
            <a:r>
              <a:rPr lang="zh-CN" altLang="en-US" dirty="0" smtClean="0"/>
              <a:t>）结构</a:t>
            </a:r>
            <a:endParaRPr lang="en-US" altLang="zh-CN" dirty="0" smtClean="0"/>
          </a:p>
          <a:p>
            <a:pPr lvl="1"/>
            <a:r>
              <a:rPr lang="en-US" altLang="zh-CN" dirty="0" smtClean="0"/>
              <a:t>span</a:t>
            </a:r>
            <a:r>
              <a:rPr lang="zh-CN" altLang="en-US" dirty="0" smtClean="0"/>
              <a:t>给出了某个逻辑行内</a:t>
            </a:r>
            <a:r>
              <a:rPr lang="en-US" altLang="zh-CN" dirty="0" smtClean="0"/>
              <a:t>/</a:t>
            </a:r>
            <a:r>
              <a:rPr lang="zh-CN" altLang="en-US" dirty="0" smtClean="0"/>
              <a:t>内联</a:t>
            </a:r>
            <a:r>
              <a:rPr lang="zh-CN" altLang="en-US" dirty="0"/>
              <a:t>（</a:t>
            </a:r>
            <a:r>
              <a:rPr lang="en-US" altLang="zh-CN" dirty="0" smtClean="0"/>
              <a:t>inline</a:t>
            </a:r>
            <a:r>
              <a:rPr lang="zh-CN" altLang="en-US" dirty="0" smtClean="0"/>
              <a:t>）结构</a:t>
            </a:r>
            <a:endParaRPr lang="en-US" altLang="zh-CN" dirty="0" smtClean="0"/>
          </a:p>
          <a:p>
            <a:pPr lvl="1"/>
            <a:r>
              <a:rPr lang="zh-CN" altLang="en-US" dirty="0" smtClean="0"/>
              <a:t>为将来</a:t>
            </a:r>
            <a:r>
              <a:rPr lang="en-US" altLang="zh-CN" dirty="0" smtClean="0"/>
              <a:t>CSS</a:t>
            </a:r>
            <a:r>
              <a:rPr lang="zh-CN" altLang="en-US" dirty="0" smtClean="0"/>
              <a:t>元素选择提供了参考锚点</a:t>
            </a:r>
            <a:endParaRPr lang="en-US" altLang="zh-CN" dirty="0" smtClean="0"/>
          </a:p>
          <a:p>
            <a:pPr lvl="1"/>
            <a:r>
              <a:rPr lang="en-US" altLang="zh-CN" dirty="0" smtClean="0">
                <a:hlinkClick r:id="rId3" action="ppaction://hlinkfile"/>
              </a:rPr>
              <a:t>example</a:t>
            </a:r>
            <a:endParaRPr lang="en-US" altLang="zh-CN" dirty="0" smtClean="0"/>
          </a:p>
        </p:txBody>
      </p:sp>
    </p:spTree>
    <p:extLst>
      <p:ext uri="{BB962C8B-B14F-4D97-AF65-F5344CB8AC3E}">
        <p14:creationId xmlns:p14="http://schemas.microsoft.com/office/powerpoint/2010/main" val="99936757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百搭标记</a:t>
            </a:r>
          </a:p>
        </p:txBody>
      </p:sp>
      <p:pic>
        <p:nvPicPr>
          <p:cNvPr id="7" name="内容占位符 6"/>
          <p:cNvPicPr>
            <a:picLocks noGrp="1" noChangeAspect="1"/>
          </p:cNvPicPr>
          <p:nvPr>
            <p:ph sz="half" idx="2"/>
          </p:nvPr>
        </p:nvPicPr>
        <p:blipFill>
          <a:blip r:embed="rId3"/>
          <a:stretch>
            <a:fillRect/>
          </a:stretch>
        </p:blipFill>
        <p:spPr>
          <a:xfrm>
            <a:off x="6490242" y="1905000"/>
            <a:ext cx="4901116" cy="4114800"/>
          </a:xfrm>
          <a:prstGeom prst="rect">
            <a:avLst/>
          </a:prstGeom>
        </p:spPr>
      </p:pic>
      <p:pic>
        <p:nvPicPr>
          <p:cNvPr id="4" name="内容占位符 3"/>
          <p:cNvPicPr>
            <a:picLocks noGrp="1" noChangeAspect="1"/>
          </p:cNvPicPr>
          <p:nvPr>
            <p:ph sz="half" idx="1"/>
          </p:nvPr>
        </p:nvPicPr>
        <p:blipFill>
          <a:blip r:embed="rId4"/>
          <a:stretch>
            <a:fillRect/>
          </a:stretch>
        </p:blipFill>
        <p:spPr>
          <a:xfrm>
            <a:off x="1117600" y="2110618"/>
            <a:ext cx="5080000" cy="3703563"/>
          </a:xfrm>
          <a:prstGeom prst="rect">
            <a:avLst/>
          </a:prstGeom>
        </p:spPr>
      </p:pic>
    </p:spTree>
    <p:extLst>
      <p:ext uri="{BB962C8B-B14F-4D97-AF65-F5344CB8AC3E}">
        <p14:creationId xmlns:p14="http://schemas.microsoft.com/office/powerpoint/2010/main" val="120149822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百搭标记</a:t>
            </a:r>
          </a:p>
        </p:txBody>
      </p:sp>
      <p:sp>
        <p:nvSpPr>
          <p:cNvPr id="3" name="内容占位符 2"/>
          <p:cNvSpPr>
            <a:spLocks noGrp="1"/>
          </p:cNvSpPr>
          <p:nvPr>
            <p:ph sz="half" idx="1"/>
          </p:nvPr>
        </p:nvSpPr>
        <p:spPr/>
        <p:txBody>
          <a:bodyPr/>
          <a:lstStyle/>
          <a:p>
            <a:r>
              <a:rPr lang="en-US" altLang="zh-CN" dirty="0"/>
              <a:t>div</a:t>
            </a:r>
            <a:r>
              <a:rPr lang="zh-CN" altLang="en-US" dirty="0"/>
              <a:t>和</a:t>
            </a:r>
            <a:r>
              <a:rPr lang="en-US" altLang="zh-CN" dirty="0"/>
              <a:t>p</a:t>
            </a:r>
            <a:r>
              <a:rPr lang="zh-CN" altLang="en-US" dirty="0"/>
              <a:t>的区别</a:t>
            </a:r>
            <a:endParaRPr lang="en-US" altLang="zh-CN" dirty="0"/>
          </a:p>
          <a:p>
            <a:pPr lvl="1"/>
            <a:r>
              <a:rPr lang="zh-CN" altLang="en-US" dirty="0"/>
              <a:t>语义、表现</a:t>
            </a:r>
            <a:endParaRPr lang="en-US" altLang="zh-CN" dirty="0"/>
          </a:p>
          <a:p>
            <a:pPr lvl="1"/>
            <a:r>
              <a:rPr lang="en-US" altLang="zh-CN" dirty="0">
                <a:hlinkClick r:id="rId3" action="ppaction://hlinkfile"/>
              </a:rPr>
              <a:t>example</a:t>
            </a:r>
            <a:endParaRPr lang="zh-CN" altLang="en-US" dirty="0"/>
          </a:p>
          <a:p>
            <a:endParaRPr lang="zh-CN" altLang="en-US" dirty="0"/>
          </a:p>
        </p:txBody>
      </p:sp>
      <p:pic>
        <p:nvPicPr>
          <p:cNvPr id="6" name="内容占位符 5"/>
          <p:cNvPicPr>
            <a:picLocks noGrp="1" noChangeAspect="1"/>
          </p:cNvPicPr>
          <p:nvPr>
            <p:ph sz="half" idx="2"/>
          </p:nvPr>
        </p:nvPicPr>
        <p:blipFill>
          <a:blip r:embed="rId4"/>
          <a:stretch>
            <a:fillRect/>
          </a:stretch>
        </p:blipFill>
        <p:spPr>
          <a:xfrm>
            <a:off x="6490242" y="1905000"/>
            <a:ext cx="4901116" cy="4114800"/>
          </a:xfrm>
          <a:prstGeom prst="rect">
            <a:avLst/>
          </a:prstGeom>
        </p:spPr>
      </p:pic>
      <p:pic>
        <p:nvPicPr>
          <p:cNvPr id="5" name="图片 4"/>
          <p:cNvPicPr>
            <a:picLocks noChangeAspect="1"/>
          </p:cNvPicPr>
          <p:nvPr/>
        </p:nvPicPr>
        <p:blipFill>
          <a:blip r:embed="rId5"/>
          <a:stretch>
            <a:fillRect/>
          </a:stretch>
        </p:blipFill>
        <p:spPr>
          <a:xfrm>
            <a:off x="1117601" y="3789040"/>
            <a:ext cx="4834384" cy="2088232"/>
          </a:xfrm>
          <a:prstGeom prst="rect">
            <a:avLst/>
          </a:prstGeom>
        </p:spPr>
      </p:pic>
    </p:spTree>
    <p:extLst>
      <p:ext uri="{BB962C8B-B14F-4D97-AF65-F5344CB8AC3E}">
        <p14:creationId xmlns:p14="http://schemas.microsoft.com/office/powerpoint/2010/main" val="283072132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V</a:t>
            </a:r>
            <a:r>
              <a:rPr lang="en-US" altLang="zh-CN" dirty="0" smtClean="0"/>
              <a:t>I</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a:t>列表</a:t>
            </a:r>
            <a:endParaRPr lang="en-US" altLang="zh-CN" dirty="0"/>
          </a:p>
        </p:txBody>
      </p:sp>
    </p:spTree>
    <p:extLst>
      <p:ext uri="{BB962C8B-B14F-4D97-AF65-F5344CB8AC3E}">
        <p14:creationId xmlns:p14="http://schemas.microsoft.com/office/powerpoint/2010/main" val="18090448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02" name="Rectangle 2"/>
          <p:cNvSpPr>
            <a:spLocks noGrp="1" noChangeArrowheads="1"/>
          </p:cNvSpPr>
          <p:nvPr>
            <p:ph type="title"/>
          </p:nvPr>
        </p:nvSpPr>
        <p:spPr/>
        <p:txBody>
          <a:bodyPr/>
          <a:lstStyle/>
          <a:p>
            <a:r>
              <a:rPr lang="zh-CN" altLang="en-US"/>
              <a:t>列表</a:t>
            </a:r>
          </a:p>
        </p:txBody>
      </p:sp>
      <p:sp>
        <p:nvSpPr>
          <p:cNvPr id="1024003"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列表的</a:t>
            </a:r>
            <a:r>
              <a:rPr lang="zh-CN" altLang="en-US" dirty="0" smtClean="0"/>
              <a:t>分类</a:t>
            </a:r>
            <a:endParaRPr lang="en-US" altLang="zh-CN" dirty="0"/>
          </a:p>
          <a:p>
            <a:pPr lvl="1"/>
            <a:r>
              <a:rPr lang="zh-CN" altLang="en-US" dirty="0"/>
              <a:t>有序列表</a:t>
            </a:r>
          </a:p>
          <a:p>
            <a:pPr lvl="1"/>
            <a:r>
              <a:rPr lang="zh-CN" altLang="en-US" dirty="0"/>
              <a:t>无序列表</a:t>
            </a:r>
          </a:p>
          <a:p>
            <a:pPr lvl="1"/>
            <a:r>
              <a:rPr lang="zh-CN" altLang="en-US" dirty="0"/>
              <a:t>定义列表</a:t>
            </a:r>
          </a:p>
          <a:p>
            <a:pPr>
              <a:buFont typeface="Wingdings" pitchFamily="2" charset="2"/>
              <a:buNone/>
            </a:pPr>
            <a:endParaRPr lang="en-US" altLang="zh-CN" dirty="0"/>
          </a:p>
        </p:txBody>
      </p:sp>
    </p:spTree>
    <p:extLst>
      <p:ext uri="{BB962C8B-B14F-4D97-AF65-F5344CB8AC3E}">
        <p14:creationId xmlns:p14="http://schemas.microsoft.com/office/powerpoint/2010/main" val="151773650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050" name="Rectangle 2"/>
          <p:cNvSpPr>
            <a:spLocks noGrp="1" noChangeArrowheads="1"/>
          </p:cNvSpPr>
          <p:nvPr>
            <p:ph type="title"/>
          </p:nvPr>
        </p:nvSpPr>
        <p:spPr/>
        <p:txBody>
          <a:bodyPr/>
          <a:lstStyle/>
          <a:p>
            <a:r>
              <a:rPr lang="zh-CN" altLang="en-US" dirty="0"/>
              <a:t>有序列表</a:t>
            </a:r>
          </a:p>
        </p:txBody>
      </p:sp>
      <p:sp>
        <p:nvSpPr>
          <p:cNvPr id="1026051" name="Rectangle 3"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zh-CN" altLang="en-US" dirty="0"/>
              <a:t>列表标记</a:t>
            </a:r>
            <a:r>
              <a:rPr lang="en-US" altLang="zh-CN" dirty="0" err="1"/>
              <a:t>ol</a:t>
            </a:r>
            <a:r>
              <a:rPr lang="zh-CN" altLang="en-US" dirty="0"/>
              <a:t>元素</a:t>
            </a:r>
          </a:p>
          <a:p>
            <a:pPr lvl="1">
              <a:lnSpc>
                <a:spcPct val="90000"/>
              </a:lnSpc>
            </a:pPr>
            <a:r>
              <a:rPr lang="en-US" altLang="zh-CN" dirty="0" smtClean="0"/>
              <a:t>start</a:t>
            </a:r>
            <a:r>
              <a:rPr lang="zh-CN" altLang="en-US" dirty="0"/>
              <a:t>特性：</a:t>
            </a:r>
            <a:r>
              <a:rPr lang="zh-CN" altLang="en-US" dirty="0" smtClean="0"/>
              <a:t>修改开始序号</a:t>
            </a:r>
            <a:endParaRPr lang="en-US" altLang="zh-CN" dirty="0" smtClean="0"/>
          </a:p>
          <a:p>
            <a:pPr lvl="1">
              <a:lnSpc>
                <a:spcPct val="90000"/>
              </a:lnSpc>
            </a:pPr>
            <a:r>
              <a:rPr lang="en-US" altLang="zh-CN" dirty="0" smtClean="0"/>
              <a:t>reversed</a:t>
            </a:r>
            <a:r>
              <a:rPr lang="zh-CN" altLang="en-US" dirty="0"/>
              <a:t>特性：</a:t>
            </a:r>
            <a:r>
              <a:rPr lang="zh-CN" altLang="en-US" dirty="0" smtClean="0"/>
              <a:t>逆序编号</a:t>
            </a:r>
            <a:endParaRPr lang="en-US" altLang="zh-CN" dirty="0"/>
          </a:p>
          <a:p>
            <a:pPr>
              <a:lnSpc>
                <a:spcPct val="90000"/>
              </a:lnSpc>
            </a:pPr>
            <a:r>
              <a:rPr lang="zh-CN" altLang="en-US" dirty="0" smtClean="0"/>
              <a:t>列表</a:t>
            </a:r>
            <a:r>
              <a:rPr lang="zh-CN" altLang="en-US" dirty="0"/>
              <a:t>项</a:t>
            </a:r>
            <a:r>
              <a:rPr lang="en-US" altLang="zh-CN" dirty="0"/>
              <a:t>li</a:t>
            </a:r>
            <a:r>
              <a:rPr lang="zh-CN" altLang="en-US" dirty="0"/>
              <a:t>元素</a:t>
            </a:r>
          </a:p>
          <a:p>
            <a:pPr>
              <a:lnSpc>
                <a:spcPct val="90000"/>
              </a:lnSpc>
            </a:pPr>
            <a:r>
              <a:rPr lang="en-US" altLang="zh-CN" dirty="0">
                <a:hlinkClick r:id="rId3" action="ppaction://hlinkfile"/>
              </a:rPr>
              <a:t>example</a:t>
            </a:r>
            <a:endParaRPr lang="en-US" altLang="zh-CN" dirty="0"/>
          </a:p>
        </p:txBody>
      </p:sp>
    </p:spTree>
    <p:extLst>
      <p:ext uri="{BB962C8B-B14F-4D97-AF65-F5344CB8AC3E}">
        <p14:creationId xmlns:p14="http://schemas.microsoft.com/office/powerpoint/2010/main" val="231886712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有序列表</a:t>
            </a:r>
          </a:p>
        </p:txBody>
      </p:sp>
      <p:pic>
        <p:nvPicPr>
          <p:cNvPr id="6" name="内容占位符 5"/>
          <p:cNvPicPr>
            <a:picLocks noGrp="1" noChangeAspect="1"/>
          </p:cNvPicPr>
          <p:nvPr>
            <p:ph sz="half" idx="1"/>
          </p:nvPr>
        </p:nvPicPr>
        <p:blipFill>
          <a:blip r:embed="rId3"/>
          <a:stretch>
            <a:fillRect/>
          </a:stretch>
        </p:blipFill>
        <p:spPr>
          <a:xfrm>
            <a:off x="1117600" y="2110618"/>
            <a:ext cx="5080000" cy="3703563"/>
          </a:xfrm>
          <a:prstGeom prst="rect">
            <a:avLst/>
          </a:prstGeom>
        </p:spPr>
      </p:pic>
      <p:pic>
        <p:nvPicPr>
          <p:cNvPr id="9" name="内容占位符 8"/>
          <p:cNvPicPr>
            <a:picLocks noGrp="1" noChangeAspect="1"/>
          </p:cNvPicPr>
          <p:nvPr>
            <p:ph sz="half" idx="2"/>
          </p:nvPr>
        </p:nvPicPr>
        <p:blipFill>
          <a:blip r:embed="rId4"/>
          <a:stretch>
            <a:fillRect/>
          </a:stretch>
        </p:blipFill>
        <p:spPr>
          <a:xfrm>
            <a:off x="6672064" y="2112044"/>
            <a:ext cx="4629150" cy="3362325"/>
          </a:xfrm>
          <a:prstGeom prst="rect">
            <a:avLst/>
          </a:prstGeom>
        </p:spPr>
      </p:pic>
    </p:spTree>
    <p:extLst>
      <p:ext uri="{BB962C8B-B14F-4D97-AF65-F5344CB8AC3E}">
        <p14:creationId xmlns:p14="http://schemas.microsoft.com/office/powerpoint/2010/main" val="342222824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074" name="Rectangle 2"/>
          <p:cNvSpPr>
            <a:spLocks noGrp="1" noChangeArrowheads="1"/>
          </p:cNvSpPr>
          <p:nvPr>
            <p:ph type="title"/>
          </p:nvPr>
        </p:nvSpPr>
        <p:spPr/>
        <p:txBody>
          <a:bodyPr/>
          <a:lstStyle/>
          <a:p>
            <a:r>
              <a:rPr lang="zh-CN" altLang="en-US"/>
              <a:t>无序列表</a:t>
            </a:r>
          </a:p>
        </p:txBody>
      </p:sp>
      <p:sp>
        <p:nvSpPr>
          <p:cNvPr id="1027075" name="Rectangle 3" descr="Rectangle: Click to edit Master text styles&#10;Second level&#10;Third level&#10;Fourth level&#10;Fifth level"/>
          <p:cNvSpPr>
            <a:spLocks noGrp="1" noChangeArrowheads="1"/>
          </p:cNvSpPr>
          <p:nvPr>
            <p:ph sz="half" idx="1"/>
          </p:nvPr>
        </p:nvSpPr>
        <p:spPr/>
        <p:txBody>
          <a:bodyPr/>
          <a:lstStyle/>
          <a:p>
            <a:r>
              <a:rPr lang="zh-CN" altLang="en-US" dirty="0"/>
              <a:t>列表标记</a:t>
            </a:r>
            <a:r>
              <a:rPr lang="en-US" altLang="zh-CN" dirty="0" err="1"/>
              <a:t>ul</a:t>
            </a:r>
            <a:r>
              <a:rPr lang="zh-CN" altLang="en-US" dirty="0"/>
              <a:t>元素</a:t>
            </a:r>
          </a:p>
          <a:p>
            <a:r>
              <a:rPr lang="zh-CN" altLang="en-US" dirty="0" smtClean="0"/>
              <a:t>列表</a:t>
            </a:r>
            <a:r>
              <a:rPr lang="zh-CN" altLang="en-US" dirty="0"/>
              <a:t>项</a:t>
            </a:r>
            <a:r>
              <a:rPr lang="en-US" altLang="zh-CN" dirty="0"/>
              <a:t>li</a:t>
            </a:r>
            <a:r>
              <a:rPr lang="zh-CN" altLang="en-US" dirty="0"/>
              <a:t>元素</a:t>
            </a:r>
          </a:p>
          <a:p>
            <a:r>
              <a:rPr lang="en-US" altLang="zh-CN" dirty="0">
                <a:hlinkClick r:id="rId3" action="ppaction://hlinkfile"/>
              </a:rPr>
              <a:t>example</a:t>
            </a:r>
            <a:endParaRPr lang="en-US" altLang="zh-CN" dirty="0"/>
          </a:p>
        </p:txBody>
      </p:sp>
      <p:pic>
        <p:nvPicPr>
          <p:cNvPr id="4" name="图片 3"/>
          <p:cNvPicPr>
            <a:picLocks noChangeAspect="1"/>
          </p:cNvPicPr>
          <p:nvPr/>
        </p:nvPicPr>
        <p:blipFill>
          <a:blip r:embed="rId4"/>
          <a:stretch>
            <a:fillRect/>
          </a:stretch>
        </p:blipFill>
        <p:spPr>
          <a:xfrm>
            <a:off x="6197600" y="1727885"/>
            <a:ext cx="5190937" cy="1656184"/>
          </a:xfrm>
          <a:prstGeom prst="rect">
            <a:avLst/>
          </a:prstGeom>
        </p:spPr>
      </p:pic>
      <p:pic>
        <p:nvPicPr>
          <p:cNvPr id="7" name="内容占位符 6"/>
          <p:cNvPicPr>
            <a:picLocks noGrp="1" noChangeAspect="1"/>
          </p:cNvPicPr>
          <p:nvPr>
            <p:ph sz="half" idx="2"/>
          </p:nvPr>
        </p:nvPicPr>
        <p:blipFill>
          <a:blip r:embed="rId5"/>
          <a:stretch>
            <a:fillRect/>
          </a:stretch>
        </p:blipFill>
        <p:spPr>
          <a:xfrm>
            <a:off x="6197600" y="3800475"/>
            <a:ext cx="5000625" cy="2219325"/>
          </a:xfrm>
          <a:prstGeom prst="rect">
            <a:avLst/>
          </a:prstGeom>
        </p:spPr>
      </p:pic>
    </p:spTree>
    <p:extLst>
      <p:ext uri="{BB962C8B-B14F-4D97-AF65-F5344CB8AC3E}">
        <p14:creationId xmlns:p14="http://schemas.microsoft.com/office/powerpoint/2010/main" val="238787856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098" name="Rectangle 2"/>
          <p:cNvSpPr>
            <a:spLocks noGrp="1" noChangeArrowheads="1"/>
          </p:cNvSpPr>
          <p:nvPr>
            <p:ph type="title"/>
          </p:nvPr>
        </p:nvSpPr>
        <p:spPr/>
        <p:txBody>
          <a:bodyPr/>
          <a:lstStyle/>
          <a:p>
            <a:r>
              <a:rPr lang="zh-CN" altLang="en-US"/>
              <a:t>定义列表</a:t>
            </a:r>
          </a:p>
        </p:txBody>
      </p:sp>
      <p:sp>
        <p:nvSpPr>
          <p:cNvPr id="1028099" name="Rectangle 3" descr="Rectangle: Click to edit Master text styles&#10;Second level&#10;Third level&#10;Fourth level&#10;Fifth level"/>
          <p:cNvSpPr>
            <a:spLocks noGrp="1" noChangeArrowheads="1"/>
          </p:cNvSpPr>
          <p:nvPr>
            <p:ph sz="half" idx="1"/>
          </p:nvPr>
        </p:nvSpPr>
        <p:spPr/>
        <p:txBody>
          <a:bodyPr/>
          <a:lstStyle/>
          <a:p>
            <a:r>
              <a:rPr lang="zh-CN" altLang="en-US" dirty="0"/>
              <a:t>列表标记</a:t>
            </a:r>
            <a:r>
              <a:rPr lang="en-US" altLang="zh-CN" dirty="0"/>
              <a:t>dl</a:t>
            </a:r>
            <a:r>
              <a:rPr lang="zh-CN" altLang="en-US" dirty="0"/>
              <a:t>元素</a:t>
            </a:r>
          </a:p>
          <a:p>
            <a:r>
              <a:rPr lang="zh-CN" altLang="en-US" dirty="0"/>
              <a:t>列表项中术语定义条目元素为</a:t>
            </a:r>
            <a:r>
              <a:rPr lang="en-US" altLang="zh-CN" dirty="0" err="1"/>
              <a:t>dt</a:t>
            </a:r>
            <a:endParaRPr lang="en-US" altLang="zh-CN" dirty="0"/>
          </a:p>
          <a:p>
            <a:r>
              <a:rPr lang="zh-CN" altLang="en-US" dirty="0"/>
              <a:t>列表项中术语描述条目元素为</a:t>
            </a:r>
            <a:r>
              <a:rPr lang="en-US" altLang="zh-CN" dirty="0" err="1"/>
              <a:t>dd</a:t>
            </a:r>
            <a:endParaRPr lang="en-US" altLang="zh-CN" dirty="0"/>
          </a:p>
          <a:p>
            <a:r>
              <a:rPr lang="en-US" altLang="zh-CN" dirty="0">
                <a:hlinkClick r:id="rId3" action="ppaction://hlinkfile"/>
              </a:rPr>
              <a:t>example</a:t>
            </a:r>
            <a:endParaRPr lang="en-US" altLang="zh-CN" dirty="0"/>
          </a:p>
        </p:txBody>
      </p:sp>
      <p:pic>
        <p:nvPicPr>
          <p:cNvPr id="5" name="内容占位符 4"/>
          <p:cNvPicPr>
            <a:picLocks noGrp="1" noChangeAspect="1"/>
          </p:cNvPicPr>
          <p:nvPr>
            <p:ph sz="half" idx="2"/>
          </p:nvPr>
        </p:nvPicPr>
        <p:blipFill>
          <a:blip r:embed="rId4"/>
          <a:stretch>
            <a:fillRect/>
          </a:stretch>
        </p:blipFill>
        <p:spPr>
          <a:xfrm>
            <a:off x="6384032" y="4077072"/>
            <a:ext cx="5080000" cy="1858682"/>
          </a:xfrm>
          <a:prstGeom prst="rect">
            <a:avLst/>
          </a:prstGeom>
        </p:spPr>
      </p:pic>
      <p:pic>
        <p:nvPicPr>
          <p:cNvPr id="6" name="图片 5"/>
          <p:cNvPicPr>
            <a:picLocks noChangeAspect="1"/>
          </p:cNvPicPr>
          <p:nvPr/>
        </p:nvPicPr>
        <p:blipFill>
          <a:blip r:embed="rId5"/>
          <a:stretch>
            <a:fillRect/>
          </a:stretch>
        </p:blipFill>
        <p:spPr>
          <a:xfrm>
            <a:off x="6187908" y="1463137"/>
            <a:ext cx="5117134" cy="1728192"/>
          </a:xfrm>
          <a:prstGeom prst="rect">
            <a:avLst/>
          </a:prstGeom>
        </p:spPr>
      </p:pic>
    </p:spTree>
    <p:extLst>
      <p:ext uri="{BB962C8B-B14F-4D97-AF65-F5344CB8AC3E}">
        <p14:creationId xmlns:p14="http://schemas.microsoft.com/office/powerpoint/2010/main" val="22068740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HTML</a:t>
            </a:r>
            <a:endParaRPr lang="zh-CN" altLang="en-US" dirty="0"/>
          </a:p>
        </p:txBody>
      </p:sp>
      <p:sp>
        <p:nvSpPr>
          <p:cNvPr id="3" name="内容占位符 2"/>
          <p:cNvSpPr>
            <a:spLocks noGrp="1"/>
          </p:cNvSpPr>
          <p:nvPr>
            <p:ph sz="half" idx="1"/>
          </p:nvPr>
        </p:nvSpPr>
        <p:spPr/>
        <p:txBody>
          <a:bodyPr/>
          <a:lstStyle/>
          <a:p>
            <a:r>
              <a:rPr lang="zh-CN" altLang="en-US" dirty="0"/>
              <a:t>表现为一个文本格式文档</a:t>
            </a:r>
            <a:endParaRPr lang="en-US" altLang="zh-CN" dirty="0"/>
          </a:p>
          <a:p>
            <a:pPr lvl="1"/>
            <a:r>
              <a:rPr lang="en-US" altLang="zh-CN" dirty="0"/>
              <a:t>Web</a:t>
            </a:r>
            <a:r>
              <a:rPr lang="zh-CN" altLang="en-US" dirty="0"/>
              <a:t>的出版语言，</a:t>
            </a:r>
            <a:r>
              <a:rPr lang="en-US" altLang="zh-CN" dirty="0"/>
              <a:t>Web</a:t>
            </a:r>
            <a:r>
              <a:rPr lang="zh-CN" altLang="en-US" dirty="0"/>
              <a:t>上的数据发布规范</a:t>
            </a:r>
            <a:endParaRPr lang="en-US" altLang="zh-CN" dirty="0"/>
          </a:p>
          <a:p>
            <a:pPr lvl="1"/>
            <a:r>
              <a:rPr lang="en-US" altLang="zh-CN" dirty="0"/>
              <a:t>Web</a:t>
            </a:r>
            <a:r>
              <a:rPr lang="zh-CN" altLang="en-US" dirty="0"/>
              <a:t>资源的组织者和描述者</a:t>
            </a:r>
            <a:endParaRPr lang="en-US" altLang="zh-CN" dirty="0"/>
          </a:p>
          <a:p>
            <a:pPr lvl="1"/>
            <a:r>
              <a:rPr lang="en-US" altLang="zh-CN" dirty="0"/>
              <a:t>Web</a:t>
            </a:r>
            <a:r>
              <a:rPr lang="zh-CN" altLang="en-US" dirty="0"/>
              <a:t>应用的底层架构和数据模型</a:t>
            </a:r>
          </a:p>
          <a:p>
            <a:endParaRPr lang="zh-CN" altLang="en-US" dirty="0"/>
          </a:p>
        </p:txBody>
      </p:sp>
      <p:sp>
        <p:nvSpPr>
          <p:cNvPr id="4" name="内容占位符 3"/>
          <p:cNvSpPr>
            <a:spLocks noGrp="1"/>
          </p:cNvSpPr>
          <p:nvPr>
            <p:ph sz="half" idx="2"/>
          </p:nvPr>
        </p:nvSpPr>
        <p:spPr/>
        <p:txBody>
          <a:bodyPr/>
          <a:lstStyle/>
          <a:p>
            <a:r>
              <a:rPr lang="zh-CN" altLang="en-US" dirty="0"/>
              <a:t>定义了文档的</a:t>
            </a:r>
            <a:endParaRPr lang="en-US" altLang="zh-CN" dirty="0"/>
          </a:p>
          <a:p>
            <a:pPr lvl="1"/>
            <a:r>
              <a:rPr lang="zh-CN" altLang="en-US" dirty="0"/>
              <a:t>结构</a:t>
            </a:r>
            <a:endParaRPr lang="en-US" altLang="zh-CN" dirty="0"/>
          </a:p>
          <a:p>
            <a:pPr lvl="2"/>
            <a:r>
              <a:rPr lang="zh-CN" altLang="en-US" dirty="0"/>
              <a:t>页面结构：</a:t>
            </a:r>
            <a:r>
              <a:rPr lang="en-US" altLang="zh-CN" dirty="0"/>
              <a:t>header</a:t>
            </a:r>
            <a:r>
              <a:rPr lang="zh-CN" altLang="en-US" dirty="0"/>
              <a:t>、</a:t>
            </a:r>
            <a:r>
              <a:rPr lang="en-US" altLang="zh-CN" dirty="0"/>
              <a:t>footer</a:t>
            </a:r>
          </a:p>
          <a:p>
            <a:pPr lvl="2"/>
            <a:r>
              <a:rPr lang="zh-CN" altLang="en-US" dirty="0"/>
              <a:t>内容结构：</a:t>
            </a:r>
            <a:r>
              <a:rPr lang="en-US" altLang="zh-CN" dirty="0"/>
              <a:t>h1</a:t>
            </a:r>
            <a:r>
              <a:rPr lang="zh-CN" altLang="en-US" dirty="0"/>
              <a:t>、</a:t>
            </a:r>
            <a:r>
              <a:rPr lang="en-US" altLang="zh-CN" dirty="0"/>
              <a:t>address</a:t>
            </a:r>
          </a:p>
          <a:p>
            <a:pPr lvl="1"/>
            <a:r>
              <a:rPr lang="zh-CN" altLang="en-US" dirty="0"/>
              <a:t>内容</a:t>
            </a:r>
            <a:endParaRPr lang="en-US" altLang="zh-CN" dirty="0"/>
          </a:p>
          <a:p>
            <a:pPr lvl="2"/>
            <a:r>
              <a:rPr lang="zh-CN" altLang="en-US" dirty="0"/>
              <a:t>内部内容：文本、列表、表格、表单</a:t>
            </a:r>
            <a:endParaRPr lang="en-US" altLang="zh-CN" dirty="0"/>
          </a:p>
          <a:p>
            <a:pPr lvl="2"/>
            <a:r>
              <a:rPr lang="zh-CN" altLang="en-US" dirty="0"/>
              <a:t>外部内容：图像、音频、视频、交互内容</a:t>
            </a:r>
            <a:endParaRPr lang="en-US" altLang="zh-CN" dirty="0"/>
          </a:p>
          <a:p>
            <a:pPr lvl="1"/>
            <a:r>
              <a:rPr lang="zh-CN" altLang="en-US" dirty="0"/>
              <a:t>关系：超链接</a:t>
            </a:r>
            <a:endParaRPr lang="en-US" altLang="zh-CN" dirty="0"/>
          </a:p>
          <a:p>
            <a:pPr lvl="1"/>
            <a:r>
              <a:rPr lang="zh-CN" altLang="en-US" dirty="0"/>
              <a:t>信息：元数据</a:t>
            </a:r>
          </a:p>
          <a:p>
            <a:endParaRPr lang="zh-CN" altLang="en-US" dirty="0"/>
          </a:p>
        </p:txBody>
      </p:sp>
    </p:spTree>
    <p:extLst>
      <p:ext uri="{BB962C8B-B14F-4D97-AF65-F5344CB8AC3E}">
        <p14:creationId xmlns:p14="http://schemas.microsoft.com/office/powerpoint/2010/main" val="148308596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146" name="Rectangle 2"/>
          <p:cNvSpPr>
            <a:spLocks noGrp="1" noChangeArrowheads="1"/>
          </p:cNvSpPr>
          <p:nvPr>
            <p:ph type="title"/>
          </p:nvPr>
        </p:nvSpPr>
        <p:spPr/>
        <p:txBody>
          <a:bodyPr/>
          <a:lstStyle/>
          <a:p>
            <a:r>
              <a:rPr lang="zh-CN" altLang="en-US"/>
              <a:t>列表的嵌套</a:t>
            </a:r>
          </a:p>
        </p:txBody>
      </p:sp>
      <p:sp>
        <p:nvSpPr>
          <p:cNvPr id="1030147" name="Rectangle 3" descr="Rectangle: Click to edit Master text styles&#10;Second level&#10;Third level&#10;Fourth level&#10;Fifth level"/>
          <p:cNvSpPr>
            <a:spLocks noGrp="1" noChangeArrowheads="1"/>
          </p:cNvSpPr>
          <p:nvPr>
            <p:ph sz="half" idx="1"/>
          </p:nvPr>
        </p:nvSpPr>
        <p:spPr/>
        <p:txBody>
          <a:bodyPr/>
          <a:lstStyle/>
          <a:p>
            <a:r>
              <a:rPr lang="zh-CN" altLang="en-US" dirty="0"/>
              <a:t>同类列表和不同类列表均可以自由嵌套</a:t>
            </a:r>
          </a:p>
          <a:p>
            <a:r>
              <a:rPr lang="zh-CN" altLang="en-US" dirty="0"/>
              <a:t>嵌套时要注意标记嵌套的正确性</a:t>
            </a:r>
          </a:p>
          <a:p>
            <a:r>
              <a:rPr lang="en-US" altLang="zh-CN" dirty="0">
                <a:hlinkClick r:id="rId3" action="ppaction://hlinkfile"/>
              </a:rPr>
              <a:t>example</a:t>
            </a:r>
            <a:endParaRPr lang="en-US" altLang="zh-CN" dirty="0"/>
          </a:p>
        </p:txBody>
      </p:sp>
      <p:pic>
        <p:nvPicPr>
          <p:cNvPr id="3" name="内容占位符 2"/>
          <p:cNvPicPr>
            <a:picLocks noGrp="1" noChangeAspect="1"/>
          </p:cNvPicPr>
          <p:nvPr>
            <p:ph sz="half" idx="2"/>
          </p:nvPr>
        </p:nvPicPr>
        <p:blipFill>
          <a:blip r:embed="rId4"/>
          <a:stretch>
            <a:fillRect/>
          </a:stretch>
        </p:blipFill>
        <p:spPr>
          <a:xfrm>
            <a:off x="6464300" y="3265512"/>
            <a:ext cx="4953000" cy="2971800"/>
          </a:xfrm>
          <a:prstGeom prst="rect">
            <a:avLst/>
          </a:prstGeom>
        </p:spPr>
      </p:pic>
      <p:pic>
        <p:nvPicPr>
          <p:cNvPr id="4" name="图片 3"/>
          <p:cNvPicPr>
            <a:picLocks noChangeAspect="1"/>
          </p:cNvPicPr>
          <p:nvPr/>
        </p:nvPicPr>
        <p:blipFill>
          <a:blip r:embed="rId5"/>
          <a:stretch>
            <a:fillRect/>
          </a:stretch>
        </p:blipFill>
        <p:spPr>
          <a:xfrm>
            <a:off x="6197600" y="400967"/>
            <a:ext cx="5082976" cy="2778168"/>
          </a:xfrm>
          <a:prstGeom prst="rect">
            <a:avLst/>
          </a:prstGeom>
        </p:spPr>
      </p:pic>
    </p:spTree>
    <p:extLst>
      <p:ext uri="{BB962C8B-B14F-4D97-AF65-F5344CB8AC3E}">
        <p14:creationId xmlns:p14="http://schemas.microsoft.com/office/powerpoint/2010/main" val="390817963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170" name="Rectangle 2"/>
          <p:cNvSpPr>
            <a:spLocks noGrp="1" noChangeArrowheads="1"/>
          </p:cNvSpPr>
          <p:nvPr>
            <p:ph type="title"/>
          </p:nvPr>
        </p:nvSpPr>
        <p:spPr/>
        <p:txBody>
          <a:bodyPr/>
          <a:lstStyle/>
          <a:p>
            <a:r>
              <a:rPr lang="zh-CN" altLang="en-US" dirty="0" smtClean="0"/>
              <a:t>特性的</a:t>
            </a:r>
            <a:r>
              <a:rPr lang="zh-CN" altLang="en-US" dirty="0"/>
              <a:t>分类</a:t>
            </a:r>
          </a:p>
        </p:txBody>
      </p:sp>
      <p:sp>
        <p:nvSpPr>
          <p:cNvPr id="1031171"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通用的</a:t>
            </a:r>
            <a:r>
              <a:rPr lang="en-US" altLang="zh-CN" dirty="0"/>
              <a:t>/</a:t>
            </a:r>
            <a:r>
              <a:rPr lang="zh-CN" altLang="en-US" dirty="0"/>
              <a:t>核心的</a:t>
            </a:r>
            <a:r>
              <a:rPr lang="zh-CN" altLang="en-US" dirty="0" smtClean="0"/>
              <a:t>特性</a:t>
            </a:r>
            <a:r>
              <a:rPr lang="zh-CN" altLang="en-US" dirty="0"/>
              <a:t>：</a:t>
            </a:r>
            <a:r>
              <a:rPr lang="zh-CN" altLang="en-US" dirty="0" smtClean="0"/>
              <a:t>所有</a:t>
            </a:r>
            <a:r>
              <a:rPr lang="zh-CN" altLang="en-US" dirty="0"/>
              <a:t>元素</a:t>
            </a:r>
            <a:r>
              <a:rPr lang="zh-CN" altLang="en-US" dirty="0" smtClean="0"/>
              <a:t>都</a:t>
            </a:r>
            <a:r>
              <a:rPr lang="zh-CN" altLang="en-US" dirty="0"/>
              <a:t>有的</a:t>
            </a:r>
            <a:r>
              <a:rPr lang="zh-CN" altLang="en-US" dirty="0" smtClean="0"/>
              <a:t>特性</a:t>
            </a:r>
            <a:endParaRPr lang="en-US" altLang="zh-CN" dirty="0" smtClean="0"/>
          </a:p>
          <a:p>
            <a:pPr lvl="1"/>
            <a:r>
              <a:rPr lang="zh-CN" altLang="en-US" dirty="0" smtClean="0"/>
              <a:t>规范中称为</a:t>
            </a:r>
            <a:r>
              <a:rPr lang="en-US" altLang="zh-CN" dirty="0" smtClean="0"/>
              <a:t>Global Attribute</a:t>
            </a:r>
          </a:p>
          <a:p>
            <a:endParaRPr lang="zh-CN" altLang="en-US" dirty="0"/>
          </a:p>
          <a:p>
            <a:r>
              <a:rPr lang="zh-CN" altLang="en-US" dirty="0"/>
              <a:t>特有的</a:t>
            </a:r>
            <a:r>
              <a:rPr lang="zh-CN" altLang="en-US" dirty="0" smtClean="0"/>
              <a:t>特性</a:t>
            </a:r>
            <a:endParaRPr lang="en-US" altLang="zh-CN" dirty="0" smtClean="0"/>
          </a:p>
          <a:p>
            <a:pPr lvl="1"/>
            <a:r>
              <a:rPr lang="zh-CN" altLang="en-US" dirty="0"/>
              <a:t>事件</a:t>
            </a:r>
            <a:r>
              <a:rPr lang="zh-CN" altLang="en-US" dirty="0" smtClean="0"/>
              <a:t>特性：由</a:t>
            </a:r>
            <a:r>
              <a:rPr lang="zh-CN" altLang="en-US" dirty="0"/>
              <a:t>脚本</a:t>
            </a:r>
            <a:r>
              <a:rPr lang="zh-CN" altLang="en-US" dirty="0" smtClean="0"/>
              <a:t>使用，应用</a:t>
            </a:r>
            <a:r>
              <a:rPr lang="zh-CN" altLang="en-US" dirty="0"/>
              <a:t>于常见的用户界面事件</a:t>
            </a:r>
          </a:p>
          <a:p>
            <a:pPr lvl="1"/>
            <a:r>
              <a:rPr lang="zh-CN" altLang="en-US" dirty="0"/>
              <a:t>表示性</a:t>
            </a:r>
            <a:r>
              <a:rPr lang="zh-CN" altLang="en-US" dirty="0" smtClean="0"/>
              <a:t>特性：说明</a:t>
            </a:r>
            <a:r>
              <a:rPr lang="zh-CN" altLang="en-US" dirty="0"/>
              <a:t>元素如何</a:t>
            </a:r>
            <a:r>
              <a:rPr lang="zh-CN" altLang="en-US" dirty="0" smtClean="0"/>
              <a:t>格式化，如</a:t>
            </a:r>
            <a:r>
              <a:rPr lang="en-US" altLang="zh-CN" dirty="0" smtClean="0"/>
              <a:t>align</a:t>
            </a:r>
            <a:r>
              <a:rPr lang="zh-CN" altLang="en-US" dirty="0" smtClean="0"/>
              <a:t>、</a:t>
            </a:r>
            <a:r>
              <a:rPr lang="en-US" altLang="zh-CN" dirty="0" smtClean="0"/>
              <a:t>type</a:t>
            </a:r>
            <a:r>
              <a:rPr lang="zh-CN" altLang="en-US" dirty="0" smtClean="0"/>
              <a:t>等，一般</a:t>
            </a:r>
            <a:r>
              <a:rPr lang="zh-CN" altLang="en-US" dirty="0"/>
              <a:t>应由样式单取代</a:t>
            </a:r>
            <a:endParaRPr lang="en-US" altLang="zh-CN" dirty="0" smtClean="0"/>
          </a:p>
          <a:p>
            <a:pPr lvl="1"/>
            <a:r>
              <a:rPr lang="zh-CN" altLang="en-US" dirty="0" smtClean="0"/>
              <a:t>某些</a:t>
            </a:r>
            <a:r>
              <a:rPr lang="zh-CN" altLang="en-US" dirty="0"/>
              <a:t>元素特有的</a:t>
            </a:r>
            <a:r>
              <a:rPr lang="zh-CN" altLang="en-US" dirty="0" smtClean="0"/>
              <a:t>特性，如</a:t>
            </a:r>
            <a:r>
              <a:rPr lang="en-US" altLang="zh-CN" dirty="0" err="1"/>
              <a:t>img</a:t>
            </a:r>
            <a:r>
              <a:rPr lang="zh-CN" altLang="en-US" dirty="0"/>
              <a:t>元素的</a:t>
            </a:r>
            <a:r>
              <a:rPr lang="en-US" altLang="zh-CN" dirty="0" smtClean="0"/>
              <a:t>alt</a:t>
            </a:r>
            <a:r>
              <a:rPr lang="zh-CN" altLang="en-US" dirty="0"/>
              <a:t>特</a:t>
            </a:r>
            <a:r>
              <a:rPr lang="zh-CN" altLang="en-US" dirty="0" smtClean="0"/>
              <a:t>性</a:t>
            </a:r>
            <a:r>
              <a:rPr lang="zh-CN" altLang="en-US" dirty="0"/>
              <a:t>等</a:t>
            </a:r>
          </a:p>
        </p:txBody>
      </p:sp>
    </p:spTree>
    <p:extLst>
      <p:ext uri="{BB962C8B-B14F-4D97-AF65-F5344CB8AC3E}">
        <p14:creationId xmlns:p14="http://schemas.microsoft.com/office/powerpoint/2010/main" val="177331137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194" name="Rectangle 2"/>
          <p:cNvSpPr>
            <a:spLocks noGrp="1" noChangeArrowheads="1"/>
          </p:cNvSpPr>
          <p:nvPr>
            <p:ph type="title"/>
          </p:nvPr>
        </p:nvSpPr>
        <p:spPr/>
        <p:txBody>
          <a:bodyPr/>
          <a:lstStyle/>
          <a:p>
            <a:r>
              <a:rPr lang="zh-CN" altLang="en-US" dirty="0"/>
              <a:t>通用特性</a:t>
            </a:r>
          </a:p>
        </p:txBody>
      </p:sp>
      <p:sp>
        <p:nvSpPr>
          <p:cNvPr id="1032195" name="Rectangle 3" descr="Rectangle: Click to edit Master text styles&#10;Second level&#10;Third level&#10;Fourth level&#10;Fifth level"/>
          <p:cNvSpPr>
            <a:spLocks noGrp="1" noChangeArrowheads="1"/>
          </p:cNvSpPr>
          <p:nvPr>
            <p:ph type="body" idx="1"/>
          </p:nvPr>
        </p:nvSpPr>
        <p:spPr/>
        <p:txBody>
          <a:bodyPr/>
          <a:lstStyle/>
          <a:p>
            <a:r>
              <a:rPr lang="en-US" altLang="zh-CN" dirty="0" smtClean="0"/>
              <a:t>id</a:t>
            </a:r>
            <a:endParaRPr lang="en-US" altLang="zh-CN" dirty="0"/>
          </a:p>
          <a:p>
            <a:pPr lvl="1"/>
            <a:r>
              <a:rPr lang="zh-CN" altLang="en-US" dirty="0"/>
              <a:t>为元素提供唯一的</a:t>
            </a:r>
            <a:r>
              <a:rPr lang="zh-CN" altLang="en-US" dirty="0" smtClean="0"/>
              <a:t>名字，其</a:t>
            </a:r>
            <a:r>
              <a:rPr lang="zh-CN" altLang="en-US" dirty="0"/>
              <a:t>值在</a:t>
            </a:r>
            <a:r>
              <a:rPr lang="zh-CN" altLang="en-US" dirty="0" smtClean="0"/>
              <a:t>整个</a:t>
            </a:r>
            <a:r>
              <a:rPr lang="en-US" altLang="zh-CN" dirty="0" smtClean="0"/>
              <a:t>html</a:t>
            </a:r>
            <a:r>
              <a:rPr lang="zh-CN" altLang="en-US" dirty="0"/>
              <a:t>文档中必须唯一</a:t>
            </a:r>
          </a:p>
          <a:p>
            <a:pPr lvl="1"/>
            <a:r>
              <a:rPr lang="zh-CN" altLang="en-US" dirty="0"/>
              <a:t>可以用于取代以前使用的</a:t>
            </a:r>
            <a:r>
              <a:rPr lang="en-US" altLang="zh-CN" dirty="0" smtClean="0"/>
              <a:t>name</a:t>
            </a:r>
            <a:r>
              <a:rPr lang="zh-CN" altLang="en-US" dirty="0" smtClean="0"/>
              <a:t>特性</a:t>
            </a:r>
            <a:endParaRPr lang="en-US" altLang="zh-CN" dirty="0" smtClean="0"/>
          </a:p>
          <a:p>
            <a:pPr lvl="1"/>
            <a:r>
              <a:rPr lang="zh-CN" altLang="en-US" dirty="0" smtClean="0"/>
              <a:t>值</a:t>
            </a:r>
            <a:r>
              <a:rPr lang="zh-CN" altLang="en-US" dirty="0"/>
              <a:t>必须用字母或下划线</a:t>
            </a:r>
            <a:r>
              <a:rPr lang="zh-CN" altLang="en-US" dirty="0" smtClean="0"/>
              <a:t>开始，可以</a:t>
            </a:r>
            <a:r>
              <a:rPr lang="zh-CN" altLang="en-US" dirty="0"/>
              <a:t>包含</a:t>
            </a:r>
            <a:r>
              <a:rPr lang="zh-CN" altLang="en-US" dirty="0" smtClean="0"/>
              <a:t>数字、字母、字符；命名</a:t>
            </a:r>
            <a:r>
              <a:rPr lang="zh-CN" altLang="en-US" dirty="0"/>
              <a:t>规则与</a:t>
            </a:r>
            <a:r>
              <a:rPr lang="en-US" altLang="zh-CN" dirty="0" smtClean="0"/>
              <a:t>XML</a:t>
            </a:r>
            <a:r>
              <a:rPr lang="zh-CN" altLang="en-US" dirty="0" smtClean="0"/>
              <a:t>属性</a:t>
            </a:r>
            <a:r>
              <a:rPr lang="zh-CN" altLang="en-US" dirty="0"/>
              <a:t>命名规则一致</a:t>
            </a:r>
          </a:p>
          <a:p>
            <a:r>
              <a:rPr lang="en-US" altLang="zh-CN" dirty="0" smtClean="0"/>
              <a:t>class</a:t>
            </a:r>
            <a:endParaRPr lang="en-US" altLang="zh-CN" dirty="0"/>
          </a:p>
          <a:p>
            <a:pPr lvl="1"/>
            <a:r>
              <a:rPr lang="zh-CN" altLang="en-US" dirty="0"/>
              <a:t>指定元素所属的类</a:t>
            </a:r>
          </a:p>
          <a:p>
            <a:pPr lvl="1"/>
            <a:r>
              <a:rPr lang="zh-CN" altLang="en-US" dirty="0"/>
              <a:t>用于给予一组元素同一个</a:t>
            </a:r>
            <a:r>
              <a:rPr lang="zh-CN" altLang="en-US" dirty="0" smtClean="0"/>
              <a:t>名字，以便</a:t>
            </a:r>
            <a:r>
              <a:rPr lang="zh-CN" altLang="en-US" dirty="0"/>
              <a:t>统一管理</a:t>
            </a:r>
          </a:p>
        </p:txBody>
      </p:sp>
    </p:spTree>
    <p:extLst>
      <p:ext uri="{BB962C8B-B14F-4D97-AF65-F5344CB8AC3E}">
        <p14:creationId xmlns:p14="http://schemas.microsoft.com/office/powerpoint/2010/main" val="50815842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p:txBody>
          <a:bodyPr/>
          <a:lstStyle/>
          <a:p>
            <a:r>
              <a:rPr lang="zh-CN" altLang="en-US" dirty="0"/>
              <a:t>通用特性</a:t>
            </a:r>
          </a:p>
        </p:txBody>
      </p:sp>
      <p:sp>
        <p:nvSpPr>
          <p:cNvPr id="1034243" name="Rectangle 3" descr="Rectangle: Click to edit Master text styles&#10;Second level&#10;Third level&#10;Fourth level&#10;Fifth level"/>
          <p:cNvSpPr>
            <a:spLocks noGrp="1" noChangeArrowheads="1"/>
          </p:cNvSpPr>
          <p:nvPr>
            <p:ph sz="half" idx="1"/>
          </p:nvPr>
        </p:nvSpPr>
        <p:spPr/>
        <p:txBody>
          <a:bodyPr/>
          <a:lstStyle/>
          <a:p>
            <a:r>
              <a:rPr lang="en-US" altLang="zh-CN" dirty="0" smtClean="0"/>
              <a:t>title</a:t>
            </a:r>
            <a:endParaRPr lang="en-US" altLang="zh-CN" dirty="0"/>
          </a:p>
          <a:p>
            <a:pPr lvl="1"/>
            <a:r>
              <a:rPr lang="zh-CN" altLang="en-US" dirty="0"/>
              <a:t>元素的提示性标题</a:t>
            </a:r>
          </a:p>
          <a:p>
            <a:pPr lvl="1"/>
            <a:r>
              <a:rPr lang="en-US" altLang="zh-CN" dirty="0">
                <a:hlinkClick r:id="rId3" action="ppaction://hlinkfile"/>
              </a:rPr>
              <a:t>example</a:t>
            </a:r>
            <a:endParaRPr lang="en-US" altLang="zh-CN" dirty="0"/>
          </a:p>
          <a:p>
            <a:endParaRPr lang="en-US" altLang="zh-CN" dirty="0" smtClean="0"/>
          </a:p>
        </p:txBody>
      </p:sp>
      <p:pic>
        <p:nvPicPr>
          <p:cNvPr id="3" name="内容占位符 2"/>
          <p:cNvPicPr>
            <a:picLocks noGrp="1" noChangeAspect="1"/>
          </p:cNvPicPr>
          <p:nvPr>
            <p:ph sz="half" idx="2"/>
          </p:nvPr>
        </p:nvPicPr>
        <p:blipFill>
          <a:blip r:embed="rId4"/>
          <a:stretch>
            <a:fillRect/>
          </a:stretch>
        </p:blipFill>
        <p:spPr>
          <a:xfrm>
            <a:off x="5999366" y="3232597"/>
            <a:ext cx="5659512" cy="2666335"/>
          </a:xfrm>
          <a:prstGeom prst="rect">
            <a:avLst/>
          </a:prstGeom>
        </p:spPr>
      </p:pic>
      <p:pic>
        <p:nvPicPr>
          <p:cNvPr id="4" name="图片 3"/>
          <p:cNvPicPr>
            <a:picLocks noChangeAspect="1"/>
          </p:cNvPicPr>
          <p:nvPr/>
        </p:nvPicPr>
        <p:blipFill>
          <a:blip r:embed="rId5"/>
          <a:stretch>
            <a:fillRect/>
          </a:stretch>
        </p:blipFill>
        <p:spPr>
          <a:xfrm>
            <a:off x="5996821" y="692696"/>
            <a:ext cx="5179179" cy="2197993"/>
          </a:xfrm>
          <a:prstGeom prst="rect">
            <a:avLst/>
          </a:prstGeom>
        </p:spPr>
      </p:pic>
    </p:spTree>
    <p:extLst>
      <p:ext uri="{BB962C8B-B14F-4D97-AF65-F5344CB8AC3E}">
        <p14:creationId xmlns:p14="http://schemas.microsoft.com/office/powerpoint/2010/main" val="269831567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通用特性</a:t>
            </a:r>
          </a:p>
        </p:txBody>
      </p:sp>
      <p:sp>
        <p:nvSpPr>
          <p:cNvPr id="4" name="内容占位符 3"/>
          <p:cNvSpPr>
            <a:spLocks noGrp="1"/>
          </p:cNvSpPr>
          <p:nvPr>
            <p:ph sz="half" idx="1"/>
          </p:nvPr>
        </p:nvSpPr>
        <p:spPr/>
        <p:txBody>
          <a:bodyPr/>
          <a:lstStyle/>
          <a:p>
            <a:r>
              <a:rPr lang="zh-CN" altLang="en-US" dirty="0"/>
              <a:t>其他常见通用特性</a:t>
            </a:r>
            <a:endParaRPr lang="en-US" altLang="zh-CN" dirty="0"/>
          </a:p>
          <a:p>
            <a:pPr lvl="1"/>
            <a:r>
              <a:rPr lang="en-US" altLang="zh-CN" dirty="0" err="1"/>
              <a:t>accesskey</a:t>
            </a:r>
            <a:r>
              <a:rPr lang="zh-CN" altLang="en-US" dirty="0" smtClean="0"/>
              <a:t>、</a:t>
            </a:r>
            <a:r>
              <a:rPr lang="en-US" altLang="zh-CN" dirty="0" smtClean="0"/>
              <a:t>autofocus</a:t>
            </a:r>
            <a:r>
              <a:rPr lang="zh-CN" altLang="en-US" dirty="0" smtClean="0"/>
              <a:t>、</a:t>
            </a:r>
            <a:r>
              <a:rPr lang="en-US" altLang="zh-CN" dirty="0" err="1" smtClean="0"/>
              <a:t>contenteditable</a:t>
            </a:r>
            <a:r>
              <a:rPr lang="zh-CN" altLang="en-US" dirty="0" smtClean="0"/>
              <a:t>、</a:t>
            </a:r>
            <a:r>
              <a:rPr lang="en-US" altLang="zh-CN" dirty="0" err="1" smtClean="0"/>
              <a:t>draggable</a:t>
            </a:r>
            <a:r>
              <a:rPr lang="zh-CN" altLang="en-US" dirty="0" smtClean="0"/>
              <a:t>、</a:t>
            </a:r>
            <a:r>
              <a:rPr lang="en-US" altLang="zh-CN" dirty="0" smtClean="0"/>
              <a:t>hidden</a:t>
            </a:r>
            <a:r>
              <a:rPr lang="zh-CN" altLang="en-US" dirty="0"/>
              <a:t>、</a:t>
            </a:r>
            <a:r>
              <a:rPr lang="en-US" altLang="zh-CN" dirty="0" err="1"/>
              <a:t>lang</a:t>
            </a:r>
            <a:r>
              <a:rPr lang="zh-CN" altLang="en-US" dirty="0" smtClean="0"/>
              <a:t>、</a:t>
            </a:r>
            <a:r>
              <a:rPr lang="en-US" altLang="zh-CN" dirty="0" smtClean="0"/>
              <a:t>style</a:t>
            </a:r>
            <a:r>
              <a:rPr lang="zh-CN" altLang="en-US" dirty="0"/>
              <a:t>、</a:t>
            </a:r>
            <a:r>
              <a:rPr lang="en-US" altLang="zh-CN" dirty="0" err="1" smtClean="0"/>
              <a:t>tabindex</a:t>
            </a:r>
            <a:r>
              <a:rPr lang="zh-CN" altLang="en-US" dirty="0" smtClean="0"/>
              <a:t>等</a:t>
            </a:r>
            <a:endParaRPr lang="en-US" altLang="zh-CN" dirty="0"/>
          </a:p>
          <a:p>
            <a:endParaRPr lang="zh-CN" altLang="en-US" dirty="0"/>
          </a:p>
        </p:txBody>
      </p:sp>
      <p:pic>
        <p:nvPicPr>
          <p:cNvPr id="6" name="内容占位符 5"/>
          <p:cNvPicPr>
            <a:picLocks noGrp="1" noChangeAspect="1"/>
          </p:cNvPicPr>
          <p:nvPr>
            <p:ph sz="half" idx="2"/>
          </p:nvPr>
        </p:nvPicPr>
        <p:blipFill>
          <a:blip r:embed="rId3"/>
          <a:stretch>
            <a:fillRect/>
          </a:stretch>
        </p:blipFill>
        <p:spPr>
          <a:xfrm>
            <a:off x="7032104" y="304800"/>
            <a:ext cx="3361648" cy="5987383"/>
          </a:xfrm>
          <a:prstGeom prst="rect">
            <a:avLst/>
          </a:prstGeom>
        </p:spPr>
      </p:pic>
    </p:spTree>
    <p:extLst>
      <p:ext uri="{BB962C8B-B14F-4D97-AF65-F5344CB8AC3E}">
        <p14:creationId xmlns:p14="http://schemas.microsoft.com/office/powerpoint/2010/main" val="135124411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自定义数据特性</a:t>
            </a:r>
          </a:p>
        </p:txBody>
      </p:sp>
      <p:sp>
        <p:nvSpPr>
          <p:cNvPr id="3" name="内容占位符 2"/>
          <p:cNvSpPr>
            <a:spLocks noGrp="1"/>
          </p:cNvSpPr>
          <p:nvPr>
            <p:ph sz="half" idx="1"/>
          </p:nvPr>
        </p:nvSpPr>
        <p:spPr>
          <a:xfrm>
            <a:off x="1117600" y="1905000"/>
            <a:ext cx="5338440" cy="4114800"/>
          </a:xfrm>
        </p:spPr>
        <p:txBody>
          <a:bodyPr/>
          <a:lstStyle/>
          <a:p>
            <a:r>
              <a:rPr lang="en-US" altLang="zh-CN" dirty="0" smtClean="0"/>
              <a:t>data-*</a:t>
            </a:r>
          </a:p>
          <a:p>
            <a:pPr lvl="1"/>
            <a:r>
              <a:rPr lang="zh-CN" altLang="en-US" dirty="0" smtClean="0"/>
              <a:t>供用户自行扩展与元素关联的语义名值对</a:t>
            </a:r>
            <a:endParaRPr lang="en-US" altLang="zh-CN" dirty="0" smtClean="0"/>
          </a:p>
          <a:p>
            <a:pPr lvl="1"/>
            <a:r>
              <a:rPr lang="zh-CN" altLang="en-US" dirty="0" smtClean="0"/>
              <a:t>在</a:t>
            </a:r>
            <a:r>
              <a:rPr lang="en-US" altLang="zh-CN" dirty="0" smtClean="0"/>
              <a:t>DOM API</a:t>
            </a:r>
            <a:r>
              <a:rPr lang="zh-CN" altLang="en-US" dirty="0" smtClean="0"/>
              <a:t>中提供读写接口</a:t>
            </a:r>
            <a:endParaRPr lang="en-US" altLang="zh-CN" dirty="0" smtClean="0"/>
          </a:p>
          <a:p>
            <a:pPr lvl="1"/>
            <a:r>
              <a:rPr lang="zh-CN" altLang="en-US" dirty="0" smtClean="0"/>
              <a:t>广泛应用于各</a:t>
            </a:r>
            <a:r>
              <a:rPr lang="zh-CN" altLang="en-US" dirty="0"/>
              <a:t>个</a:t>
            </a:r>
            <a:r>
              <a:rPr lang="en-US" altLang="zh-CN" dirty="0" smtClean="0"/>
              <a:t>JavaScript</a:t>
            </a:r>
            <a:r>
              <a:rPr lang="zh-CN" altLang="en-US" dirty="0" smtClean="0"/>
              <a:t>框架中</a:t>
            </a:r>
            <a:endParaRPr lang="en-US" altLang="zh-CN" dirty="0" smtClean="0"/>
          </a:p>
          <a:p>
            <a:pPr lvl="1"/>
            <a:endParaRPr lang="zh-CN"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5162" y="452155"/>
            <a:ext cx="4070227" cy="2905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875162" y="3478681"/>
            <a:ext cx="4300838" cy="2872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96363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VII</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a:t>表格</a:t>
            </a:r>
            <a:endParaRPr lang="en-US" altLang="zh-CN" dirty="0"/>
          </a:p>
        </p:txBody>
      </p:sp>
    </p:spTree>
    <p:extLst>
      <p:ext uri="{BB962C8B-B14F-4D97-AF65-F5344CB8AC3E}">
        <p14:creationId xmlns:p14="http://schemas.microsoft.com/office/powerpoint/2010/main" val="9675466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314" name="Rectangle 2"/>
          <p:cNvSpPr>
            <a:spLocks noGrp="1" noChangeArrowheads="1"/>
          </p:cNvSpPr>
          <p:nvPr>
            <p:ph type="title"/>
          </p:nvPr>
        </p:nvSpPr>
        <p:spPr/>
        <p:txBody>
          <a:bodyPr/>
          <a:lstStyle/>
          <a:p>
            <a:r>
              <a:rPr lang="zh-CN" altLang="en-US" dirty="0"/>
              <a:t>表格</a:t>
            </a:r>
          </a:p>
        </p:txBody>
      </p:sp>
      <p:pic>
        <p:nvPicPr>
          <p:cNvPr id="6" name="Picture 2"/>
          <p:cNvPicPr>
            <a:picLocks noGrp="1" noChangeAspect="1" noChangeArrowheads="1"/>
          </p:cNvPicPr>
          <p:nvPr>
            <p:ph idx="1"/>
          </p:nvPr>
        </p:nvPicPr>
        <p:blipFill>
          <a:blip r:embed="rId3" cstate="print"/>
          <a:srcRect/>
          <a:stretch>
            <a:fillRect/>
          </a:stretch>
        </p:blipFill>
        <p:spPr bwMode="auto">
          <a:xfrm>
            <a:off x="2743436" y="1628801"/>
            <a:ext cx="6552728" cy="4715941"/>
          </a:xfrm>
          <a:prstGeom prst="rect">
            <a:avLst/>
          </a:prstGeom>
          <a:noFill/>
          <a:ln w="9525">
            <a:noFill/>
            <a:miter lim="800000"/>
            <a:headEnd/>
            <a:tailEnd/>
          </a:ln>
        </p:spPr>
      </p:pic>
    </p:spTree>
    <p:extLst>
      <p:ext uri="{BB962C8B-B14F-4D97-AF65-F5344CB8AC3E}">
        <p14:creationId xmlns:p14="http://schemas.microsoft.com/office/powerpoint/2010/main" val="52039540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314" name="Rectangle 2"/>
          <p:cNvSpPr>
            <a:spLocks noGrp="1" noChangeArrowheads="1"/>
          </p:cNvSpPr>
          <p:nvPr>
            <p:ph type="title"/>
          </p:nvPr>
        </p:nvSpPr>
        <p:spPr/>
        <p:txBody>
          <a:bodyPr/>
          <a:lstStyle/>
          <a:p>
            <a:r>
              <a:rPr lang="zh-CN" altLang="en-US" dirty="0"/>
              <a:t>表格</a:t>
            </a:r>
          </a:p>
        </p:txBody>
      </p:sp>
      <p:pic>
        <p:nvPicPr>
          <p:cNvPr id="3" name="内容占位符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32774" y="1905000"/>
            <a:ext cx="6231252" cy="4114800"/>
          </a:xfrm>
        </p:spPr>
      </p:pic>
    </p:spTree>
    <p:extLst>
      <p:ext uri="{BB962C8B-B14F-4D97-AF65-F5344CB8AC3E}">
        <p14:creationId xmlns:p14="http://schemas.microsoft.com/office/powerpoint/2010/main" val="263946779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338" name="Rectangle 2"/>
          <p:cNvSpPr>
            <a:spLocks noGrp="1" noChangeArrowheads="1"/>
          </p:cNvSpPr>
          <p:nvPr>
            <p:ph type="title"/>
          </p:nvPr>
        </p:nvSpPr>
        <p:spPr/>
        <p:txBody>
          <a:bodyPr/>
          <a:lstStyle/>
          <a:p>
            <a:r>
              <a:rPr lang="zh-CN" altLang="en-US"/>
              <a:t>基本表格</a:t>
            </a:r>
          </a:p>
        </p:txBody>
      </p:sp>
      <p:sp>
        <p:nvSpPr>
          <p:cNvPr id="1038339" name="Rectangle 3" descr="Rectangle: Click to edit Master text styles&#10;Second level&#10;Third level&#10;Fourth level&#10;Fifth level"/>
          <p:cNvSpPr>
            <a:spLocks noGrp="1" noChangeArrowheads="1"/>
          </p:cNvSpPr>
          <p:nvPr>
            <p:ph type="body" idx="1"/>
          </p:nvPr>
        </p:nvSpPr>
        <p:spPr/>
        <p:txBody>
          <a:bodyPr/>
          <a:lstStyle/>
          <a:p>
            <a:r>
              <a:rPr lang="en-US" altLang="zh-CN" dirty="0"/>
              <a:t>table</a:t>
            </a:r>
            <a:r>
              <a:rPr lang="zh-CN" altLang="en-US" dirty="0" smtClean="0"/>
              <a:t>元素</a:t>
            </a:r>
            <a:endParaRPr lang="en-US" altLang="zh-CN" dirty="0"/>
          </a:p>
          <a:p>
            <a:pPr lvl="1"/>
            <a:r>
              <a:rPr lang="zh-CN" altLang="en-US" dirty="0"/>
              <a:t>表格的最顶端</a:t>
            </a:r>
            <a:r>
              <a:rPr lang="zh-CN" altLang="en-US" dirty="0" smtClean="0"/>
              <a:t>元素</a:t>
            </a:r>
            <a:r>
              <a:rPr lang="zh-CN" altLang="en-US" dirty="0"/>
              <a:t>，</a:t>
            </a:r>
            <a:r>
              <a:rPr lang="zh-CN" altLang="en-US" dirty="0" smtClean="0"/>
              <a:t>可以</a:t>
            </a:r>
            <a:r>
              <a:rPr lang="zh-CN" altLang="en-US" dirty="0"/>
              <a:t>包括</a:t>
            </a:r>
            <a:r>
              <a:rPr lang="en-US" altLang="zh-CN" dirty="0" smtClean="0"/>
              <a:t>caption</a:t>
            </a:r>
            <a:r>
              <a:rPr lang="zh-CN" altLang="en-US" dirty="0" smtClean="0"/>
              <a:t>、</a:t>
            </a:r>
            <a:r>
              <a:rPr lang="en-US" altLang="zh-CN" dirty="0" err="1" smtClean="0"/>
              <a:t>thead</a:t>
            </a:r>
            <a:r>
              <a:rPr lang="zh-CN" altLang="en-US" dirty="0" smtClean="0"/>
              <a:t>、</a:t>
            </a:r>
            <a:r>
              <a:rPr lang="en-US" altLang="zh-CN" dirty="0" err="1" smtClean="0"/>
              <a:t>tfoot</a:t>
            </a:r>
            <a:r>
              <a:rPr lang="zh-CN" altLang="en-US" dirty="0" smtClean="0"/>
              <a:t>、</a:t>
            </a:r>
            <a:r>
              <a:rPr lang="en-US" altLang="zh-CN" dirty="0" err="1" smtClean="0"/>
              <a:t>tbody</a:t>
            </a:r>
            <a:r>
              <a:rPr lang="zh-CN" altLang="en-US" dirty="0" smtClean="0"/>
              <a:t>、</a:t>
            </a:r>
            <a:r>
              <a:rPr lang="en-US" altLang="zh-CN" dirty="0" err="1" smtClean="0"/>
              <a:t>tr</a:t>
            </a:r>
            <a:r>
              <a:rPr lang="zh-CN" altLang="en-US" dirty="0"/>
              <a:t>等二级元素</a:t>
            </a:r>
          </a:p>
          <a:p>
            <a:r>
              <a:rPr lang="en-US" altLang="zh-CN" dirty="0" err="1"/>
              <a:t>tr</a:t>
            </a:r>
            <a:r>
              <a:rPr lang="zh-CN" altLang="en-US" dirty="0" smtClean="0"/>
              <a:t>元素</a:t>
            </a:r>
            <a:endParaRPr lang="en-US" altLang="zh-CN" dirty="0"/>
          </a:p>
          <a:p>
            <a:pPr lvl="1"/>
            <a:r>
              <a:rPr lang="zh-CN" altLang="en-US" dirty="0"/>
              <a:t>决定了表格的行数</a:t>
            </a:r>
          </a:p>
          <a:p>
            <a:r>
              <a:rPr lang="en-US" altLang="zh-CN" dirty="0"/>
              <a:t>td</a:t>
            </a:r>
            <a:r>
              <a:rPr lang="zh-CN" altLang="en-US" dirty="0" smtClean="0"/>
              <a:t>元素</a:t>
            </a:r>
            <a:endParaRPr lang="en-US" altLang="zh-CN" dirty="0"/>
          </a:p>
          <a:p>
            <a:pPr lvl="1"/>
            <a:r>
              <a:rPr lang="zh-CN" altLang="en-US" dirty="0"/>
              <a:t>决定了表格的单元数</a:t>
            </a:r>
          </a:p>
          <a:p>
            <a:r>
              <a:rPr lang="en-US" altLang="zh-CN" dirty="0">
                <a:hlinkClick r:id="rId3" action="ppaction://hlinkfile"/>
              </a:rPr>
              <a:t>example</a:t>
            </a:r>
            <a:endParaRPr lang="en-US" altLang="zh-CN" dirty="0"/>
          </a:p>
        </p:txBody>
      </p:sp>
    </p:spTree>
    <p:extLst>
      <p:ext uri="{BB962C8B-B14F-4D97-AF65-F5344CB8AC3E}">
        <p14:creationId xmlns:p14="http://schemas.microsoft.com/office/powerpoint/2010/main" val="34076462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HTML</a:t>
            </a:r>
            <a:r>
              <a:rPr lang="zh-CN" altLang="en-US" dirty="0" smtClean="0"/>
              <a:t>文档基本概念</a:t>
            </a:r>
            <a:endParaRPr lang="zh-CN" altLang="en-US" dirty="0"/>
          </a:p>
        </p:txBody>
      </p:sp>
      <p:sp>
        <p:nvSpPr>
          <p:cNvPr id="3" name="内容占位符 2"/>
          <p:cNvSpPr>
            <a:spLocks noGrp="1"/>
          </p:cNvSpPr>
          <p:nvPr>
            <p:ph idx="1"/>
          </p:nvPr>
        </p:nvSpPr>
        <p:spPr/>
        <p:txBody>
          <a:bodyPr/>
          <a:lstStyle/>
          <a:p>
            <a:r>
              <a:rPr lang="zh-CN" altLang="en-US" dirty="0"/>
              <a:t>文档内容即文档所包含的</a:t>
            </a:r>
            <a:r>
              <a:rPr lang="zh-CN" altLang="en-US" dirty="0" smtClean="0"/>
              <a:t>信息</a:t>
            </a:r>
            <a:endParaRPr lang="en-US" altLang="zh-CN" dirty="0" smtClean="0"/>
          </a:p>
          <a:p>
            <a:pPr lvl="1"/>
            <a:r>
              <a:rPr lang="zh-CN" altLang="en-US" dirty="0" smtClean="0"/>
              <a:t>实际内容：</a:t>
            </a:r>
            <a:r>
              <a:rPr lang="zh-CN" altLang="en-US" dirty="0"/>
              <a:t>文档所要表达的</a:t>
            </a:r>
            <a:r>
              <a:rPr lang="zh-CN" altLang="en-US" dirty="0" smtClean="0"/>
              <a:t>内容</a:t>
            </a:r>
            <a:endParaRPr lang="en-US" altLang="zh-CN" dirty="0" smtClean="0"/>
          </a:p>
          <a:p>
            <a:pPr lvl="1"/>
            <a:r>
              <a:rPr lang="zh-CN" altLang="en-US" dirty="0" smtClean="0"/>
              <a:t>元信息：</a:t>
            </a:r>
            <a:r>
              <a:rPr lang="zh-CN" altLang="en-US" dirty="0"/>
              <a:t>文档本身的</a:t>
            </a:r>
            <a:r>
              <a:rPr lang="zh-CN" altLang="en-US" dirty="0" smtClean="0"/>
              <a:t>信息</a:t>
            </a:r>
            <a:endParaRPr lang="en-US" altLang="zh-CN" dirty="0" smtClean="0"/>
          </a:p>
          <a:p>
            <a:r>
              <a:rPr lang="zh-CN" altLang="en-US" dirty="0" smtClean="0"/>
              <a:t>文档元素 </a:t>
            </a:r>
            <a:r>
              <a:rPr lang="en-US" altLang="zh-CN" dirty="0" smtClean="0"/>
              <a:t>vs. </a:t>
            </a:r>
            <a:r>
              <a:rPr lang="zh-CN" altLang="en-US" dirty="0" smtClean="0"/>
              <a:t>文档结构对象 </a:t>
            </a:r>
            <a:r>
              <a:rPr lang="en-US" altLang="zh-CN" dirty="0"/>
              <a:t>vs</a:t>
            </a:r>
            <a:r>
              <a:rPr lang="en-US" altLang="zh-CN" dirty="0" smtClean="0"/>
              <a:t>. </a:t>
            </a:r>
            <a:r>
              <a:rPr lang="zh-CN" altLang="en-US" dirty="0" smtClean="0"/>
              <a:t>文档样式对象 </a:t>
            </a:r>
            <a:r>
              <a:rPr lang="en-US" altLang="zh-CN" dirty="0"/>
              <a:t>vs</a:t>
            </a:r>
            <a:r>
              <a:rPr lang="en-US" altLang="zh-CN" dirty="0" smtClean="0"/>
              <a:t>. </a:t>
            </a:r>
            <a:r>
              <a:rPr lang="zh-CN" altLang="en-US" dirty="0" smtClean="0"/>
              <a:t>文档流对象</a:t>
            </a:r>
            <a:endParaRPr lang="en-US" altLang="zh-CN" dirty="0" smtClean="0"/>
          </a:p>
          <a:p>
            <a:r>
              <a:rPr lang="zh-CN" altLang="en-US" dirty="0" smtClean="0"/>
              <a:t>块流对象 </a:t>
            </a:r>
            <a:r>
              <a:rPr lang="en-US" altLang="zh-CN" dirty="0" smtClean="0"/>
              <a:t>vs. </a:t>
            </a:r>
            <a:r>
              <a:rPr lang="zh-CN" altLang="en-US" dirty="0" smtClean="0"/>
              <a:t>行内流对象</a:t>
            </a:r>
            <a:endParaRPr lang="en-US" altLang="zh-CN" dirty="0" smtClean="0"/>
          </a:p>
          <a:p>
            <a:r>
              <a:rPr lang="zh-CN" altLang="en-US" dirty="0" smtClean="0"/>
              <a:t>原始元素 </a:t>
            </a:r>
            <a:r>
              <a:rPr lang="en-US" altLang="zh-CN" dirty="0" smtClean="0"/>
              <a:t>vs. </a:t>
            </a:r>
            <a:r>
              <a:rPr lang="zh-CN" altLang="en-US" dirty="0" smtClean="0"/>
              <a:t>替换元素</a:t>
            </a:r>
            <a:endParaRPr lang="zh-CN" altLang="en-US" dirty="0"/>
          </a:p>
        </p:txBody>
      </p:sp>
    </p:spTree>
    <p:extLst>
      <p:ext uri="{BB962C8B-B14F-4D97-AF65-F5344CB8AC3E}">
        <p14:creationId xmlns:p14="http://schemas.microsoft.com/office/powerpoint/2010/main" val="15276806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表格标题与列标题</a:t>
            </a:r>
          </a:p>
        </p:txBody>
      </p:sp>
      <p:pic>
        <p:nvPicPr>
          <p:cNvPr id="4" name="内容占位符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283496" y="1700469"/>
            <a:ext cx="5472608" cy="5133562"/>
          </a:xfrm>
        </p:spPr>
      </p:pic>
    </p:spTree>
    <p:extLst>
      <p:ext uri="{BB962C8B-B14F-4D97-AF65-F5344CB8AC3E}">
        <p14:creationId xmlns:p14="http://schemas.microsoft.com/office/powerpoint/2010/main" val="106389757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9362" name="Rectangle 2"/>
          <p:cNvSpPr>
            <a:spLocks noGrp="1" noChangeArrowheads="1"/>
          </p:cNvSpPr>
          <p:nvPr>
            <p:ph type="title"/>
          </p:nvPr>
        </p:nvSpPr>
        <p:spPr/>
        <p:txBody>
          <a:bodyPr/>
          <a:lstStyle/>
          <a:p>
            <a:r>
              <a:rPr lang="zh-CN" altLang="en-US" dirty="0"/>
              <a:t>表格标题与列标题</a:t>
            </a:r>
          </a:p>
        </p:txBody>
      </p:sp>
      <p:sp>
        <p:nvSpPr>
          <p:cNvPr id="1039363" name="Rectangle 3" descr="Rectangle: Click to edit Master text styles&#10;Second level&#10;Third level&#10;Fourth level&#10;Fifth level"/>
          <p:cNvSpPr>
            <a:spLocks noGrp="1" noChangeArrowheads="1"/>
          </p:cNvSpPr>
          <p:nvPr>
            <p:ph type="body" idx="1"/>
          </p:nvPr>
        </p:nvSpPr>
        <p:spPr/>
        <p:txBody>
          <a:bodyPr/>
          <a:lstStyle/>
          <a:p>
            <a:r>
              <a:rPr lang="en-US" altLang="zh-CN" dirty="0"/>
              <a:t>caption</a:t>
            </a:r>
            <a:r>
              <a:rPr lang="zh-CN" altLang="en-US" dirty="0" smtClean="0"/>
              <a:t>元素</a:t>
            </a:r>
            <a:endParaRPr lang="en-US" altLang="zh-CN" dirty="0"/>
          </a:p>
          <a:p>
            <a:pPr lvl="1"/>
            <a:r>
              <a:rPr lang="zh-CN" altLang="en-US" dirty="0"/>
              <a:t>表格标题</a:t>
            </a:r>
          </a:p>
          <a:p>
            <a:r>
              <a:rPr lang="en-US" altLang="zh-CN" dirty="0" err="1"/>
              <a:t>th</a:t>
            </a:r>
            <a:r>
              <a:rPr lang="zh-CN" altLang="en-US" dirty="0" smtClean="0"/>
              <a:t>元素</a:t>
            </a:r>
            <a:endParaRPr lang="en-US" altLang="zh-CN" dirty="0"/>
          </a:p>
          <a:p>
            <a:pPr lvl="1"/>
            <a:r>
              <a:rPr lang="zh-CN" altLang="en-US" dirty="0"/>
              <a:t>列标题</a:t>
            </a:r>
          </a:p>
          <a:p>
            <a:r>
              <a:rPr lang="zh-CN" altLang="en-US" dirty="0"/>
              <a:t>对于非屏幕</a:t>
            </a:r>
            <a:r>
              <a:rPr lang="zh-CN" altLang="en-US" dirty="0" smtClean="0"/>
              <a:t>媒体</a:t>
            </a:r>
            <a:r>
              <a:rPr lang="zh-CN" altLang="en-US" dirty="0"/>
              <a:t>，</a:t>
            </a:r>
            <a:r>
              <a:rPr lang="zh-CN" altLang="en-US" dirty="0" smtClean="0"/>
              <a:t>这些</a:t>
            </a:r>
            <a:r>
              <a:rPr lang="zh-CN" altLang="en-US" dirty="0"/>
              <a:t>结构元素很重要</a:t>
            </a:r>
          </a:p>
          <a:p>
            <a:r>
              <a:rPr lang="zh-CN" altLang="en-US" dirty="0"/>
              <a:t>不要用标题元素取代表格标题</a:t>
            </a:r>
          </a:p>
          <a:p>
            <a:r>
              <a:rPr lang="en-US" altLang="zh-CN" dirty="0">
                <a:hlinkClick r:id="rId3" action="ppaction://hlinkfile"/>
              </a:rPr>
              <a:t>example</a:t>
            </a:r>
            <a:endParaRPr lang="en-US" altLang="zh-CN" dirty="0"/>
          </a:p>
        </p:txBody>
      </p:sp>
    </p:spTree>
    <p:extLst>
      <p:ext uri="{BB962C8B-B14F-4D97-AF65-F5344CB8AC3E}">
        <p14:creationId xmlns:p14="http://schemas.microsoft.com/office/powerpoint/2010/main" val="321775090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跨行与跨列</a:t>
            </a:r>
          </a:p>
        </p:txBody>
      </p:sp>
      <p:pic>
        <p:nvPicPr>
          <p:cNvPr id="4" name="Picture 4" descr="table1"/>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02268" y="2204864"/>
            <a:ext cx="7235065" cy="3384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07362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0386" name="Rectangle 2"/>
          <p:cNvSpPr>
            <a:spLocks noGrp="1" noChangeArrowheads="1"/>
          </p:cNvSpPr>
          <p:nvPr>
            <p:ph type="title"/>
          </p:nvPr>
        </p:nvSpPr>
        <p:spPr/>
        <p:txBody>
          <a:bodyPr/>
          <a:lstStyle/>
          <a:p>
            <a:r>
              <a:rPr lang="zh-CN" altLang="en-US" dirty="0"/>
              <a:t>跨行与跨列</a:t>
            </a:r>
          </a:p>
        </p:txBody>
      </p:sp>
      <p:sp>
        <p:nvSpPr>
          <p:cNvPr id="1040387" name="Rectangle 3" descr="Rectangle: Click to edit Master text styles&#10;Second level&#10;Third level&#10;Fourth level&#10;Fifth level"/>
          <p:cNvSpPr>
            <a:spLocks noGrp="1" noChangeArrowheads="1"/>
          </p:cNvSpPr>
          <p:nvPr>
            <p:ph type="body" idx="1"/>
          </p:nvPr>
        </p:nvSpPr>
        <p:spPr/>
        <p:txBody>
          <a:bodyPr/>
          <a:lstStyle/>
          <a:p>
            <a:r>
              <a:rPr lang="en-US" altLang="zh-CN" dirty="0" err="1"/>
              <a:t>th</a:t>
            </a:r>
            <a:r>
              <a:rPr lang="zh-CN" altLang="en-US" dirty="0"/>
              <a:t>或者</a:t>
            </a:r>
            <a:r>
              <a:rPr lang="en-US" altLang="zh-CN" dirty="0"/>
              <a:t>td</a:t>
            </a:r>
            <a:r>
              <a:rPr lang="zh-CN" altLang="en-US" dirty="0"/>
              <a:t>的</a:t>
            </a:r>
            <a:r>
              <a:rPr lang="en-US" altLang="zh-CN" dirty="0" err="1" smtClean="0"/>
              <a:t>colspan</a:t>
            </a:r>
            <a:r>
              <a:rPr lang="zh-CN" altLang="en-US" dirty="0"/>
              <a:t>特</a:t>
            </a:r>
            <a:r>
              <a:rPr lang="zh-CN" altLang="en-US" dirty="0" smtClean="0"/>
              <a:t>性</a:t>
            </a:r>
            <a:r>
              <a:rPr lang="zh-CN" altLang="en-US" dirty="0"/>
              <a:t>和</a:t>
            </a:r>
            <a:r>
              <a:rPr lang="en-US" altLang="zh-CN" dirty="0" err="1" smtClean="0"/>
              <a:t>rowspan</a:t>
            </a:r>
            <a:r>
              <a:rPr lang="zh-CN" altLang="en-US" dirty="0"/>
              <a:t>特</a:t>
            </a:r>
            <a:r>
              <a:rPr lang="zh-CN" altLang="en-US" dirty="0" smtClean="0"/>
              <a:t>性</a:t>
            </a:r>
            <a:endParaRPr lang="zh-CN" altLang="en-US" dirty="0"/>
          </a:p>
          <a:p>
            <a:pPr lvl="1"/>
            <a:r>
              <a:rPr lang="zh-CN" altLang="en-US" dirty="0"/>
              <a:t>特</a:t>
            </a:r>
            <a:r>
              <a:rPr lang="zh-CN" altLang="en-US" dirty="0" smtClean="0"/>
              <a:t>性</a:t>
            </a:r>
            <a:r>
              <a:rPr lang="zh-CN" altLang="en-US" dirty="0"/>
              <a:t>值为要跨的行</a:t>
            </a:r>
            <a:r>
              <a:rPr lang="zh-CN" altLang="en-US" dirty="0" smtClean="0"/>
              <a:t>数或列数</a:t>
            </a:r>
            <a:endParaRPr lang="zh-CN" altLang="en-US" dirty="0"/>
          </a:p>
          <a:p>
            <a:pPr lvl="1"/>
            <a:r>
              <a:rPr lang="zh-CN" altLang="en-US" dirty="0">
                <a:hlinkClick r:id="rId3" action="ppaction://hlinkfile"/>
              </a:rPr>
              <a:t>正确的用法</a:t>
            </a:r>
            <a:endParaRPr lang="zh-CN" altLang="en-US" dirty="0"/>
          </a:p>
          <a:p>
            <a:pPr lvl="1"/>
            <a:r>
              <a:rPr lang="zh-CN" altLang="en-US" dirty="0">
                <a:hlinkClick r:id="rId4" action="ppaction://hlinkfile"/>
              </a:rPr>
              <a:t>错误的</a:t>
            </a:r>
            <a:r>
              <a:rPr lang="zh-CN" altLang="en-US" dirty="0" smtClean="0">
                <a:hlinkClick r:id="rId4" action="ppaction://hlinkfile"/>
              </a:rPr>
              <a:t>用法</a:t>
            </a:r>
            <a:endParaRPr lang="zh-CN" altLang="en-US" dirty="0"/>
          </a:p>
        </p:txBody>
      </p:sp>
    </p:spTree>
    <p:extLst>
      <p:ext uri="{BB962C8B-B14F-4D97-AF65-F5344CB8AC3E}">
        <p14:creationId xmlns:p14="http://schemas.microsoft.com/office/powerpoint/2010/main" val="259092289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跨行与跨列</a:t>
            </a:r>
          </a:p>
        </p:txBody>
      </p:sp>
      <p:pic>
        <p:nvPicPr>
          <p:cNvPr id="6" name="内容占位符 5"/>
          <p:cNvPicPr>
            <a:picLocks noGrp="1" noChangeAspect="1"/>
          </p:cNvPicPr>
          <p:nvPr>
            <p:ph sz="half" idx="1"/>
          </p:nvPr>
        </p:nvPicPr>
        <p:blipFill>
          <a:blip r:embed="rId3"/>
          <a:stretch>
            <a:fillRect/>
          </a:stretch>
        </p:blipFill>
        <p:spPr>
          <a:xfrm>
            <a:off x="1117600" y="2236546"/>
            <a:ext cx="5080000" cy="3451708"/>
          </a:xfrm>
          <a:prstGeom prst="rect">
            <a:avLst/>
          </a:prstGeom>
        </p:spPr>
      </p:pic>
      <p:pic>
        <p:nvPicPr>
          <p:cNvPr id="7" name="内容占位符 6"/>
          <p:cNvPicPr>
            <a:picLocks noGrp="1" noChangeAspect="1"/>
          </p:cNvPicPr>
          <p:nvPr>
            <p:ph sz="half" idx="2"/>
          </p:nvPr>
        </p:nvPicPr>
        <p:blipFill>
          <a:blip r:embed="rId4"/>
          <a:stretch>
            <a:fillRect/>
          </a:stretch>
        </p:blipFill>
        <p:spPr>
          <a:xfrm>
            <a:off x="6400800" y="3351467"/>
            <a:ext cx="5080000" cy="1221865"/>
          </a:xfrm>
          <a:prstGeom prst="rect">
            <a:avLst/>
          </a:prstGeom>
        </p:spPr>
      </p:pic>
    </p:spTree>
    <p:extLst>
      <p:ext uri="{BB962C8B-B14F-4D97-AF65-F5344CB8AC3E}">
        <p14:creationId xmlns:p14="http://schemas.microsoft.com/office/powerpoint/2010/main" val="395635092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跨行与跨列</a:t>
            </a:r>
          </a:p>
        </p:txBody>
      </p:sp>
      <p:pic>
        <p:nvPicPr>
          <p:cNvPr id="8" name="内容占位符 7"/>
          <p:cNvPicPr>
            <a:picLocks noGrp="1" noChangeAspect="1"/>
          </p:cNvPicPr>
          <p:nvPr>
            <p:ph sz="half" idx="2"/>
          </p:nvPr>
        </p:nvPicPr>
        <p:blipFill>
          <a:blip r:embed="rId3"/>
          <a:stretch>
            <a:fillRect/>
          </a:stretch>
        </p:blipFill>
        <p:spPr>
          <a:xfrm>
            <a:off x="6454775" y="3243262"/>
            <a:ext cx="4972050" cy="1438275"/>
          </a:xfrm>
          <a:prstGeom prst="rect">
            <a:avLst/>
          </a:prstGeom>
        </p:spPr>
      </p:pic>
      <p:pic>
        <p:nvPicPr>
          <p:cNvPr id="7" name="内容占位符 6"/>
          <p:cNvPicPr>
            <a:picLocks noGrp="1" noChangeAspect="1"/>
          </p:cNvPicPr>
          <p:nvPr>
            <p:ph sz="half" idx="1"/>
          </p:nvPr>
        </p:nvPicPr>
        <p:blipFill>
          <a:blip r:embed="rId4"/>
          <a:stretch>
            <a:fillRect/>
          </a:stretch>
        </p:blipFill>
        <p:spPr>
          <a:xfrm>
            <a:off x="1117600" y="2450337"/>
            <a:ext cx="5080000" cy="3024125"/>
          </a:xfrm>
          <a:prstGeom prst="rect">
            <a:avLst/>
          </a:prstGeom>
        </p:spPr>
      </p:pic>
    </p:spTree>
    <p:extLst>
      <p:ext uri="{BB962C8B-B14F-4D97-AF65-F5344CB8AC3E}">
        <p14:creationId xmlns:p14="http://schemas.microsoft.com/office/powerpoint/2010/main" val="269808859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410" name="Rectangle 2"/>
          <p:cNvSpPr>
            <a:spLocks noGrp="1" noChangeArrowheads="1"/>
          </p:cNvSpPr>
          <p:nvPr>
            <p:ph type="title"/>
          </p:nvPr>
        </p:nvSpPr>
        <p:spPr/>
        <p:txBody>
          <a:bodyPr/>
          <a:lstStyle/>
          <a:p>
            <a:r>
              <a:rPr lang="zh-CN" altLang="en-US"/>
              <a:t>跨行与跨列</a:t>
            </a:r>
          </a:p>
        </p:txBody>
      </p:sp>
      <p:pic>
        <p:nvPicPr>
          <p:cNvPr id="3" name="内容占位符 2"/>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751548" y="1700808"/>
            <a:ext cx="4536504" cy="4871102"/>
          </a:xfrm>
        </p:spPr>
      </p:pic>
    </p:spTree>
    <p:extLst>
      <p:ext uri="{BB962C8B-B14F-4D97-AF65-F5344CB8AC3E}">
        <p14:creationId xmlns:p14="http://schemas.microsoft.com/office/powerpoint/2010/main" val="71489526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2434" name="Rectangle 2"/>
          <p:cNvSpPr>
            <a:spLocks noGrp="1" noChangeArrowheads="1"/>
          </p:cNvSpPr>
          <p:nvPr>
            <p:ph type="title"/>
          </p:nvPr>
        </p:nvSpPr>
        <p:spPr/>
        <p:txBody>
          <a:bodyPr/>
          <a:lstStyle/>
          <a:p>
            <a:r>
              <a:rPr lang="zh-CN" altLang="en-US" dirty="0"/>
              <a:t>分组和格式化行</a:t>
            </a:r>
          </a:p>
        </p:txBody>
      </p:sp>
      <p:sp>
        <p:nvSpPr>
          <p:cNvPr id="1042435" name="Rectangle 3" descr="Rectangle: Click to edit Master text styles&#10;Second level&#10;Third level&#10;Fourth level&#10;Fifth level"/>
          <p:cNvSpPr>
            <a:spLocks noGrp="1" noChangeArrowheads="1"/>
          </p:cNvSpPr>
          <p:nvPr>
            <p:ph idx="1"/>
          </p:nvPr>
        </p:nvSpPr>
        <p:spPr/>
        <p:txBody>
          <a:bodyPr/>
          <a:lstStyle/>
          <a:p>
            <a:r>
              <a:rPr lang="en-US" altLang="zh-CN" dirty="0" err="1" smtClean="0"/>
              <a:t>thead</a:t>
            </a:r>
            <a:r>
              <a:rPr lang="zh-CN" altLang="en-US" dirty="0" smtClean="0"/>
              <a:t>、</a:t>
            </a:r>
            <a:r>
              <a:rPr lang="en-US" altLang="zh-CN" dirty="0" err="1" smtClean="0"/>
              <a:t>tfoot</a:t>
            </a:r>
            <a:r>
              <a:rPr lang="zh-CN" altLang="en-US" dirty="0" smtClean="0"/>
              <a:t>、</a:t>
            </a:r>
            <a:r>
              <a:rPr lang="en-US" altLang="zh-CN" dirty="0" err="1" smtClean="0"/>
              <a:t>tbody</a:t>
            </a:r>
            <a:r>
              <a:rPr lang="zh-CN" altLang="en-US" dirty="0"/>
              <a:t>元素</a:t>
            </a:r>
          </a:p>
          <a:p>
            <a:pPr lvl="1"/>
            <a:r>
              <a:rPr lang="en-US" altLang="zh-CN" dirty="0" err="1"/>
              <a:t>tfood</a:t>
            </a:r>
            <a:r>
              <a:rPr lang="zh-CN" altLang="en-US" dirty="0"/>
              <a:t>要放在</a:t>
            </a:r>
            <a:r>
              <a:rPr lang="en-US" altLang="zh-CN" dirty="0" err="1"/>
              <a:t>tbody</a:t>
            </a:r>
            <a:r>
              <a:rPr lang="zh-CN" altLang="en-US" dirty="0"/>
              <a:t>前面</a:t>
            </a:r>
          </a:p>
          <a:p>
            <a:pPr lvl="1"/>
            <a:r>
              <a:rPr lang="zh-CN" altLang="en-US" dirty="0"/>
              <a:t>可以使用多个</a:t>
            </a:r>
            <a:r>
              <a:rPr lang="en-US" altLang="zh-CN" dirty="0" err="1"/>
              <a:t>tbody</a:t>
            </a:r>
            <a:r>
              <a:rPr lang="zh-CN" altLang="en-US" dirty="0" smtClean="0"/>
              <a:t>元素</a:t>
            </a:r>
            <a:r>
              <a:rPr lang="zh-CN" altLang="en-US" dirty="0"/>
              <a:t>，</a:t>
            </a:r>
            <a:r>
              <a:rPr lang="zh-CN" altLang="en-US" dirty="0" smtClean="0"/>
              <a:t>可用</a:t>
            </a:r>
            <a:r>
              <a:rPr lang="zh-CN" altLang="en-US" dirty="0"/>
              <a:t>于对行分组</a:t>
            </a:r>
          </a:p>
          <a:p>
            <a:pPr lvl="1"/>
            <a:r>
              <a:rPr lang="zh-CN" altLang="en-US" dirty="0"/>
              <a:t>优点是便于使用脚本和文档对象模型来访问表格的</a:t>
            </a:r>
            <a:r>
              <a:rPr lang="zh-CN" altLang="en-US" dirty="0" smtClean="0"/>
              <a:t>内容</a:t>
            </a:r>
            <a:r>
              <a:rPr lang="zh-CN" altLang="en-US" dirty="0"/>
              <a:t>，</a:t>
            </a:r>
            <a:r>
              <a:rPr lang="zh-CN" altLang="en-US" dirty="0" smtClean="0"/>
              <a:t>也</a:t>
            </a:r>
            <a:r>
              <a:rPr lang="zh-CN" altLang="en-US" dirty="0"/>
              <a:t>便于使用样式表来修饰表格</a:t>
            </a:r>
          </a:p>
          <a:p>
            <a:r>
              <a:rPr lang="en-US" altLang="zh-CN" dirty="0">
                <a:hlinkClick r:id="rId3" action="ppaction://hlinkfile"/>
              </a:rPr>
              <a:t>example</a:t>
            </a:r>
            <a:endParaRPr lang="en-US" altLang="zh-CN" dirty="0"/>
          </a:p>
        </p:txBody>
      </p:sp>
    </p:spTree>
    <p:extLst>
      <p:ext uri="{BB962C8B-B14F-4D97-AF65-F5344CB8AC3E}">
        <p14:creationId xmlns:p14="http://schemas.microsoft.com/office/powerpoint/2010/main" val="123366896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分组和格式化行</a:t>
            </a:r>
          </a:p>
        </p:txBody>
      </p:sp>
      <p:pic>
        <p:nvPicPr>
          <p:cNvPr id="6" name="内容占位符 5"/>
          <p:cNvPicPr>
            <a:picLocks noGrp="1" noChangeAspect="1"/>
          </p:cNvPicPr>
          <p:nvPr>
            <p:ph sz="half" idx="1"/>
          </p:nvPr>
        </p:nvPicPr>
        <p:blipFill>
          <a:blip r:embed="rId2"/>
          <a:stretch>
            <a:fillRect/>
          </a:stretch>
        </p:blipFill>
        <p:spPr>
          <a:xfrm>
            <a:off x="1117600" y="2802021"/>
            <a:ext cx="5080000" cy="2320757"/>
          </a:xfrm>
          <a:prstGeom prst="rect">
            <a:avLst/>
          </a:prstGeom>
        </p:spPr>
      </p:pic>
      <p:pic>
        <p:nvPicPr>
          <p:cNvPr id="7" name="内容占位符 6"/>
          <p:cNvPicPr>
            <a:picLocks noGrp="1" noChangeAspect="1"/>
          </p:cNvPicPr>
          <p:nvPr>
            <p:ph sz="half" idx="2"/>
          </p:nvPr>
        </p:nvPicPr>
        <p:blipFill>
          <a:blip r:embed="rId3"/>
          <a:stretch>
            <a:fillRect/>
          </a:stretch>
        </p:blipFill>
        <p:spPr>
          <a:xfrm>
            <a:off x="7364412" y="3067050"/>
            <a:ext cx="3152775" cy="1790700"/>
          </a:xfrm>
          <a:prstGeom prst="rect">
            <a:avLst/>
          </a:prstGeom>
        </p:spPr>
      </p:pic>
    </p:spTree>
    <p:extLst>
      <p:ext uri="{BB962C8B-B14F-4D97-AF65-F5344CB8AC3E}">
        <p14:creationId xmlns:p14="http://schemas.microsoft.com/office/powerpoint/2010/main" val="134726380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82" name="Rectangle 2"/>
          <p:cNvSpPr>
            <a:spLocks noGrp="1" noChangeArrowheads="1"/>
          </p:cNvSpPr>
          <p:nvPr>
            <p:ph type="title"/>
          </p:nvPr>
        </p:nvSpPr>
        <p:spPr/>
        <p:txBody>
          <a:bodyPr/>
          <a:lstStyle/>
          <a:p>
            <a:r>
              <a:rPr lang="zh-CN" altLang="en-US" dirty="0"/>
              <a:t>分组和格式化列</a:t>
            </a:r>
          </a:p>
        </p:txBody>
      </p:sp>
      <p:sp>
        <p:nvSpPr>
          <p:cNvPr id="1044483" name="Rectangle 3" descr="Rectangle: Click to edit Master text styles&#10;Second level&#10;Third level&#10;Fourth level&#10;Fifth level"/>
          <p:cNvSpPr>
            <a:spLocks noGrp="1" noChangeArrowheads="1"/>
          </p:cNvSpPr>
          <p:nvPr>
            <p:ph sz="half" idx="1"/>
          </p:nvPr>
        </p:nvSpPr>
        <p:spPr/>
        <p:txBody>
          <a:bodyPr/>
          <a:lstStyle/>
          <a:p>
            <a:r>
              <a:rPr lang="en-US" altLang="zh-CN" dirty="0" err="1"/>
              <a:t>colgroup</a:t>
            </a:r>
            <a:r>
              <a:rPr lang="zh-CN" altLang="en-US" dirty="0" smtClean="0"/>
              <a:t>元素</a:t>
            </a:r>
            <a:endParaRPr lang="en-US" altLang="zh-CN" dirty="0"/>
          </a:p>
          <a:p>
            <a:pPr lvl="1"/>
            <a:r>
              <a:rPr lang="zh-CN" altLang="en-US" dirty="0"/>
              <a:t>给列分组</a:t>
            </a:r>
          </a:p>
          <a:p>
            <a:pPr lvl="1"/>
            <a:r>
              <a:rPr lang="en-US" altLang="zh-CN" dirty="0">
                <a:hlinkClick r:id="rId3" action="ppaction://hlinkfile"/>
              </a:rPr>
              <a:t>example</a:t>
            </a:r>
            <a:endParaRPr lang="en-US" altLang="zh-CN" dirty="0"/>
          </a:p>
          <a:p>
            <a:r>
              <a:rPr lang="en-US" altLang="zh-CN" dirty="0"/>
              <a:t>col</a:t>
            </a:r>
            <a:r>
              <a:rPr lang="zh-CN" altLang="en-US" dirty="0" smtClean="0"/>
              <a:t>元素</a:t>
            </a:r>
            <a:endParaRPr lang="en-US" altLang="zh-CN" dirty="0"/>
          </a:p>
          <a:p>
            <a:pPr lvl="1"/>
            <a:r>
              <a:rPr lang="zh-CN" altLang="en-US" dirty="0"/>
              <a:t>定义一个列组中各列</a:t>
            </a:r>
            <a:r>
              <a:rPr lang="zh-CN" altLang="en-US" dirty="0" smtClean="0"/>
              <a:t>的特性</a:t>
            </a:r>
            <a:endParaRPr lang="zh-CN" altLang="en-US" dirty="0"/>
          </a:p>
          <a:p>
            <a:pPr lvl="1"/>
            <a:r>
              <a:rPr lang="en-US" altLang="zh-CN" dirty="0">
                <a:hlinkClick r:id="rId4" action="ppaction://hlinkfile"/>
              </a:rPr>
              <a:t>example</a:t>
            </a:r>
            <a:endParaRPr lang="en-US" altLang="zh-CN" dirty="0"/>
          </a:p>
        </p:txBody>
      </p:sp>
      <p:pic>
        <p:nvPicPr>
          <p:cNvPr id="3" name="内容占位符 2"/>
          <p:cNvPicPr>
            <a:picLocks noGrp="1" noChangeAspect="1"/>
          </p:cNvPicPr>
          <p:nvPr>
            <p:ph sz="half" idx="2"/>
          </p:nvPr>
        </p:nvPicPr>
        <p:blipFill>
          <a:blip r:embed="rId5"/>
          <a:stretch>
            <a:fillRect/>
          </a:stretch>
        </p:blipFill>
        <p:spPr>
          <a:xfrm>
            <a:off x="6197600" y="4091494"/>
            <a:ext cx="5346120" cy="1497745"/>
          </a:xfrm>
          <a:prstGeom prst="rect">
            <a:avLst/>
          </a:prstGeom>
        </p:spPr>
      </p:pic>
      <p:pic>
        <p:nvPicPr>
          <p:cNvPr id="4" name="图片 3"/>
          <p:cNvPicPr>
            <a:picLocks noChangeAspect="1"/>
          </p:cNvPicPr>
          <p:nvPr/>
        </p:nvPicPr>
        <p:blipFill>
          <a:blip r:embed="rId6"/>
          <a:stretch>
            <a:fillRect/>
          </a:stretch>
        </p:blipFill>
        <p:spPr>
          <a:xfrm>
            <a:off x="6197600" y="548680"/>
            <a:ext cx="5259075" cy="3085615"/>
          </a:xfrm>
          <a:prstGeom prst="rect">
            <a:avLst/>
          </a:prstGeom>
        </p:spPr>
      </p:pic>
    </p:spTree>
    <p:extLst>
      <p:ext uri="{BB962C8B-B14F-4D97-AF65-F5344CB8AC3E}">
        <p14:creationId xmlns:p14="http://schemas.microsoft.com/office/powerpoint/2010/main" val="31943376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标记和标记语言</a:t>
            </a:r>
            <a:endParaRPr lang="zh-CN" altLang="en-US" dirty="0"/>
          </a:p>
        </p:txBody>
      </p:sp>
      <p:sp>
        <p:nvSpPr>
          <p:cNvPr id="3" name="内容占位符 2"/>
          <p:cNvSpPr>
            <a:spLocks noGrp="1"/>
          </p:cNvSpPr>
          <p:nvPr>
            <p:ph idx="1"/>
          </p:nvPr>
        </p:nvSpPr>
        <p:spPr>
          <a:xfrm>
            <a:off x="3503712" y="3068960"/>
            <a:ext cx="6110064" cy="515888"/>
          </a:xfrm>
        </p:spPr>
        <p:txBody>
          <a:bodyPr/>
          <a:lstStyle/>
          <a:p>
            <a:pPr marL="0" indent="0">
              <a:buNone/>
            </a:pPr>
            <a:r>
              <a:rPr lang="en-US" altLang="zh-CN" dirty="0" smtClean="0"/>
              <a:t>&lt;p id=“page1”&gt;HTML&lt;/p&gt;</a:t>
            </a:r>
            <a:endParaRPr lang="zh-CN" altLang="en-US" dirty="0"/>
          </a:p>
        </p:txBody>
      </p:sp>
      <p:cxnSp>
        <p:nvCxnSpPr>
          <p:cNvPr id="6" name="直接连接符 5"/>
          <p:cNvCxnSpPr/>
          <p:nvPr/>
        </p:nvCxnSpPr>
        <p:spPr bwMode="auto">
          <a:xfrm>
            <a:off x="3503712" y="3717032"/>
            <a:ext cx="2520280"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p:cNvCxnSpPr/>
          <p:nvPr/>
        </p:nvCxnSpPr>
        <p:spPr bwMode="auto">
          <a:xfrm>
            <a:off x="6023992" y="3933056"/>
            <a:ext cx="1152128"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11"/>
          <p:cNvCxnSpPr/>
          <p:nvPr/>
        </p:nvCxnSpPr>
        <p:spPr bwMode="auto">
          <a:xfrm>
            <a:off x="7176120" y="3717032"/>
            <a:ext cx="720080"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p:nvPr/>
        </p:nvCxnSpPr>
        <p:spPr bwMode="auto">
          <a:xfrm>
            <a:off x="4151784" y="2924944"/>
            <a:ext cx="172819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Box 14"/>
          <p:cNvSpPr txBox="1"/>
          <p:nvPr/>
        </p:nvSpPr>
        <p:spPr>
          <a:xfrm>
            <a:off x="3647728" y="3933057"/>
            <a:ext cx="2232248" cy="461665"/>
          </a:xfrm>
          <a:prstGeom prst="rect">
            <a:avLst/>
          </a:prstGeom>
          <a:noFill/>
        </p:spPr>
        <p:txBody>
          <a:bodyPr wrap="square" rtlCol="0">
            <a:spAutoFit/>
          </a:bodyPr>
          <a:lstStyle/>
          <a:p>
            <a:r>
              <a:rPr lang="zh-CN" altLang="en-US" sz="2400" dirty="0">
                <a:solidFill>
                  <a:srgbClr val="FF0000"/>
                </a:solidFill>
              </a:rPr>
              <a:t>开始标记</a:t>
            </a:r>
          </a:p>
        </p:txBody>
      </p:sp>
      <p:sp>
        <p:nvSpPr>
          <p:cNvPr id="16" name="TextBox 15"/>
          <p:cNvSpPr txBox="1"/>
          <p:nvPr/>
        </p:nvSpPr>
        <p:spPr>
          <a:xfrm>
            <a:off x="7320136" y="3933057"/>
            <a:ext cx="2232248" cy="461665"/>
          </a:xfrm>
          <a:prstGeom prst="rect">
            <a:avLst/>
          </a:prstGeom>
          <a:noFill/>
        </p:spPr>
        <p:txBody>
          <a:bodyPr wrap="square" rtlCol="0">
            <a:spAutoFit/>
          </a:bodyPr>
          <a:lstStyle/>
          <a:p>
            <a:r>
              <a:rPr lang="zh-CN" altLang="en-US" sz="2400" dirty="0">
                <a:solidFill>
                  <a:srgbClr val="FF0000"/>
                </a:solidFill>
              </a:rPr>
              <a:t>结束标记</a:t>
            </a:r>
          </a:p>
        </p:txBody>
      </p:sp>
      <p:sp>
        <p:nvSpPr>
          <p:cNvPr id="17" name="TextBox 16"/>
          <p:cNvSpPr txBox="1"/>
          <p:nvPr/>
        </p:nvSpPr>
        <p:spPr>
          <a:xfrm>
            <a:off x="4655840" y="2420889"/>
            <a:ext cx="2232248" cy="461665"/>
          </a:xfrm>
          <a:prstGeom prst="rect">
            <a:avLst/>
          </a:prstGeom>
          <a:noFill/>
        </p:spPr>
        <p:txBody>
          <a:bodyPr wrap="square" rtlCol="0">
            <a:spAutoFit/>
          </a:bodyPr>
          <a:lstStyle/>
          <a:p>
            <a:r>
              <a:rPr lang="zh-CN" altLang="en-US" sz="2400" dirty="0">
                <a:solidFill>
                  <a:srgbClr val="0070C0"/>
                </a:solidFill>
              </a:rPr>
              <a:t>特</a:t>
            </a:r>
            <a:r>
              <a:rPr lang="zh-CN" altLang="en-US" sz="2400" dirty="0" smtClean="0">
                <a:solidFill>
                  <a:srgbClr val="0070C0"/>
                </a:solidFill>
              </a:rPr>
              <a:t>性</a:t>
            </a:r>
            <a:endParaRPr lang="zh-CN" altLang="en-US" sz="2400" dirty="0">
              <a:solidFill>
                <a:srgbClr val="0070C0"/>
              </a:solidFill>
            </a:endParaRPr>
          </a:p>
        </p:txBody>
      </p:sp>
      <p:sp>
        <p:nvSpPr>
          <p:cNvPr id="18" name="TextBox 17"/>
          <p:cNvSpPr txBox="1"/>
          <p:nvPr/>
        </p:nvSpPr>
        <p:spPr>
          <a:xfrm>
            <a:off x="6059996" y="4163889"/>
            <a:ext cx="2232248" cy="461665"/>
          </a:xfrm>
          <a:prstGeom prst="rect">
            <a:avLst/>
          </a:prstGeom>
          <a:noFill/>
        </p:spPr>
        <p:txBody>
          <a:bodyPr wrap="square" rtlCol="0">
            <a:spAutoFit/>
          </a:bodyPr>
          <a:lstStyle/>
          <a:p>
            <a:r>
              <a:rPr lang="zh-CN" altLang="en-US" sz="2400" dirty="0">
                <a:solidFill>
                  <a:srgbClr val="0070C0"/>
                </a:solidFill>
              </a:rPr>
              <a:t>元素内容</a:t>
            </a:r>
          </a:p>
        </p:txBody>
      </p:sp>
      <p:cxnSp>
        <p:nvCxnSpPr>
          <p:cNvPr id="20" name="直接连接符 19"/>
          <p:cNvCxnSpPr/>
          <p:nvPr/>
        </p:nvCxnSpPr>
        <p:spPr bwMode="auto">
          <a:xfrm>
            <a:off x="3503712" y="4869160"/>
            <a:ext cx="4608512" cy="0"/>
          </a:xfrm>
          <a:prstGeom prst="line">
            <a:avLst/>
          </a:prstGeom>
          <a:solidFill>
            <a:schemeClr val="accent1"/>
          </a:solidFill>
          <a:ln w="9525"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TextBox 20"/>
          <p:cNvSpPr txBox="1"/>
          <p:nvPr/>
        </p:nvSpPr>
        <p:spPr>
          <a:xfrm>
            <a:off x="5231904" y="5085185"/>
            <a:ext cx="2232248" cy="461665"/>
          </a:xfrm>
          <a:prstGeom prst="rect">
            <a:avLst/>
          </a:prstGeom>
          <a:noFill/>
        </p:spPr>
        <p:txBody>
          <a:bodyPr wrap="square" rtlCol="0">
            <a:spAutoFit/>
          </a:bodyPr>
          <a:lstStyle/>
          <a:p>
            <a:r>
              <a:rPr lang="zh-CN" altLang="en-US" sz="2400" dirty="0">
                <a:solidFill>
                  <a:srgbClr val="00B050"/>
                </a:solidFill>
              </a:rPr>
              <a:t>元素</a:t>
            </a:r>
          </a:p>
        </p:txBody>
      </p:sp>
    </p:spTree>
    <p:extLst>
      <p:ext uri="{BB962C8B-B14F-4D97-AF65-F5344CB8AC3E}">
        <p14:creationId xmlns:p14="http://schemas.microsoft.com/office/powerpoint/2010/main" val="364314815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506" name="Rectangle 2"/>
          <p:cNvSpPr>
            <a:spLocks noGrp="1" noChangeArrowheads="1"/>
          </p:cNvSpPr>
          <p:nvPr>
            <p:ph type="title"/>
          </p:nvPr>
        </p:nvSpPr>
        <p:spPr/>
        <p:txBody>
          <a:bodyPr/>
          <a:lstStyle/>
          <a:p>
            <a:r>
              <a:rPr lang="zh-CN" altLang="en-US"/>
              <a:t>在表格中放置其他内容</a:t>
            </a:r>
          </a:p>
        </p:txBody>
      </p:sp>
      <p:sp>
        <p:nvSpPr>
          <p:cNvPr id="1045507" name="Rectangle 3" descr="Rectangle: Click to edit Master text styles&#10;Second level&#10;Third level&#10;Fourth level&#10;Fifth level"/>
          <p:cNvSpPr>
            <a:spLocks noGrp="1" noChangeArrowheads="1"/>
          </p:cNvSpPr>
          <p:nvPr>
            <p:ph sz="half" idx="1"/>
          </p:nvPr>
        </p:nvSpPr>
        <p:spPr/>
        <p:txBody>
          <a:bodyPr/>
          <a:lstStyle/>
          <a:p>
            <a:r>
              <a:rPr lang="zh-CN" altLang="en-US" dirty="0"/>
              <a:t>在</a:t>
            </a:r>
            <a:r>
              <a:rPr lang="en-US" altLang="zh-CN" dirty="0"/>
              <a:t>td</a:t>
            </a:r>
            <a:r>
              <a:rPr lang="zh-CN" altLang="en-US" dirty="0"/>
              <a:t>元素中可以包含任意内容</a:t>
            </a:r>
            <a:r>
              <a:rPr lang="zh-CN" altLang="en-US" dirty="0" smtClean="0"/>
              <a:t>元素</a:t>
            </a:r>
            <a:endParaRPr lang="en-US" altLang="zh-CN" dirty="0"/>
          </a:p>
          <a:p>
            <a:pPr lvl="1"/>
            <a:r>
              <a:rPr lang="zh-CN" altLang="en-US" dirty="0"/>
              <a:t>文本</a:t>
            </a:r>
          </a:p>
          <a:p>
            <a:pPr lvl="1"/>
            <a:r>
              <a:rPr lang="zh-CN" altLang="en-US" dirty="0"/>
              <a:t>图像</a:t>
            </a:r>
          </a:p>
          <a:p>
            <a:pPr lvl="1"/>
            <a:r>
              <a:rPr lang="zh-CN" altLang="en-US" dirty="0"/>
              <a:t>列表</a:t>
            </a:r>
          </a:p>
          <a:p>
            <a:pPr lvl="1"/>
            <a:r>
              <a:rPr lang="zh-CN" altLang="en-US" dirty="0"/>
              <a:t>表格</a:t>
            </a:r>
          </a:p>
          <a:p>
            <a:pPr lvl="1"/>
            <a:r>
              <a:rPr lang="zh-CN" altLang="en-US" dirty="0"/>
              <a:t>其他多媒体内容</a:t>
            </a:r>
          </a:p>
          <a:p>
            <a:r>
              <a:rPr lang="en-US" altLang="zh-CN" dirty="0">
                <a:hlinkClick r:id="rId2" action="ppaction://hlinkfile"/>
              </a:rPr>
              <a:t>example</a:t>
            </a:r>
            <a:endParaRPr lang="en-US" altLang="zh-CN" dirty="0"/>
          </a:p>
        </p:txBody>
      </p:sp>
      <p:pic>
        <p:nvPicPr>
          <p:cNvPr id="3" name="内容占位符 2"/>
          <p:cNvPicPr>
            <a:picLocks noGrp="1" noChangeAspect="1"/>
          </p:cNvPicPr>
          <p:nvPr>
            <p:ph sz="half" idx="2"/>
          </p:nvPr>
        </p:nvPicPr>
        <p:blipFill>
          <a:blip r:embed="rId3"/>
          <a:stretch>
            <a:fillRect/>
          </a:stretch>
        </p:blipFill>
        <p:spPr>
          <a:xfrm>
            <a:off x="6819808" y="1905000"/>
            <a:ext cx="4241984" cy="4114800"/>
          </a:xfrm>
          <a:prstGeom prst="rect">
            <a:avLst/>
          </a:prstGeom>
        </p:spPr>
      </p:pic>
    </p:spTree>
    <p:extLst>
      <p:ext uri="{BB962C8B-B14F-4D97-AF65-F5344CB8AC3E}">
        <p14:creationId xmlns:p14="http://schemas.microsoft.com/office/powerpoint/2010/main" val="274664286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530" name="Rectangle 2"/>
          <p:cNvSpPr>
            <a:spLocks noGrp="1" noChangeArrowheads="1"/>
          </p:cNvSpPr>
          <p:nvPr>
            <p:ph type="title"/>
          </p:nvPr>
        </p:nvSpPr>
        <p:spPr/>
        <p:txBody>
          <a:bodyPr/>
          <a:lstStyle/>
          <a:p>
            <a:r>
              <a:rPr lang="zh-CN" altLang="en-US"/>
              <a:t>表格嵌套</a:t>
            </a:r>
          </a:p>
        </p:txBody>
      </p:sp>
      <p:sp>
        <p:nvSpPr>
          <p:cNvPr id="1046531" name="Rectangle 3" descr="Rectangle: Click to edit Master text styles&#10;Second level&#10;Third level&#10;Fourth level&#10;Fifth level"/>
          <p:cNvSpPr>
            <a:spLocks noGrp="1" noChangeArrowheads="1"/>
          </p:cNvSpPr>
          <p:nvPr>
            <p:ph sz="half" idx="1"/>
          </p:nvPr>
        </p:nvSpPr>
        <p:spPr/>
        <p:txBody>
          <a:bodyPr/>
          <a:lstStyle/>
          <a:p>
            <a:r>
              <a:rPr lang="zh-CN" altLang="en-US" dirty="0"/>
              <a:t>表格可以象其他内容元素一样放置在</a:t>
            </a:r>
            <a:r>
              <a:rPr lang="en-US" altLang="zh-CN" dirty="0"/>
              <a:t>td</a:t>
            </a:r>
            <a:r>
              <a:rPr lang="zh-CN" altLang="en-US" dirty="0"/>
              <a:t>元素中</a:t>
            </a:r>
          </a:p>
          <a:p>
            <a:r>
              <a:rPr lang="zh-CN" altLang="en-US" dirty="0"/>
              <a:t>可以用于页面布局</a:t>
            </a:r>
          </a:p>
          <a:p>
            <a:r>
              <a:rPr lang="zh-CN" altLang="en-US" dirty="0"/>
              <a:t>但是对多重嵌套表格进行解析需要较多</a:t>
            </a:r>
            <a:r>
              <a:rPr lang="zh-CN" altLang="en-US" dirty="0" smtClean="0"/>
              <a:t>时间</a:t>
            </a:r>
            <a:r>
              <a:rPr lang="zh-CN" altLang="en-US" dirty="0"/>
              <a:t>，</a:t>
            </a:r>
            <a:r>
              <a:rPr lang="zh-CN" altLang="en-US" dirty="0" smtClean="0"/>
              <a:t>同时</a:t>
            </a:r>
            <a:r>
              <a:rPr lang="zh-CN" altLang="en-US" dirty="0"/>
              <a:t>也容易</a:t>
            </a:r>
            <a:r>
              <a:rPr lang="zh-CN" altLang="en-US" dirty="0" smtClean="0"/>
              <a:t>出错</a:t>
            </a:r>
            <a:r>
              <a:rPr lang="zh-CN" altLang="en-US" dirty="0"/>
              <a:t>；</a:t>
            </a:r>
            <a:r>
              <a:rPr lang="zh-CN" altLang="en-US" dirty="0" smtClean="0"/>
              <a:t>此外</a:t>
            </a:r>
            <a:r>
              <a:rPr lang="zh-CN" altLang="en-US" dirty="0"/>
              <a:t>，</a:t>
            </a:r>
            <a:r>
              <a:rPr lang="zh-CN" altLang="en-US" dirty="0" smtClean="0"/>
              <a:t>对于</a:t>
            </a:r>
            <a:r>
              <a:rPr lang="zh-CN" altLang="en-US" dirty="0"/>
              <a:t>非显示用户代理嵌套表格可能无法解析</a:t>
            </a:r>
          </a:p>
          <a:p>
            <a:r>
              <a:rPr lang="en-US" altLang="zh-CN" dirty="0">
                <a:hlinkClick r:id="rId3" action="ppaction://hlinkfile"/>
              </a:rPr>
              <a:t>example</a:t>
            </a:r>
            <a:endParaRPr lang="en-US" altLang="zh-CN" dirty="0"/>
          </a:p>
        </p:txBody>
      </p:sp>
      <p:pic>
        <p:nvPicPr>
          <p:cNvPr id="3" name="内容占位符 2"/>
          <p:cNvPicPr>
            <a:picLocks noGrp="1" noChangeAspect="1"/>
          </p:cNvPicPr>
          <p:nvPr>
            <p:ph sz="half" idx="2"/>
          </p:nvPr>
        </p:nvPicPr>
        <p:blipFill>
          <a:blip r:embed="rId4"/>
          <a:stretch>
            <a:fillRect/>
          </a:stretch>
        </p:blipFill>
        <p:spPr>
          <a:xfrm>
            <a:off x="6411438" y="4445314"/>
            <a:ext cx="5080000" cy="1560722"/>
          </a:xfrm>
          <a:prstGeom prst="rect">
            <a:avLst/>
          </a:prstGeom>
        </p:spPr>
      </p:pic>
      <p:pic>
        <p:nvPicPr>
          <p:cNvPr id="4" name="图片 3"/>
          <p:cNvPicPr>
            <a:picLocks noChangeAspect="1"/>
          </p:cNvPicPr>
          <p:nvPr/>
        </p:nvPicPr>
        <p:blipFill>
          <a:blip r:embed="rId5"/>
          <a:stretch>
            <a:fillRect/>
          </a:stretch>
        </p:blipFill>
        <p:spPr>
          <a:xfrm>
            <a:off x="6411438" y="620688"/>
            <a:ext cx="4879776" cy="3528392"/>
          </a:xfrm>
          <a:prstGeom prst="rect">
            <a:avLst/>
          </a:prstGeom>
        </p:spPr>
      </p:pic>
    </p:spTree>
    <p:extLst>
      <p:ext uri="{BB962C8B-B14F-4D97-AF65-F5344CB8AC3E}">
        <p14:creationId xmlns:p14="http://schemas.microsoft.com/office/powerpoint/2010/main" val="60236524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0738" name="Rectangle 2"/>
          <p:cNvSpPr>
            <a:spLocks noGrp="1" noChangeArrowheads="1"/>
          </p:cNvSpPr>
          <p:nvPr>
            <p:ph type="title"/>
          </p:nvPr>
        </p:nvSpPr>
        <p:spPr/>
        <p:txBody>
          <a:bodyPr/>
          <a:lstStyle/>
          <a:p>
            <a:r>
              <a:rPr lang="zh-CN" altLang="en-US"/>
              <a:t>浏览器中表格的显示</a:t>
            </a:r>
          </a:p>
        </p:txBody>
      </p:sp>
      <p:sp>
        <p:nvSpPr>
          <p:cNvPr id="1140739"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在显示表格</a:t>
            </a:r>
            <a:r>
              <a:rPr lang="zh-CN" altLang="en-US" dirty="0" smtClean="0"/>
              <a:t>时</a:t>
            </a:r>
            <a:r>
              <a:rPr lang="zh-CN" altLang="en-US" dirty="0"/>
              <a:t>，</a:t>
            </a:r>
            <a:r>
              <a:rPr lang="zh-CN" altLang="en-US" dirty="0" smtClean="0"/>
              <a:t>浏览器</a:t>
            </a:r>
            <a:r>
              <a:rPr lang="zh-CN" altLang="en-US" dirty="0"/>
              <a:t>需要完成以下一些</a:t>
            </a:r>
            <a:r>
              <a:rPr lang="zh-CN" altLang="en-US" dirty="0" smtClean="0"/>
              <a:t>工作</a:t>
            </a:r>
            <a:endParaRPr lang="en-US" altLang="zh-CN" dirty="0"/>
          </a:p>
          <a:p>
            <a:pPr lvl="1"/>
            <a:r>
              <a:rPr lang="zh-CN" altLang="en-US" dirty="0"/>
              <a:t>显示</a:t>
            </a:r>
            <a:r>
              <a:rPr lang="en-US" altLang="zh-CN" dirty="0"/>
              <a:t>caption</a:t>
            </a:r>
            <a:r>
              <a:rPr lang="zh-CN" altLang="en-US" dirty="0"/>
              <a:t>（如果定义了</a:t>
            </a:r>
            <a:r>
              <a:rPr lang="en-US" altLang="zh-CN" dirty="0"/>
              <a:t>caption</a:t>
            </a:r>
            <a:r>
              <a:rPr lang="zh-CN" altLang="en-US" dirty="0"/>
              <a:t>元素的话）</a:t>
            </a:r>
          </a:p>
          <a:p>
            <a:pPr lvl="1"/>
            <a:r>
              <a:rPr lang="zh-CN" altLang="en-US" dirty="0"/>
              <a:t>显示表头和表尾</a:t>
            </a:r>
          </a:p>
          <a:p>
            <a:pPr lvl="1"/>
            <a:r>
              <a:rPr lang="zh-CN" altLang="en-US" dirty="0"/>
              <a:t>计算表格的列数和宽度</a:t>
            </a:r>
          </a:p>
          <a:p>
            <a:pPr lvl="2"/>
            <a:r>
              <a:rPr lang="zh-CN" altLang="en-US" dirty="0"/>
              <a:t>表格的行数等于表格中包含的</a:t>
            </a:r>
            <a:r>
              <a:rPr lang="en-US" altLang="zh-CN" dirty="0"/>
              <a:t>TR</a:t>
            </a:r>
            <a:r>
              <a:rPr lang="zh-CN" altLang="en-US" dirty="0"/>
              <a:t>元素的数目</a:t>
            </a:r>
          </a:p>
          <a:p>
            <a:pPr lvl="2"/>
            <a:r>
              <a:rPr lang="zh-CN" altLang="en-US" dirty="0"/>
              <a:t>为了保证浏览器在扫描一遍表格</a:t>
            </a:r>
            <a:r>
              <a:rPr lang="zh-CN" altLang="en-US" dirty="0" smtClean="0"/>
              <a:t>之后，就</a:t>
            </a:r>
            <a:r>
              <a:rPr lang="zh-CN" altLang="en-US" dirty="0"/>
              <a:t>能够正确的显示</a:t>
            </a:r>
            <a:r>
              <a:rPr lang="zh-CN" altLang="en-US" dirty="0" smtClean="0"/>
              <a:t>表格，浏览器</a:t>
            </a:r>
            <a:r>
              <a:rPr lang="zh-CN" altLang="en-US" dirty="0"/>
              <a:t>必须要计算出表格的列数和每列的</a:t>
            </a:r>
            <a:r>
              <a:rPr lang="zh-CN" altLang="en-US" dirty="0" smtClean="0"/>
              <a:t>宽度</a:t>
            </a:r>
            <a:endParaRPr lang="zh-CN" altLang="en-US" dirty="0"/>
          </a:p>
          <a:p>
            <a:pPr lvl="1"/>
            <a:r>
              <a:rPr lang="zh-CN" altLang="en-US" dirty="0"/>
              <a:t>将表格的列聚合成若干个</a:t>
            </a:r>
            <a:r>
              <a:rPr lang="zh-CN" altLang="en-US" dirty="0" smtClean="0"/>
              <a:t>组</a:t>
            </a:r>
            <a:endParaRPr lang="zh-CN" altLang="en-US" dirty="0"/>
          </a:p>
          <a:p>
            <a:pPr lvl="1"/>
            <a:r>
              <a:rPr lang="zh-CN" altLang="en-US" dirty="0"/>
              <a:t>逐行显示表体中的单元格并归入合适的列中</a:t>
            </a:r>
          </a:p>
        </p:txBody>
      </p:sp>
    </p:spTree>
    <p:extLst>
      <p:ext uri="{BB962C8B-B14F-4D97-AF65-F5344CB8AC3E}">
        <p14:creationId xmlns:p14="http://schemas.microsoft.com/office/powerpoint/2010/main" val="80473869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VIII</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smtClean="0"/>
              <a:t>超链接</a:t>
            </a:r>
            <a:endParaRPr lang="en-US" altLang="zh-CN" dirty="0"/>
          </a:p>
        </p:txBody>
      </p:sp>
    </p:spTree>
    <p:extLst>
      <p:ext uri="{BB962C8B-B14F-4D97-AF65-F5344CB8AC3E}">
        <p14:creationId xmlns:p14="http://schemas.microsoft.com/office/powerpoint/2010/main" val="100983949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5858" name="Rectangle 2"/>
          <p:cNvSpPr>
            <a:spLocks noGrp="1" noChangeArrowheads="1"/>
          </p:cNvSpPr>
          <p:nvPr>
            <p:ph type="title"/>
          </p:nvPr>
        </p:nvSpPr>
        <p:spPr/>
        <p:txBody>
          <a:bodyPr/>
          <a:lstStyle/>
          <a:p>
            <a:r>
              <a:rPr lang="zh-CN" altLang="en-US"/>
              <a:t>超链接</a:t>
            </a:r>
          </a:p>
        </p:txBody>
      </p:sp>
      <p:sp>
        <p:nvSpPr>
          <p:cNvPr id="1145859"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原为超文本</a:t>
            </a:r>
            <a:r>
              <a:rPr lang="zh-CN" altLang="en-US" dirty="0" smtClean="0"/>
              <a:t>链接，现</a:t>
            </a:r>
            <a:r>
              <a:rPr lang="zh-CN" altLang="en-US" dirty="0"/>
              <a:t>为超媒体链接的简称</a:t>
            </a:r>
          </a:p>
          <a:p>
            <a:r>
              <a:rPr lang="zh-CN" altLang="en-US" dirty="0" smtClean="0"/>
              <a:t>关键字</a:t>
            </a:r>
            <a:endParaRPr lang="en-US" altLang="zh-CN" dirty="0"/>
          </a:p>
          <a:p>
            <a:pPr lvl="1"/>
            <a:r>
              <a:rPr lang="zh-CN" altLang="en-US" dirty="0"/>
              <a:t>锚</a:t>
            </a:r>
            <a:r>
              <a:rPr lang="zh-CN" altLang="en-US" dirty="0" smtClean="0"/>
              <a:t>接</a:t>
            </a:r>
            <a:r>
              <a:rPr lang="zh-CN" altLang="en-US" dirty="0"/>
              <a:t>：</a:t>
            </a:r>
            <a:r>
              <a:rPr lang="zh-CN" altLang="en-US" dirty="0" smtClean="0"/>
              <a:t>也</a:t>
            </a:r>
            <a:r>
              <a:rPr lang="zh-CN" altLang="en-US" dirty="0"/>
              <a:t>称</a:t>
            </a:r>
            <a:r>
              <a:rPr lang="zh-CN" altLang="en-US" dirty="0" smtClean="0"/>
              <a:t>链接</a:t>
            </a:r>
            <a:r>
              <a:rPr lang="zh-CN" altLang="en-US" dirty="0"/>
              <a:t>，</a:t>
            </a:r>
            <a:r>
              <a:rPr lang="zh-CN" altLang="en-US" dirty="0" smtClean="0"/>
              <a:t>指</a:t>
            </a:r>
            <a:r>
              <a:rPr lang="zh-CN" altLang="en-US" dirty="0"/>
              <a:t>可以点击的</a:t>
            </a:r>
            <a:r>
              <a:rPr lang="zh-CN" altLang="en-US" dirty="0" smtClean="0"/>
              <a:t>内容</a:t>
            </a:r>
            <a:r>
              <a:rPr lang="zh-CN" altLang="en-US" dirty="0"/>
              <a:t>。</a:t>
            </a:r>
            <a:r>
              <a:rPr lang="zh-CN" altLang="en-US" dirty="0" smtClean="0"/>
              <a:t>目前</a:t>
            </a:r>
            <a:r>
              <a:rPr lang="zh-CN" altLang="en-US" dirty="0"/>
              <a:t>可以是文字或者图片</a:t>
            </a:r>
          </a:p>
          <a:p>
            <a:pPr lvl="1"/>
            <a:r>
              <a:rPr lang="zh-CN" altLang="en-US" dirty="0"/>
              <a:t>用户</a:t>
            </a:r>
            <a:r>
              <a:rPr lang="zh-CN" altLang="en-US" dirty="0" smtClean="0"/>
              <a:t>代理</a:t>
            </a:r>
            <a:r>
              <a:rPr lang="zh-CN" altLang="en-US" dirty="0"/>
              <a:t>：</a:t>
            </a:r>
            <a:r>
              <a:rPr lang="zh-CN" altLang="en-US" dirty="0" smtClean="0"/>
              <a:t>可以寻找</a:t>
            </a:r>
            <a:r>
              <a:rPr lang="zh-CN" altLang="en-US" dirty="0"/>
              <a:t>、</a:t>
            </a:r>
            <a:r>
              <a:rPr lang="zh-CN" altLang="en-US" dirty="0" smtClean="0"/>
              <a:t>得到</a:t>
            </a:r>
            <a:r>
              <a:rPr lang="zh-CN" altLang="en-US" dirty="0"/>
              <a:t>、</a:t>
            </a:r>
            <a:r>
              <a:rPr lang="zh-CN" altLang="en-US" dirty="0" smtClean="0"/>
              <a:t>处理</a:t>
            </a:r>
            <a:r>
              <a:rPr lang="en-US" altLang="zh-CN" dirty="0" smtClean="0"/>
              <a:t>html</a:t>
            </a:r>
            <a:r>
              <a:rPr lang="zh-CN" altLang="en-US" dirty="0"/>
              <a:t>文档的设备或</a:t>
            </a:r>
            <a:r>
              <a:rPr lang="zh-CN" altLang="en-US" dirty="0" smtClean="0"/>
              <a:t>软件</a:t>
            </a:r>
            <a:r>
              <a:rPr lang="zh-CN" altLang="en-US" dirty="0"/>
              <a:t>，</a:t>
            </a:r>
            <a:r>
              <a:rPr lang="zh-CN" altLang="en-US" dirty="0" smtClean="0"/>
              <a:t>一般</a:t>
            </a:r>
            <a:r>
              <a:rPr lang="zh-CN" altLang="en-US" dirty="0"/>
              <a:t>指</a:t>
            </a:r>
            <a:r>
              <a:rPr lang="zh-CN" altLang="en-US" dirty="0" smtClean="0"/>
              <a:t>浏览器，也可以是手机等</a:t>
            </a:r>
            <a:endParaRPr lang="zh-CN" altLang="en-US" dirty="0"/>
          </a:p>
          <a:p>
            <a:pPr lvl="1"/>
            <a:r>
              <a:rPr lang="zh-CN" altLang="en-US" dirty="0" smtClean="0"/>
              <a:t>地址</a:t>
            </a:r>
            <a:r>
              <a:rPr lang="zh-CN" altLang="en-US" dirty="0"/>
              <a:t>：</a:t>
            </a:r>
            <a:r>
              <a:rPr lang="zh-CN" altLang="en-US" dirty="0" smtClean="0"/>
              <a:t>也</a:t>
            </a:r>
            <a:r>
              <a:rPr lang="zh-CN" altLang="en-US" dirty="0"/>
              <a:t>称</a:t>
            </a:r>
            <a:r>
              <a:rPr lang="zh-CN" altLang="en-US" dirty="0" smtClean="0"/>
              <a:t>定位器</a:t>
            </a:r>
            <a:r>
              <a:rPr lang="zh-CN" altLang="en-US" dirty="0"/>
              <a:t>，</a:t>
            </a:r>
            <a:r>
              <a:rPr lang="zh-CN" altLang="en-US" dirty="0" smtClean="0"/>
              <a:t>指</a:t>
            </a:r>
            <a:r>
              <a:rPr lang="zh-CN" altLang="en-US" dirty="0"/>
              <a:t>点击后可以连接到的资源在网上的详细</a:t>
            </a:r>
            <a:r>
              <a:rPr lang="zh-CN" altLang="en-US" dirty="0" smtClean="0"/>
              <a:t>地址</a:t>
            </a:r>
            <a:r>
              <a:rPr lang="zh-CN" altLang="en-US" dirty="0"/>
              <a:t>，</a:t>
            </a:r>
            <a:r>
              <a:rPr lang="zh-CN" altLang="en-US" dirty="0" smtClean="0"/>
              <a:t>一般</a:t>
            </a:r>
            <a:r>
              <a:rPr lang="zh-CN" altLang="en-US" dirty="0"/>
              <a:t>用</a:t>
            </a:r>
            <a:r>
              <a:rPr lang="en-US" altLang="zh-CN" dirty="0"/>
              <a:t>URL</a:t>
            </a:r>
            <a:r>
              <a:rPr lang="zh-CN" altLang="en-US" dirty="0" smtClean="0"/>
              <a:t>表示</a:t>
            </a:r>
            <a:endParaRPr lang="en-US" altLang="zh-CN" dirty="0" smtClean="0"/>
          </a:p>
          <a:p>
            <a:pPr lvl="1"/>
            <a:r>
              <a:rPr lang="zh-CN" altLang="en-US" dirty="0"/>
              <a:t>资源：链接所在的页面和点击链接后可以得到的文档、图片、动画等都是</a:t>
            </a:r>
            <a:r>
              <a:rPr lang="zh-CN" altLang="en-US" dirty="0" smtClean="0"/>
              <a:t>资源</a:t>
            </a:r>
            <a:endParaRPr lang="zh-CN" altLang="en-US" dirty="0"/>
          </a:p>
        </p:txBody>
      </p:sp>
    </p:spTree>
    <p:extLst>
      <p:ext uri="{BB962C8B-B14F-4D97-AF65-F5344CB8AC3E}">
        <p14:creationId xmlns:p14="http://schemas.microsoft.com/office/powerpoint/2010/main" val="256227729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82" name="Rectangle 2"/>
          <p:cNvSpPr>
            <a:spLocks noGrp="1" noChangeArrowheads="1"/>
          </p:cNvSpPr>
          <p:nvPr>
            <p:ph type="title"/>
          </p:nvPr>
        </p:nvSpPr>
        <p:spPr/>
        <p:txBody>
          <a:bodyPr/>
          <a:lstStyle/>
          <a:p>
            <a:r>
              <a:rPr lang="zh-CN" altLang="en-US"/>
              <a:t>超链接</a:t>
            </a:r>
          </a:p>
        </p:txBody>
      </p:sp>
      <p:sp>
        <p:nvSpPr>
          <p:cNvPr id="1146883"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smtClean="0"/>
              <a:t>关键字</a:t>
            </a:r>
            <a:endParaRPr lang="en-US" altLang="zh-CN" dirty="0"/>
          </a:p>
          <a:p>
            <a:pPr lvl="1"/>
            <a:r>
              <a:rPr lang="zh-CN" altLang="en-US" dirty="0" smtClean="0"/>
              <a:t>源页面</a:t>
            </a:r>
            <a:r>
              <a:rPr lang="zh-CN" altLang="en-US" dirty="0"/>
              <a:t>：</a:t>
            </a:r>
            <a:r>
              <a:rPr lang="zh-CN" altLang="en-US" dirty="0" smtClean="0"/>
              <a:t>链接</a:t>
            </a:r>
            <a:r>
              <a:rPr lang="zh-CN" altLang="en-US" dirty="0"/>
              <a:t>所在的页面</a:t>
            </a:r>
          </a:p>
          <a:p>
            <a:pPr lvl="1"/>
            <a:r>
              <a:rPr lang="zh-CN" altLang="en-US" dirty="0"/>
              <a:t>目标</a:t>
            </a:r>
            <a:r>
              <a:rPr lang="zh-CN" altLang="en-US" dirty="0" smtClean="0"/>
              <a:t>页面</a:t>
            </a:r>
            <a:r>
              <a:rPr lang="zh-CN" altLang="en-US" dirty="0"/>
              <a:t>：</a:t>
            </a:r>
            <a:r>
              <a:rPr lang="zh-CN" altLang="en-US" dirty="0" smtClean="0"/>
              <a:t>点击</a:t>
            </a:r>
            <a:r>
              <a:rPr lang="zh-CN" altLang="en-US" dirty="0"/>
              <a:t>链接后得到的页面</a:t>
            </a:r>
          </a:p>
          <a:p>
            <a:pPr lvl="1"/>
            <a:r>
              <a:rPr lang="zh-CN" altLang="en-US" dirty="0" smtClean="0"/>
              <a:t>导航</a:t>
            </a:r>
            <a:r>
              <a:rPr lang="zh-CN" altLang="en-US" dirty="0"/>
              <a:t>：</a:t>
            </a:r>
            <a:r>
              <a:rPr lang="zh-CN" altLang="en-US" dirty="0" smtClean="0"/>
              <a:t>点击</a:t>
            </a:r>
            <a:r>
              <a:rPr lang="zh-CN" altLang="en-US" dirty="0"/>
              <a:t>链接后用户代理向相应</a:t>
            </a:r>
            <a:r>
              <a:rPr lang="zh-CN" altLang="en-US" dirty="0" smtClean="0"/>
              <a:t>服务器</a:t>
            </a:r>
            <a:r>
              <a:rPr lang="zh-CN" altLang="en-US" dirty="0"/>
              <a:t>请求</a:t>
            </a:r>
            <a:r>
              <a:rPr lang="zh-CN" altLang="en-US" dirty="0" smtClean="0"/>
              <a:t>、得到、并</a:t>
            </a:r>
            <a:r>
              <a:rPr lang="zh-CN" altLang="en-US" dirty="0"/>
              <a:t>解释显示目标页面的过程</a:t>
            </a:r>
          </a:p>
        </p:txBody>
      </p:sp>
    </p:spTree>
    <p:extLst>
      <p:ext uri="{BB962C8B-B14F-4D97-AF65-F5344CB8AC3E}">
        <p14:creationId xmlns:p14="http://schemas.microsoft.com/office/powerpoint/2010/main" val="229174723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7906" name="Rectangle 2"/>
          <p:cNvSpPr>
            <a:spLocks noGrp="1" noChangeArrowheads="1"/>
          </p:cNvSpPr>
          <p:nvPr>
            <p:ph type="title"/>
          </p:nvPr>
        </p:nvSpPr>
        <p:spPr/>
        <p:txBody>
          <a:bodyPr/>
          <a:lstStyle/>
          <a:p>
            <a:r>
              <a:rPr lang="en-US" altLang="zh-CN"/>
              <a:t>URL</a:t>
            </a:r>
          </a:p>
        </p:txBody>
      </p:sp>
      <p:sp>
        <p:nvSpPr>
          <p:cNvPr id="1147907" name="Rectangle 3" descr="Rectangle: Click to edit Master text styles&#10;Second level&#10;Third level&#10;Fourth level&#10;Fifth level"/>
          <p:cNvSpPr>
            <a:spLocks noGrp="1" noChangeArrowheads="1"/>
          </p:cNvSpPr>
          <p:nvPr>
            <p:ph type="body" idx="1"/>
          </p:nvPr>
        </p:nvSpPr>
        <p:spPr>
          <a:ln>
            <a:solidFill>
              <a:schemeClr val="bg1"/>
            </a:solidFill>
            <a:miter lim="800000"/>
            <a:headEnd/>
            <a:tailEnd/>
          </a:ln>
        </p:spPr>
        <p:txBody>
          <a:bodyPr/>
          <a:lstStyle/>
          <a:p>
            <a:r>
              <a:rPr lang="zh-CN" altLang="en-US" dirty="0"/>
              <a:t>统一资源定位</a:t>
            </a:r>
            <a:r>
              <a:rPr lang="zh-CN" altLang="en-US" dirty="0" smtClean="0"/>
              <a:t>符</a:t>
            </a:r>
            <a:r>
              <a:rPr lang="zh-CN" altLang="en-US" dirty="0"/>
              <a:t>（</a:t>
            </a:r>
            <a:r>
              <a:rPr lang="en-US" altLang="zh-CN" dirty="0" smtClean="0"/>
              <a:t>Uniform </a:t>
            </a:r>
            <a:r>
              <a:rPr lang="en-US" altLang="zh-CN" dirty="0"/>
              <a:t>Resource </a:t>
            </a:r>
            <a:r>
              <a:rPr lang="en-US" altLang="zh-CN" dirty="0" smtClean="0"/>
              <a:t>Locator</a:t>
            </a:r>
            <a:r>
              <a:rPr lang="zh-CN" altLang="en-US" dirty="0" smtClean="0"/>
              <a:t>）的</a:t>
            </a:r>
            <a:r>
              <a:rPr lang="zh-CN" altLang="en-US" dirty="0"/>
              <a:t>缩写</a:t>
            </a:r>
          </a:p>
          <a:p>
            <a:r>
              <a:rPr lang="zh-CN" altLang="en-US" dirty="0"/>
              <a:t>分为</a:t>
            </a:r>
            <a:r>
              <a:rPr lang="zh-CN" altLang="en-US" dirty="0" smtClean="0"/>
              <a:t>协议</a:t>
            </a:r>
            <a:r>
              <a:rPr lang="zh-CN" altLang="en-US" dirty="0"/>
              <a:t>、</a:t>
            </a:r>
            <a:r>
              <a:rPr lang="en-US" altLang="zh-CN" dirty="0" err="1" smtClean="0"/>
              <a:t>ip</a:t>
            </a:r>
            <a:r>
              <a:rPr lang="zh-CN" altLang="en-US" dirty="0" smtClean="0"/>
              <a:t>地址</a:t>
            </a:r>
            <a:r>
              <a:rPr lang="zh-CN" altLang="en-US" dirty="0"/>
              <a:t>（</a:t>
            </a:r>
            <a:r>
              <a:rPr lang="zh-CN" altLang="en-US" dirty="0" smtClean="0"/>
              <a:t>可以</a:t>
            </a:r>
            <a:r>
              <a:rPr lang="zh-CN" altLang="en-US" dirty="0"/>
              <a:t>用域名</a:t>
            </a:r>
            <a:r>
              <a:rPr lang="zh-CN" altLang="en-US" dirty="0" smtClean="0"/>
              <a:t>代替）、资源位置</a:t>
            </a:r>
            <a:r>
              <a:rPr lang="zh-CN" altLang="en-US" dirty="0"/>
              <a:t>（</a:t>
            </a:r>
            <a:r>
              <a:rPr lang="zh-CN" altLang="en-US" dirty="0" smtClean="0"/>
              <a:t>在</a:t>
            </a:r>
            <a:r>
              <a:rPr lang="zh-CN" altLang="en-US" dirty="0"/>
              <a:t>目标主机上的目录存放</a:t>
            </a:r>
            <a:r>
              <a:rPr lang="zh-CN" altLang="en-US" dirty="0" smtClean="0"/>
              <a:t>情况</a:t>
            </a:r>
            <a:r>
              <a:rPr lang="zh-CN" altLang="en-US" dirty="0"/>
              <a:t>）</a:t>
            </a:r>
            <a:r>
              <a:rPr lang="en-US" altLang="zh-CN" dirty="0"/>
              <a:t/>
            </a:r>
            <a:br>
              <a:rPr lang="en-US" altLang="zh-CN" dirty="0"/>
            </a:br>
            <a:r>
              <a:rPr lang="en-US" altLang="zh-CN" sz="2400" dirty="0"/>
              <a:t>http://www.software-school.edu/sample/index.htm</a:t>
            </a:r>
            <a:br>
              <a:rPr lang="en-US" altLang="zh-CN" sz="2400" dirty="0"/>
            </a:br>
            <a:r>
              <a:rPr lang="zh-CN" altLang="en-US" sz="2400" dirty="0"/>
              <a:t>协议              域名                            资源位置</a:t>
            </a:r>
            <a:br>
              <a:rPr lang="zh-CN" altLang="en-US" sz="2400" dirty="0"/>
            </a:br>
            <a:r>
              <a:rPr lang="en-US" altLang="zh-CN" sz="2400" dirty="0"/>
              <a:t>ftp://10.12.31.33/</a:t>
            </a:r>
            <a:r>
              <a:rPr lang="zh-CN" altLang="en-US" sz="2400" dirty="0"/>
              <a:t>课程</a:t>
            </a:r>
            <a:r>
              <a:rPr lang="en-US" altLang="zh-CN" sz="2400" dirty="0"/>
              <a:t>/2000/web/index.txt</a:t>
            </a:r>
            <a:br>
              <a:rPr lang="en-US" altLang="zh-CN" sz="2400" dirty="0"/>
            </a:br>
            <a:r>
              <a:rPr lang="zh-CN" altLang="en-US" sz="2400" dirty="0"/>
              <a:t>协议      </a:t>
            </a:r>
            <a:r>
              <a:rPr lang="en-US" altLang="zh-CN" sz="2400" dirty="0" err="1"/>
              <a:t>ip</a:t>
            </a:r>
            <a:r>
              <a:rPr lang="zh-CN" altLang="en-US" sz="2400" dirty="0"/>
              <a:t>地址              资源位置</a:t>
            </a:r>
          </a:p>
        </p:txBody>
      </p:sp>
      <p:sp>
        <p:nvSpPr>
          <p:cNvPr id="1147908" name="Line 4"/>
          <p:cNvSpPr>
            <a:spLocks noChangeShapeType="1"/>
          </p:cNvSpPr>
          <p:nvPr/>
        </p:nvSpPr>
        <p:spPr bwMode="auto">
          <a:xfrm>
            <a:off x="2667000" y="4114800"/>
            <a:ext cx="685800" cy="0"/>
          </a:xfrm>
          <a:prstGeom prst="line">
            <a:avLst/>
          </a:prstGeom>
          <a:noFill/>
          <a:ln w="9525">
            <a:solidFill>
              <a:srgbClr val="EA204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7909" name="Line 5"/>
          <p:cNvSpPr>
            <a:spLocks noChangeShapeType="1"/>
          </p:cNvSpPr>
          <p:nvPr/>
        </p:nvSpPr>
        <p:spPr bwMode="auto">
          <a:xfrm>
            <a:off x="2423592" y="3717032"/>
            <a:ext cx="3429000" cy="0"/>
          </a:xfrm>
          <a:prstGeom prst="line">
            <a:avLst/>
          </a:prstGeom>
          <a:noFill/>
          <a:ln w="9525">
            <a:solidFill>
              <a:srgbClr val="EA204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7910" name="Line 6"/>
          <p:cNvSpPr>
            <a:spLocks noChangeShapeType="1"/>
          </p:cNvSpPr>
          <p:nvPr/>
        </p:nvSpPr>
        <p:spPr bwMode="auto">
          <a:xfrm>
            <a:off x="6023992" y="3717032"/>
            <a:ext cx="2362200" cy="0"/>
          </a:xfrm>
          <a:prstGeom prst="line">
            <a:avLst/>
          </a:prstGeom>
          <a:noFill/>
          <a:ln w="9525">
            <a:solidFill>
              <a:srgbClr val="EA204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7911" name="Line 7"/>
          <p:cNvSpPr>
            <a:spLocks noChangeShapeType="1"/>
          </p:cNvSpPr>
          <p:nvPr/>
        </p:nvSpPr>
        <p:spPr bwMode="auto">
          <a:xfrm>
            <a:off x="1487488" y="4437112"/>
            <a:ext cx="457200" cy="0"/>
          </a:xfrm>
          <a:prstGeom prst="line">
            <a:avLst/>
          </a:prstGeom>
          <a:noFill/>
          <a:ln w="9525">
            <a:solidFill>
              <a:srgbClr val="EA204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7912" name="Line 8"/>
          <p:cNvSpPr>
            <a:spLocks noChangeShapeType="1"/>
          </p:cNvSpPr>
          <p:nvPr/>
        </p:nvSpPr>
        <p:spPr bwMode="auto">
          <a:xfrm>
            <a:off x="2135560" y="4431519"/>
            <a:ext cx="1600200" cy="0"/>
          </a:xfrm>
          <a:prstGeom prst="line">
            <a:avLst/>
          </a:prstGeom>
          <a:noFill/>
          <a:ln w="9525">
            <a:solidFill>
              <a:srgbClr val="EA204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47913" name="Line 9"/>
          <p:cNvSpPr>
            <a:spLocks noChangeShapeType="1"/>
          </p:cNvSpPr>
          <p:nvPr/>
        </p:nvSpPr>
        <p:spPr bwMode="auto">
          <a:xfrm>
            <a:off x="4079776" y="4451093"/>
            <a:ext cx="3124200" cy="0"/>
          </a:xfrm>
          <a:prstGeom prst="line">
            <a:avLst/>
          </a:prstGeom>
          <a:noFill/>
          <a:ln w="9525">
            <a:solidFill>
              <a:srgbClr val="EA204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extLst>
      <p:ext uri="{BB962C8B-B14F-4D97-AF65-F5344CB8AC3E}">
        <p14:creationId xmlns:p14="http://schemas.microsoft.com/office/powerpoint/2010/main" val="122756023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9954" name="Rectangle 2"/>
          <p:cNvSpPr>
            <a:spLocks noGrp="1" noChangeArrowheads="1"/>
          </p:cNvSpPr>
          <p:nvPr>
            <p:ph type="title"/>
          </p:nvPr>
        </p:nvSpPr>
        <p:spPr/>
        <p:txBody>
          <a:bodyPr/>
          <a:lstStyle/>
          <a:p>
            <a:r>
              <a:rPr lang="en-US" altLang="zh-CN"/>
              <a:t>URL</a:t>
            </a:r>
          </a:p>
        </p:txBody>
      </p:sp>
      <p:sp>
        <p:nvSpPr>
          <p:cNvPr id="1149955" name="Rectangle 3" descr="Rectangle: Click to edit Master text styles&#10;Second level&#10;Third level&#10;Fourth level&#10;Fifth level"/>
          <p:cNvSpPr>
            <a:spLocks noGrp="1" noChangeArrowheads="1"/>
          </p:cNvSpPr>
          <p:nvPr>
            <p:ph type="body" idx="1"/>
          </p:nvPr>
        </p:nvSpPr>
        <p:spPr/>
        <p:txBody>
          <a:bodyPr/>
          <a:lstStyle/>
          <a:p>
            <a:r>
              <a:rPr lang="en-US" altLang="zh-CN" dirty="0"/>
              <a:t>URL</a:t>
            </a:r>
            <a:r>
              <a:rPr lang="zh-CN" altLang="en-US" dirty="0" smtClean="0"/>
              <a:t>引用</a:t>
            </a:r>
            <a:r>
              <a:rPr lang="zh-CN" altLang="en-US" dirty="0"/>
              <a:t>：</a:t>
            </a:r>
            <a:r>
              <a:rPr lang="zh-CN" altLang="en-US" dirty="0" smtClean="0"/>
              <a:t>超</a:t>
            </a:r>
            <a:r>
              <a:rPr lang="zh-CN" altLang="en-US" dirty="0"/>
              <a:t>链接的</a:t>
            </a:r>
            <a:r>
              <a:rPr lang="zh-CN" altLang="en-US" dirty="0" smtClean="0"/>
              <a:t>地址部分</a:t>
            </a:r>
            <a:endParaRPr lang="en-US" altLang="zh-CN" dirty="0"/>
          </a:p>
          <a:p>
            <a:pPr lvl="1"/>
            <a:r>
              <a:rPr lang="zh-CN" altLang="en-US" dirty="0"/>
              <a:t>绝对</a:t>
            </a:r>
            <a:r>
              <a:rPr lang="en-US" altLang="zh-CN" dirty="0"/>
              <a:t>URL</a:t>
            </a:r>
            <a:r>
              <a:rPr lang="zh-CN" altLang="en-US" dirty="0"/>
              <a:t>引用（绝对链接）：使用完整的</a:t>
            </a:r>
            <a:r>
              <a:rPr lang="en-US" altLang="zh-CN" dirty="0"/>
              <a:t>URL</a:t>
            </a:r>
            <a:r>
              <a:rPr lang="zh-CN" altLang="en-US" dirty="0"/>
              <a:t>地址来指明目标文档地址</a:t>
            </a:r>
          </a:p>
          <a:p>
            <a:pPr lvl="1"/>
            <a:r>
              <a:rPr lang="zh-CN" altLang="en-US" dirty="0" smtClean="0"/>
              <a:t>相对</a:t>
            </a:r>
            <a:r>
              <a:rPr lang="en-US" altLang="zh-CN" dirty="0"/>
              <a:t>URL</a:t>
            </a:r>
            <a:r>
              <a:rPr lang="zh-CN" altLang="en-US" dirty="0" smtClean="0"/>
              <a:t>引用</a:t>
            </a:r>
            <a:r>
              <a:rPr lang="zh-CN" altLang="en-US" dirty="0"/>
              <a:t>（</a:t>
            </a:r>
            <a:r>
              <a:rPr lang="zh-CN" altLang="en-US" dirty="0" smtClean="0"/>
              <a:t>相对链接</a:t>
            </a:r>
            <a:r>
              <a:rPr lang="zh-CN" altLang="en-US" dirty="0"/>
              <a:t>）</a:t>
            </a:r>
            <a:r>
              <a:rPr lang="zh-CN" altLang="en-US" dirty="0" smtClean="0"/>
              <a:t>：只</a:t>
            </a:r>
            <a:r>
              <a:rPr lang="zh-CN" altLang="en-US" dirty="0"/>
              <a:t>使用</a:t>
            </a:r>
            <a:r>
              <a:rPr lang="en-US" altLang="zh-CN" dirty="0"/>
              <a:t>URL</a:t>
            </a:r>
            <a:r>
              <a:rPr lang="zh-CN" altLang="en-US" dirty="0"/>
              <a:t>地址的资源位置部分来指明目标文档</a:t>
            </a:r>
            <a:r>
              <a:rPr lang="zh-CN" altLang="en-US" dirty="0" smtClean="0"/>
              <a:t>地址</a:t>
            </a:r>
            <a:endParaRPr lang="en-US" altLang="zh-CN" dirty="0"/>
          </a:p>
          <a:p>
            <a:pPr lvl="2"/>
            <a:r>
              <a:rPr lang="zh-CN" altLang="en-US" dirty="0"/>
              <a:t>目标文档和源文档在同一台机器</a:t>
            </a:r>
            <a:r>
              <a:rPr lang="zh-CN" altLang="en-US" dirty="0" smtClean="0"/>
              <a:t>上</a:t>
            </a:r>
            <a:r>
              <a:rPr lang="zh-CN" altLang="en-US" dirty="0"/>
              <a:t>，</a:t>
            </a:r>
            <a:r>
              <a:rPr lang="zh-CN" altLang="en-US" dirty="0" smtClean="0"/>
              <a:t>引用</a:t>
            </a:r>
            <a:r>
              <a:rPr lang="zh-CN" altLang="en-US" dirty="0"/>
              <a:t>的时候以源文档地址为基地址来书写目标文档地址</a:t>
            </a:r>
          </a:p>
          <a:p>
            <a:pPr lvl="2"/>
            <a:r>
              <a:rPr lang="zh-CN" altLang="en-US" dirty="0" smtClean="0"/>
              <a:t>在</a:t>
            </a:r>
            <a:r>
              <a:rPr lang="en-US" altLang="zh-CN" dirty="0" smtClean="0"/>
              <a:t>HTML</a:t>
            </a:r>
            <a:r>
              <a:rPr lang="zh-CN" altLang="en-US" dirty="0" smtClean="0"/>
              <a:t>文档</a:t>
            </a:r>
            <a:r>
              <a:rPr lang="zh-CN" altLang="en-US" dirty="0"/>
              <a:t>的</a:t>
            </a:r>
            <a:r>
              <a:rPr lang="en-US" altLang="zh-CN" dirty="0"/>
              <a:t>head</a:t>
            </a:r>
            <a:r>
              <a:rPr lang="zh-CN" altLang="en-US" dirty="0"/>
              <a:t>元素中使用</a:t>
            </a:r>
            <a:r>
              <a:rPr lang="en-US" altLang="zh-CN" dirty="0"/>
              <a:t>base</a:t>
            </a:r>
            <a:r>
              <a:rPr lang="zh-CN" altLang="en-US" dirty="0"/>
              <a:t>元素来规定</a:t>
            </a:r>
            <a:r>
              <a:rPr lang="zh-CN" altLang="en-US" dirty="0" smtClean="0"/>
              <a:t>基地址</a:t>
            </a:r>
            <a:r>
              <a:rPr lang="zh-CN" altLang="en-US" dirty="0"/>
              <a:t>，</a:t>
            </a:r>
            <a:r>
              <a:rPr lang="zh-CN" altLang="en-US" dirty="0" smtClean="0"/>
              <a:t>然后</a:t>
            </a:r>
            <a:r>
              <a:rPr lang="zh-CN" altLang="en-US" dirty="0"/>
              <a:t>针对该基地址来书写目标文档</a:t>
            </a:r>
            <a:r>
              <a:rPr lang="zh-CN" altLang="en-US" dirty="0" smtClean="0"/>
              <a:t>地址</a:t>
            </a:r>
            <a:endParaRPr lang="en-US" altLang="zh-CN" dirty="0" smtClean="0"/>
          </a:p>
          <a:p>
            <a:pPr lvl="2"/>
            <a:r>
              <a:rPr lang="zh-CN" altLang="en-US" dirty="0" smtClean="0"/>
              <a:t>在文件系统中，一般</a:t>
            </a:r>
            <a:r>
              <a:rPr lang="en-US" altLang="zh-CN" dirty="0" smtClean="0"/>
              <a:t>.</a:t>
            </a:r>
            <a:r>
              <a:rPr lang="zh-CN" altLang="en-US" dirty="0" smtClean="0"/>
              <a:t>表示本级目录，</a:t>
            </a:r>
            <a:r>
              <a:rPr lang="en-US" altLang="zh-CN" dirty="0" smtClean="0"/>
              <a:t>..</a:t>
            </a:r>
            <a:r>
              <a:rPr lang="zh-CN" altLang="en-US" dirty="0" smtClean="0"/>
              <a:t>表示上级目录</a:t>
            </a:r>
            <a:endParaRPr lang="zh-CN" altLang="en-US" dirty="0"/>
          </a:p>
          <a:p>
            <a:pPr lvl="1"/>
            <a:endParaRPr lang="en-US" altLang="zh-CN" dirty="0"/>
          </a:p>
        </p:txBody>
      </p:sp>
    </p:spTree>
    <p:extLst>
      <p:ext uri="{BB962C8B-B14F-4D97-AF65-F5344CB8AC3E}">
        <p14:creationId xmlns:p14="http://schemas.microsoft.com/office/powerpoint/2010/main" val="290322266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URL</a:t>
            </a:r>
            <a:endParaRPr lang="zh-CN" altLang="en-US" dirty="0"/>
          </a:p>
        </p:txBody>
      </p:sp>
      <p:pic>
        <p:nvPicPr>
          <p:cNvPr id="4" name="内容占位符 3"/>
          <p:cNvPicPr>
            <a:picLocks noGrp="1" noChangeAspect="1"/>
          </p:cNvPicPr>
          <p:nvPr>
            <p:ph idx="1"/>
          </p:nvPr>
        </p:nvPicPr>
        <p:blipFill>
          <a:blip r:embed="rId3"/>
          <a:stretch>
            <a:fillRect/>
          </a:stretch>
        </p:blipFill>
        <p:spPr>
          <a:xfrm>
            <a:off x="2203376" y="1700809"/>
            <a:ext cx="7632848" cy="4589405"/>
          </a:xfrm>
          <a:prstGeom prst="rect">
            <a:avLst/>
          </a:prstGeom>
        </p:spPr>
      </p:pic>
    </p:spTree>
    <p:extLst>
      <p:ext uri="{BB962C8B-B14F-4D97-AF65-F5344CB8AC3E}">
        <p14:creationId xmlns:p14="http://schemas.microsoft.com/office/powerpoint/2010/main" val="172752508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URL</a:t>
            </a:r>
            <a:endParaRPr lang="zh-CN" altLang="en-US" dirty="0"/>
          </a:p>
        </p:txBody>
      </p:sp>
      <p:pic>
        <p:nvPicPr>
          <p:cNvPr id="4" name="内容占位符 3"/>
          <p:cNvPicPr>
            <a:picLocks noGrp="1" noChangeAspect="1"/>
          </p:cNvPicPr>
          <p:nvPr>
            <p:ph idx="1"/>
          </p:nvPr>
        </p:nvPicPr>
        <p:blipFill>
          <a:blip r:embed="rId2"/>
          <a:stretch>
            <a:fillRect/>
          </a:stretch>
        </p:blipFill>
        <p:spPr>
          <a:xfrm>
            <a:off x="2314600" y="1628800"/>
            <a:ext cx="7410400" cy="4666578"/>
          </a:xfrm>
          <a:prstGeom prst="rect">
            <a:avLst/>
          </a:prstGeom>
        </p:spPr>
      </p:pic>
    </p:spTree>
    <p:extLst>
      <p:ext uri="{BB962C8B-B14F-4D97-AF65-F5344CB8AC3E}">
        <p14:creationId xmlns:p14="http://schemas.microsoft.com/office/powerpoint/2010/main" val="42599671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6898" name="Rectangle 2"/>
          <p:cNvSpPr>
            <a:spLocks noGrp="1" noChangeArrowheads="1"/>
          </p:cNvSpPr>
          <p:nvPr>
            <p:ph type="title"/>
          </p:nvPr>
        </p:nvSpPr>
        <p:spPr/>
        <p:txBody>
          <a:bodyPr/>
          <a:lstStyle/>
          <a:p>
            <a:r>
              <a:rPr lang="en-US" altLang="zh-CN" dirty="0" smtClean="0"/>
              <a:t>HTML</a:t>
            </a:r>
            <a:r>
              <a:rPr lang="zh-CN" altLang="en-US" dirty="0"/>
              <a:t>简史</a:t>
            </a:r>
          </a:p>
        </p:txBody>
      </p:sp>
      <p:sp>
        <p:nvSpPr>
          <p:cNvPr id="976899" name="Rectangle 3" descr="Rectangle: Click to edit Master text styles&#10;Second level&#10;Third level&#10;Fourth level&#10;Fifth level"/>
          <p:cNvSpPr>
            <a:spLocks noGrp="1" noChangeArrowheads="1"/>
          </p:cNvSpPr>
          <p:nvPr>
            <p:ph idx="1"/>
          </p:nvPr>
        </p:nvSpPr>
        <p:spPr/>
        <p:txBody>
          <a:bodyPr/>
          <a:lstStyle/>
          <a:p>
            <a:r>
              <a:rPr lang="en-US" altLang="zh-CN" dirty="0"/>
              <a:t>1991 </a:t>
            </a:r>
            <a:r>
              <a:rPr lang="en-US" altLang="zh-CN" dirty="0" smtClean="0"/>
              <a:t>	 Tim </a:t>
            </a:r>
            <a:r>
              <a:rPr lang="en-US" altLang="zh-CN" dirty="0"/>
              <a:t>Berners-Lee  HTML 1.0</a:t>
            </a:r>
          </a:p>
          <a:p>
            <a:r>
              <a:rPr lang="en-US" altLang="zh-CN" dirty="0" smtClean="0"/>
              <a:t>1995.11	 IETF HTML </a:t>
            </a:r>
            <a:r>
              <a:rPr lang="en-US" altLang="zh-CN" dirty="0"/>
              <a:t>2.0</a:t>
            </a:r>
          </a:p>
          <a:p>
            <a:r>
              <a:rPr lang="en-US" altLang="zh-CN" dirty="0"/>
              <a:t>1997.1 </a:t>
            </a:r>
            <a:r>
              <a:rPr lang="en-US" altLang="zh-CN" dirty="0" smtClean="0"/>
              <a:t>	 W3C HTML </a:t>
            </a:r>
            <a:r>
              <a:rPr lang="en-US" altLang="zh-CN" dirty="0"/>
              <a:t>3.2</a:t>
            </a:r>
          </a:p>
          <a:p>
            <a:r>
              <a:rPr lang="en-US" altLang="zh-CN" dirty="0" smtClean="0"/>
              <a:t>1998.4	 </a:t>
            </a:r>
            <a:r>
              <a:rPr lang="en-US" altLang="zh-CN" dirty="0"/>
              <a:t>W3C HTML 4.0 / DHTML(Dynamic HTML)</a:t>
            </a:r>
          </a:p>
          <a:p>
            <a:r>
              <a:rPr lang="en-US" altLang="zh-CN" dirty="0" smtClean="0"/>
              <a:t>1999.12 	 W3C HTML 4.01</a:t>
            </a:r>
          </a:p>
          <a:p>
            <a:r>
              <a:rPr lang="en-US" altLang="zh-CN" dirty="0"/>
              <a:t>2000.1 	</a:t>
            </a:r>
            <a:r>
              <a:rPr lang="en-US" altLang="zh-CN" dirty="0" smtClean="0"/>
              <a:t> W3C </a:t>
            </a:r>
            <a:r>
              <a:rPr lang="en-US" altLang="zh-CN" dirty="0"/>
              <a:t>XHTML 1.0</a:t>
            </a:r>
          </a:p>
          <a:p>
            <a:endParaRPr lang="en-US" altLang="zh-CN" dirty="0"/>
          </a:p>
        </p:txBody>
      </p:sp>
      <p:sp>
        <p:nvSpPr>
          <p:cNvPr id="2" name="内容占位符 1"/>
          <p:cNvSpPr>
            <a:spLocks noGrp="1"/>
          </p:cNvSpPr>
          <p:nvPr>
            <p:ph sz="half" idx="4294967295"/>
          </p:nvPr>
        </p:nvSpPr>
        <p:spPr>
          <a:xfrm>
            <a:off x="7112000" y="1905000"/>
            <a:ext cx="5080000" cy="4114800"/>
          </a:xfrm>
        </p:spPr>
        <p:txBody>
          <a:bodyPr/>
          <a:lstStyle/>
          <a:p>
            <a:endParaRPr lang="en-US" altLang="zh-CN" dirty="0"/>
          </a:p>
          <a:p>
            <a:endParaRPr lang="zh-CN" altLang="en-US" dirty="0"/>
          </a:p>
        </p:txBody>
      </p:sp>
    </p:spTree>
    <p:extLst>
      <p:ext uri="{BB962C8B-B14F-4D97-AF65-F5344CB8AC3E}">
        <p14:creationId xmlns:p14="http://schemas.microsoft.com/office/powerpoint/2010/main" val="85328722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2002" name="Rectangle 2"/>
          <p:cNvSpPr>
            <a:spLocks noGrp="1" noChangeArrowheads="1"/>
          </p:cNvSpPr>
          <p:nvPr>
            <p:ph type="title"/>
          </p:nvPr>
        </p:nvSpPr>
        <p:spPr/>
        <p:txBody>
          <a:bodyPr/>
          <a:lstStyle/>
          <a:p>
            <a:r>
              <a:rPr lang="en-US" altLang="zh-CN"/>
              <a:t>URL</a:t>
            </a:r>
          </a:p>
        </p:txBody>
      </p:sp>
      <p:sp>
        <p:nvSpPr>
          <p:cNvPr id="1152003" name="Rectangle 3" descr="Rectangle: Click to edit Master text styles&#10;Second level&#10;Third level&#10;Fourth level&#10;Fifth level"/>
          <p:cNvSpPr>
            <a:spLocks noGrp="1" noChangeArrowheads="1"/>
          </p:cNvSpPr>
          <p:nvPr>
            <p:ph type="body" idx="1"/>
          </p:nvPr>
        </p:nvSpPr>
        <p:spPr/>
        <p:txBody>
          <a:bodyPr/>
          <a:lstStyle/>
          <a:p>
            <a:r>
              <a:rPr lang="en-US" altLang="zh-CN" dirty="0"/>
              <a:t>URL</a:t>
            </a:r>
            <a:r>
              <a:rPr lang="zh-CN" altLang="en-US" dirty="0"/>
              <a:t>是大小写相关的</a:t>
            </a:r>
          </a:p>
          <a:p>
            <a:r>
              <a:rPr lang="en-US" altLang="zh-CN" dirty="0"/>
              <a:t>URL</a:t>
            </a:r>
            <a:r>
              <a:rPr lang="zh-CN" altLang="en-US" dirty="0"/>
              <a:t>转义代码</a:t>
            </a:r>
          </a:p>
          <a:p>
            <a:pPr lvl="1"/>
            <a:r>
              <a:rPr lang="zh-CN" altLang="en-US" dirty="0"/>
              <a:t>使用</a:t>
            </a:r>
            <a:r>
              <a:rPr lang="en-US" altLang="zh-CN" dirty="0"/>
              <a:t>%+</a:t>
            </a:r>
            <a:r>
              <a:rPr lang="zh-CN" altLang="en-US" dirty="0"/>
              <a:t>两个十六进制数字</a:t>
            </a:r>
          </a:p>
          <a:p>
            <a:pPr lvl="1"/>
            <a:r>
              <a:rPr lang="zh-CN" altLang="en-US" dirty="0"/>
              <a:t>空格是</a:t>
            </a:r>
            <a:r>
              <a:rPr lang="en-US" altLang="zh-CN" dirty="0"/>
              <a:t>%20</a:t>
            </a:r>
          </a:p>
          <a:p>
            <a:pPr lvl="1"/>
            <a:r>
              <a:rPr lang="zh-CN" altLang="en-US" dirty="0"/>
              <a:t>也可以</a:t>
            </a:r>
            <a:r>
              <a:rPr lang="zh-CN" altLang="en-US" dirty="0" smtClean="0"/>
              <a:t>用</a:t>
            </a:r>
            <a:r>
              <a:rPr lang="en-US" altLang="zh-CN" dirty="0" smtClean="0"/>
              <a:t>” ”</a:t>
            </a:r>
            <a:r>
              <a:rPr lang="zh-CN" altLang="en-US" dirty="0" smtClean="0"/>
              <a:t>将</a:t>
            </a:r>
            <a:r>
              <a:rPr lang="zh-CN" altLang="en-US" dirty="0"/>
              <a:t>带空格部分括起来</a:t>
            </a:r>
            <a:r>
              <a:rPr lang="en-US" altLang="zh-CN" dirty="0"/>
              <a:t>(</a:t>
            </a:r>
            <a:r>
              <a:rPr lang="zh-CN" altLang="en-US" dirty="0"/>
              <a:t>不推荐</a:t>
            </a:r>
            <a:r>
              <a:rPr lang="en-US" altLang="zh-CN" dirty="0"/>
              <a:t>)</a:t>
            </a:r>
          </a:p>
        </p:txBody>
      </p:sp>
    </p:spTree>
    <p:extLst>
      <p:ext uri="{BB962C8B-B14F-4D97-AF65-F5344CB8AC3E}">
        <p14:creationId xmlns:p14="http://schemas.microsoft.com/office/powerpoint/2010/main" val="407590016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4050" name="Rectangle 2"/>
          <p:cNvSpPr>
            <a:spLocks noGrp="1" noChangeArrowheads="1"/>
          </p:cNvSpPr>
          <p:nvPr>
            <p:ph type="title"/>
          </p:nvPr>
        </p:nvSpPr>
        <p:spPr/>
        <p:txBody>
          <a:bodyPr/>
          <a:lstStyle/>
          <a:p>
            <a:r>
              <a:rPr lang="en-US" altLang="zh-CN" dirty="0"/>
              <a:t>a</a:t>
            </a:r>
            <a:r>
              <a:rPr lang="zh-CN" altLang="en-US" dirty="0"/>
              <a:t>元素</a:t>
            </a:r>
          </a:p>
        </p:txBody>
      </p:sp>
      <p:sp>
        <p:nvSpPr>
          <p:cNvPr id="1154051" name="Rectangle 3" descr="Rectangle: Click to edit Master text styles&#10;Second level&#10;Third level&#10;Fourth level&#10;Fifth level"/>
          <p:cNvSpPr>
            <a:spLocks noGrp="1" noChangeArrowheads="1"/>
          </p:cNvSpPr>
          <p:nvPr>
            <p:ph sz="half" idx="1"/>
          </p:nvPr>
        </p:nvSpPr>
        <p:spPr/>
        <p:txBody>
          <a:bodyPr/>
          <a:lstStyle/>
          <a:p>
            <a:pPr>
              <a:lnSpc>
                <a:spcPct val="90000"/>
              </a:lnSpc>
            </a:pPr>
            <a:r>
              <a:rPr lang="zh-CN" altLang="en-US" dirty="0"/>
              <a:t>表示标记包围部分是个超链接</a:t>
            </a:r>
          </a:p>
          <a:p>
            <a:pPr lvl="1">
              <a:lnSpc>
                <a:spcPct val="90000"/>
              </a:lnSpc>
            </a:pPr>
            <a:r>
              <a:rPr lang="zh-CN" altLang="en-US" dirty="0"/>
              <a:t>标记可以包围任何行内</a:t>
            </a:r>
            <a:r>
              <a:rPr lang="zh-CN" altLang="en-US" dirty="0" smtClean="0"/>
              <a:t>元素</a:t>
            </a:r>
            <a:r>
              <a:rPr lang="zh-CN" altLang="en-US" dirty="0"/>
              <a:t>，</a:t>
            </a:r>
            <a:r>
              <a:rPr lang="zh-CN" altLang="en-US" dirty="0" smtClean="0"/>
              <a:t>但是</a:t>
            </a:r>
            <a:r>
              <a:rPr lang="zh-CN" altLang="en-US" dirty="0"/>
              <a:t>不能为块</a:t>
            </a:r>
            <a:r>
              <a:rPr lang="zh-CN" altLang="en-US" dirty="0" smtClean="0"/>
              <a:t>元素</a:t>
            </a:r>
            <a:r>
              <a:rPr lang="zh-CN" altLang="en-US" dirty="0"/>
              <a:t>；</a:t>
            </a:r>
            <a:r>
              <a:rPr lang="zh-CN" altLang="en-US" dirty="0" smtClean="0"/>
              <a:t>一般</a:t>
            </a:r>
            <a:r>
              <a:rPr lang="zh-CN" altLang="en-US" dirty="0"/>
              <a:t>使用</a:t>
            </a:r>
            <a:r>
              <a:rPr lang="zh-CN" altLang="en-US" dirty="0" smtClean="0"/>
              <a:t>文字</a:t>
            </a:r>
            <a:r>
              <a:rPr lang="zh-CN" altLang="en-US" dirty="0"/>
              <a:t>、</a:t>
            </a:r>
            <a:r>
              <a:rPr lang="zh-CN" altLang="en-US" dirty="0" smtClean="0"/>
              <a:t>图片</a:t>
            </a:r>
            <a:r>
              <a:rPr lang="zh-CN" altLang="en-US" dirty="0"/>
              <a:t>或者动画</a:t>
            </a:r>
          </a:p>
          <a:p>
            <a:pPr lvl="1">
              <a:lnSpc>
                <a:spcPct val="90000"/>
              </a:lnSpc>
            </a:pPr>
            <a:r>
              <a:rPr lang="en-US" altLang="zh-CN" dirty="0" err="1" smtClean="0"/>
              <a:t>href</a:t>
            </a:r>
            <a:r>
              <a:rPr lang="zh-CN" altLang="en-US" dirty="0" smtClean="0"/>
              <a:t>特性值</a:t>
            </a:r>
            <a:r>
              <a:rPr lang="zh-CN" altLang="en-US" dirty="0"/>
              <a:t>为目标文档</a:t>
            </a:r>
            <a:r>
              <a:rPr lang="zh-CN" altLang="en-US" dirty="0" smtClean="0"/>
              <a:t>地址</a:t>
            </a:r>
            <a:r>
              <a:rPr lang="zh-CN" altLang="en-US" dirty="0"/>
              <a:t>（</a:t>
            </a:r>
            <a:r>
              <a:rPr lang="zh-CN" altLang="en-US" dirty="0" smtClean="0"/>
              <a:t>可以</a:t>
            </a:r>
            <a:r>
              <a:rPr lang="zh-CN" altLang="en-US" dirty="0"/>
              <a:t>为相对或者</a:t>
            </a:r>
            <a:r>
              <a:rPr lang="zh-CN" altLang="en-US" dirty="0" smtClean="0"/>
              <a:t>绝对地址</a:t>
            </a:r>
            <a:r>
              <a:rPr lang="zh-CN" altLang="en-US" dirty="0"/>
              <a:t>）</a:t>
            </a:r>
            <a:endParaRPr lang="en-US" altLang="zh-CN" dirty="0"/>
          </a:p>
          <a:p>
            <a:pPr lvl="1">
              <a:lnSpc>
                <a:spcPct val="90000"/>
              </a:lnSpc>
            </a:pPr>
            <a:r>
              <a:rPr lang="en-US" altLang="zh-CN" dirty="0" smtClean="0">
                <a:hlinkClick r:id="rId3" action="ppaction://hlinkfile"/>
              </a:rPr>
              <a:t>example</a:t>
            </a:r>
            <a:endParaRPr lang="en-US" altLang="zh-CN" dirty="0"/>
          </a:p>
        </p:txBody>
      </p:sp>
      <p:pic>
        <p:nvPicPr>
          <p:cNvPr id="3" name="内容占位符 2"/>
          <p:cNvPicPr>
            <a:picLocks noGrp="1" noChangeAspect="1"/>
          </p:cNvPicPr>
          <p:nvPr>
            <p:ph sz="half" idx="2"/>
          </p:nvPr>
        </p:nvPicPr>
        <p:blipFill>
          <a:blip r:embed="rId4"/>
          <a:stretch>
            <a:fillRect/>
          </a:stretch>
        </p:blipFill>
        <p:spPr>
          <a:xfrm>
            <a:off x="6850062" y="4304506"/>
            <a:ext cx="4181475" cy="1428750"/>
          </a:xfrm>
          <a:prstGeom prst="rect">
            <a:avLst/>
          </a:prstGeom>
        </p:spPr>
      </p:pic>
      <p:pic>
        <p:nvPicPr>
          <p:cNvPr id="4" name="图片 3"/>
          <p:cNvPicPr>
            <a:picLocks noChangeAspect="1"/>
          </p:cNvPicPr>
          <p:nvPr/>
        </p:nvPicPr>
        <p:blipFill>
          <a:blip r:embed="rId5"/>
          <a:stretch>
            <a:fillRect/>
          </a:stretch>
        </p:blipFill>
        <p:spPr>
          <a:xfrm>
            <a:off x="6197600" y="2407203"/>
            <a:ext cx="5348285" cy="947737"/>
          </a:xfrm>
          <a:prstGeom prst="rect">
            <a:avLst/>
          </a:prstGeom>
        </p:spPr>
      </p:pic>
    </p:spTree>
    <p:extLst>
      <p:ext uri="{BB962C8B-B14F-4D97-AF65-F5344CB8AC3E}">
        <p14:creationId xmlns:p14="http://schemas.microsoft.com/office/powerpoint/2010/main" val="178402246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a:t>
            </a:r>
            <a:r>
              <a:rPr lang="zh-CN" altLang="en-US" dirty="0"/>
              <a:t>元素</a:t>
            </a:r>
          </a:p>
        </p:txBody>
      </p:sp>
      <p:sp>
        <p:nvSpPr>
          <p:cNvPr id="3" name="内容占位符 2"/>
          <p:cNvSpPr>
            <a:spLocks noGrp="1"/>
          </p:cNvSpPr>
          <p:nvPr>
            <p:ph sz="half" idx="1"/>
          </p:nvPr>
        </p:nvSpPr>
        <p:spPr/>
        <p:txBody>
          <a:bodyPr/>
          <a:lstStyle/>
          <a:p>
            <a:pPr>
              <a:lnSpc>
                <a:spcPct val="90000"/>
              </a:lnSpc>
            </a:pPr>
            <a:r>
              <a:rPr lang="zh-CN" altLang="en-US" dirty="0"/>
              <a:t>表示标记包围部分是个锚</a:t>
            </a:r>
          </a:p>
          <a:p>
            <a:pPr lvl="1">
              <a:lnSpc>
                <a:spcPct val="90000"/>
              </a:lnSpc>
            </a:pPr>
            <a:r>
              <a:rPr lang="en-US" altLang="zh-CN" dirty="0"/>
              <a:t>name</a:t>
            </a:r>
            <a:r>
              <a:rPr lang="zh-CN" altLang="en-US" dirty="0"/>
              <a:t>特性值作为锚的名字</a:t>
            </a:r>
          </a:p>
          <a:p>
            <a:pPr lvl="1">
              <a:lnSpc>
                <a:spcPct val="90000"/>
              </a:lnSpc>
            </a:pPr>
            <a:r>
              <a:rPr lang="zh-CN" altLang="en-US" dirty="0"/>
              <a:t>可以用</a:t>
            </a:r>
            <a:r>
              <a:rPr lang="en-US" altLang="zh-CN" dirty="0" err="1"/>
              <a:t>href</a:t>
            </a:r>
            <a:r>
              <a:rPr lang="en-US" altLang="zh-CN" dirty="0"/>
              <a:t>=“</a:t>
            </a:r>
            <a:r>
              <a:rPr lang="zh-CN" altLang="en-US" dirty="0"/>
              <a:t>文档</a:t>
            </a:r>
            <a:r>
              <a:rPr lang="en-US" altLang="zh-CN" dirty="0" err="1"/>
              <a:t>url</a:t>
            </a:r>
            <a:r>
              <a:rPr lang="en-US" altLang="zh-CN" dirty="0"/>
              <a:t>#</a:t>
            </a:r>
            <a:r>
              <a:rPr lang="zh-CN" altLang="en-US" dirty="0"/>
              <a:t>锚名</a:t>
            </a:r>
            <a:r>
              <a:rPr lang="en-US" altLang="zh-CN" dirty="0"/>
              <a:t>”</a:t>
            </a:r>
            <a:r>
              <a:rPr lang="zh-CN" altLang="en-US" dirty="0"/>
              <a:t>跳转到锚所在处</a:t>
            </a:r>
          </a:p>
          <a:p>
            <a:pPr lvl="1">
              <a:lnSpc>
                <a:spcPct val="90000"/>
              </a:lnSpc>
            </a:pPr>
            <a:r>
              <a:rPr lang="en-US" altLang="zh-CN" dirty="0">
                <a:hlinkClick r:id="rId3" action="ppaction://hlinkfile"/>
              </a:rPr>
              <a:t>example</a:t>
            </a:r>
            <a:endParaRPr lang="en-US" altLang="zh-CN" dirty="0"/>
          </a:p>
          <a:p>
            <a:endParaRPr lang="zh-CN" altLang="en-US" dirty="0"/>
          </a:p>
        </p:txBody>
      </p:sp>
      <p:pic>
        <p:nvPicPr>
          <p:cNvPr id="5" name="内容占位符 4"/>
          <p:cNvPicPr>
            <a:picLocks noGrp="1" noChangeAspect="1"/>
          </p:cNvPicPr>
          <p:nvPr>
            <p:ph sz="half" idx="2"/>
          </p:nvPr>
        </p:nvPicPr>
        <p:blipFill>
          <a:blip r:embed="rId4"/>
          <a:stretch>
            <a:fillRect/>
          </a:stretch>
        </p:blipFill>
        <p:spPr>
          <a:xfrm>
            <a:off x="6400800" y="3641644"/>
            <a:ext cx="5080000" cy="2163620"/>
          </a:xfrm>
          <a:prstGeom prst="rect">
            <a:avLst/>
          </a:prstGeom>
        </p:spPr>
      </p:pic>
      <p:pic>
        <p:nvPicPr>
          <p:cNvPr id="6" name="图片 5"/>
          <p:cNvPicPr>
            <a:picLocks noChangeAspect="1"/>
          </p:cNvPicPr>
          <p:nvPr/>
        </p:nvPicPr>
        <p:blipFill>
          <a:blip r:embed="rId5"/>
          <a:stretch>
            <a:fillRect/>
          </a:stretch>
        </p:blipFill>
        <p:spPr>
          <a:xfrm>
            <a:off x="6400800" y="1908455"/>
            <a:ext cx="5080000" cy="1232513"/>
          </a:xfrm>
          <a:prstGeom prst="rect">
            <a:avLst/>
          </a:prstGeom>
        </p:spPr>
      </p:pic>
    </p:spTree>
    <p:extLst>
      <p:ext uri="{BB962C8B-B14F-4D97-AF65-F5344CB8AC3E}">
        <p14:creationId xmlns:p14="http://schemas.microsoft.com/office/powerpoint/2010/main" val="23408322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6098" name="Rectangle 2"/>
          <p:cNvSpPr>
            <a:spLocks noGrp="1" noChangeArrowheads="1"/>
          </p:cNvSpPr>
          <p:nvPr>
            <p:ph type="title"/>
          </p:nvPr>
        </p:nvSpPr>
        <p:spPr/>
        <p:txBody>
          <a:bodyPr/>
          <a:lstStyle/>
          <a:p>
            <a:r>
              <a:rPr lang="en-US" altLang="zh-CN"/>
              <a:t>a</a:t>
            </a:r>
            <a:r>
              <a:rPr lang="zh-CN" altLang="en-US"/>
              <a:t>元素</a:t>
            </a:r>
          </a:p>
        </p:txBody>
      </p:sp>
      <p:sp>
        <p:nvSpPr>
          <p:cNvPr id="1156099" name="Rectangle 3" descr="Rectangle: Click to edit Master text styles&#10;Second level&#10;Third level&#10;Fourth level&#10;Fifth level"/>
          <p:cNvSpPr>
            <a:spLocks noGrp="1" noChangeArrowheads="1"/>
          </p:cNvSpPr>
          <p:nvPr>
            <p:ph idx="1"/>
          </p:nvPr>
        </p:nvSpPr>
        <p:spPr/>
        <p:txBody>
          <a:bodyPr/>
          <a:lstStyle/>
          <a:p>
            <a:r>
              <a:rPr lang="zh-CN" altLang="en-US" dirty="0"/>
              <a:t>使用锚的另一种方法是</a:t>
            </a:r>
            <a:r>
              <a:rPr lang="en-US" altLang="zh-CN" dirty="0"/>
              <a:t>a</a:t>
            </a:r>
            <a:r>
              <a:rPr lang="zh-CN" altLang="en-US" dirty="0"/>
              <a:t>标记与</a:t>
            </a:r>
            <a:r>
              <a:rPr lang="en-US" altLang="zh-CN" dirty="0"/>
              <a:t>id</a:t>
            </a:r>
            <a:r>
              <a:rPr lang="zh-CN" altLang="en-US" dirty="0"/>
              <a:t>标记联用</a:t>
            </a:r>
          </a:p>
          <a:p>
            <a:pPr lvl="1"/>
            <a:r>
              <a:rPr lang="en-US" altLang="zh-CN" dirty="0"/>
              <a:t>id</a:t>
            </a:r>
            <a:r>
              <a:rPr lang="zh-CN" altLang="en-US" dirty="0"/>
              <a:t>标记负责为目标</a:t>
            </a:r>
            <a:r>
              <a:rPr lang="zh-CN" altLang="en-US" dirty="0" smtClean="0"/>
              <a:t>命名</a:t>
            </a:r>
            <a:r>
              <a:rPr lang="zh-CN" altLang="en-US" dirty="0"/>
              <a:t>，</a:t>
            </a:r>
            <a:r>
              <a:rPr lang="en-US" altLang="zh-CN" dirty="0" smtClean="0"/>
              <a:t>a</a:t>
            </a:r>
            <a:r>
              <a:rPr lang="zh-CN" altLang="en-US" dirty="0"/>
              <a:t>标记负责设置超链接</a:t>
            </a:r>
          </a:p>
          <a:p>
            <a:pPr lvl="1"/>
            <a:r>
              <a:rPr lang="zh-CN" altLang="en-US" dirty="0"/>
              <a:t>这是比较推荐的方法</a:t>
            </a:r>
          </a:p>
          <a:p>
            <a:pPr lvl="1"/>
            <a:r>
              <a:rPr lang="en-US" altLang="zh-CN" dirty="0">
                <a:hlinkClick r:id="rId3" action="ppaction://hlinkfile"/>
              </a:rPr>
              <a:t>example</a:t>
            </a:r>
            <a:endParaRPr lang="en-US" altLang="zh-CN" dirty="0"/>
          </a:p>
          <a:p>
            <a:r>
              <a:rPr lang="zh-CN" altLang="en-US" dirty="0"/>
              <a:t>为了解决兼容性</a:t>
            </a:r>
            <a:r>
              <a:rPr lang="zh-CN" altLang="en-US" dirty="0" smtClean="0"/>
              <a:t>问题</a:t>
            </a:r>
            <a:r>
              <a:rPr lang="zh-CN" altLang="en-US" dirty="0"/>
              <a:t>，</a:t>
            </a:r>
            <a:r>
              <a:rPr lang="zh-CN" altLang="en-US" dirty="0" smtClean="0"/>
              <a:t>可以</a:t>
            </a:r>
            <a:r>
              <a:rPr lang="zh-CN" altLang="en-US" dirty="0"/>
              <a:t>同时使用</a:t>
            </a:r>
            <a:r>
              <a:rPr lang="en-US" altLang="zh-CN" dirty="0"/>
              <a:t>id</a:t>
            </a:r>
            <a:r>
              <a:rPr lang="zh-CN" altLang="en-US" dirty="0"/>
              <a:t>和</a:t>
            </a:r>
            <a:r>
              <a:rPr lang="en-US" altLang="zh-CN" dirty="0"/>
              <a:t>name</a:t>
            </a:r>
          </a:p>
          <a:p>
            <a:pPr lvl="1"/>
            <a:r>
              <a:rPr lang="en-US" altLang="zh-CN" dirty="0">
                <a:hlinkClick r:id="rId4" action="ppaction://hlinkfile"/>
              </a:rPr>
              <a:t>example</a:t>
            </a:r>
            <a:endParaRPr lang="en-US" altLang="zh-CN" dirty="0"/>
          </a:p>
          <a:p>
            <a:r>
              <a:rPr lang="zh-CN" altLang="en-US" dirty="0"/>
              <a:t>也可以同时使用</a:t>
            </a:r>
            <a:r>
              <a:rPr lang="en-US" altLang="zh-CN" dirty="0" err="1"/>
              <a:t>href</a:t>
            </a:r>
            <a:r>
              <a:rPr lang="zh-CN" altLang="en-US" dirty="0"/>
              <a:t>和</a:t>
            </a:r>
            <a:r>
              <a:rPr lang="en-US" altLang="zh-CN" dirty="0" smtClean="0"/>
              <a:t>name/id</a:t>
            </a:r>
            <a:r>
              <a:rPr lang="zh-CN" altLang="en-US" dirty="0"/>
              <a:t>特</a:t>
            </a:r>
            <a:r>
              <a:rPr lang="zh-CN" altLang="en-US" dirty="0" smtClean="0"/>
              <a:t>性</a:t>
            </a:r>
            <a:r>
              <a:rPr lang="zh-CN" altLang="en-US" dirty="0"/>
              <a:t>，</a:t>
            </a:r>
            <a:r>
              <a:rPr lang="zh-CN" altLang="en-US" dirty="0" smtClean="0"/>
              <a:t>此时</a:t>
            </a:r>
            <a:r>
              <a:rPr lang="zh-CN" altLang="en-US" dirty="0"/>
              <a:t>既为一个超链接的</a:t>
            </a:r>
            <a:r>
              <a:rPr lang="zh-CN" altLang="en-US" dirty="0" smtClean="0"/>
              <a:t>源</a:t>
            </a:r>
            <a:r>
              <a:rPr lang="zh-CN" altLang="en-US" dirty="0"/>
              <a:t>，</a:t>
            </a:r>
            <a:r>
              <a:rPr lang="zh-CN" altLang="en-US" dirty="0" smtClean="0"/>
              <a:t>又是</a:t>
            </a:r>
            <a:r>
              <a:rPr lang="zh-CN" altLang="en-US" dirty="0"/>
              <a:t>另一个超链接的目标</a:t>
            </a:r>
          </a:p>
        </p:txBody>
      </p:sp>
    </p:spTree>
    <p:extLst>
      <p:ext uri="{BB962C8B-B14F-4D97-AF65-F5344CB8AC3E}">
        <p14:creationId xmlns:p14="http://schemas.microsoft.com/office/powerpoint/2010/main" val="83423978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22" name="Rectangle 2"/>
          <p:cNvSpPr>
            <a:spLocks noGrp="1" noChangeArrowheads="1"/>
          </p:cNvSpPr>
          <p:nvPr>
            <p:ph type="title"/>
          </p:nvPr>
        </p:nvSpPr>
        <p:spPr/>
        <p:txBody>
          <a:bodyPr/>
          <a:lstStyle/>
          <a:p>
            <a:r>
              <a:rPr lang="zh-CN" altLang="en-US"/>
              <a:t>用于</a:t>
            </a:r>
            <a:r>
              <a:rPr lang="en-US" altLang="zh-CN"/>
              <a:t>URL</a:t>
            </a:r>
            <a:r>
              <a:rPr lang="zh-CN" altLang="en-US"/>
              <a:t>中的其他一些协议</a:t>
            </a:r>
          </a:p>
        </p:txBody>
      </p:sp>
      <p:sp>
        <p:nvSpPr>
          <p:cNvPr id="1157123"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smtClean="0"/>
              <a:t>文件</a:t>
            </a:r>
            <a:r>
              <a:rPr lang="zh-CN" altLang="en-US" dirty="0"/>
              <a:t>（</a:t>
            </a:r>
            <a:r>
              <a:rPr lang="en-US" altLang="zh-CN" dirty="0" smtClean="0"/>
              <a:t>file</a:t>
            </a:r>
            <a:r>
              <a:rPr lang="zh-CN" altLang="en-US" dirty="0"/>
              <a:t>）</a:t>
            </a:r>
            <a:endParaRPr lang="en-US" altLang="zh-CN" dirty="0"/>
          </a:p>
          <a:p>
            <a:pPr lvl="1"/>
            <a:r>
              <a:rPr lang="en-US" altLang="zh-CN" dirty="0">
                <a:hlinkClick r:id="rId3" action="ppaction://hlinkfile"/>
              </a:rPr>
              <a:t>file://c:/Program%20Files/sample.htm</a:t>
            </a:r>
            <a:endParaRPr lang="en-US" altLang="zh-CN" dirty="0"/>
          </a:p>
          <a:p>
            <a:r>
              <a:rPr lang="en-US" altLang="zh-CN" dirty="0" smtClean="0"/>
              <a:t>FTP</a:t>
            </a:r>
            <a:r>
              <a:rPr lang="zh-CN" altLang="en-US" dirty="0" smtClean="0"/>
              <a:t>（</a:t>
            </a:r>
            <a:r>
              <a:rPr lang="en-US" altLang="zh-CN" dirty="0" smtClean="0"/>
              <a:t>File </a:t>
            </a:r>
            <a:r>
              <a:rPr lang="en-US" altLang="zh-CN" dirty="0"/>
              <a:t>Transfer </a:t>
            </a:r>
            <a:r>
              <a:rPr lang="en-US" altLang="zh-CN" dirty="0" smtClean="0"/>
              <a:t>Protocol,</a:t>
            </a:r>
            <a:r>
              <a:rPr lang="zh-CN" altLang="en-US" dirty="0" smtClean="0"/>
              <a:t>文件</a:t>
            </a:r>
            <a:r>
              <a:rPr lang="zh-CN" altLang="en-US" dirty="0"/>
              <a:t>传输</a:t>
            </a:r>
            <a:r>
              <a:rPr lang="zh-CN" altLang="en-US" dirty="0" smtClean="0"/>
              <a:t>协议</a:t>
            </a:r>
            <a:r>
              <a:rPr lang="zh-CN" altLang="en-US" dirty="0"/>
              <a:t>）</a:t>
            </a:r>
            <a:endParaRPr lang="en-US" altLang="zh-CN" dirty="0"/>
          </a:p>
          <a:p>
            <a:pPr lvl="1"/>
            <a:r>
              <a:rPr lang="en-US" altLang="zh-CN" dirty="0">
                <a:hlinkClick r:id="rId4"/>
              </a:rPr>
              <a:t>ftp://www.mp3colleection.com/mp3/1.mp3</a:t>
            </a:r>
            <a:endParaRPr lang="en-US" altLang="zh-CN" dirty="0"/>
          </a:p>
          <a:p>
            <a:pPr lvl="1"/>
            <a:r>
              <a:rPr lang="en-US" altLang="zh-CN" dirty="0">
                <a:hlinkClick r:id="rId5"/>
              </a:rPr>
              <a:t>ftp://java@10.12.31.33/index.txt</a:t>
            </a:r>
            <a:endParaRPr lang="en-US" altLang="zh-CN" dirty="0"/>
          </a:p>
          <a:p>
            <a:r>
              <a:rPr lang="en-US" altLang="zh-CN" dirty="0"/>
              <a:t>Gopher</a:t>
            </a:r>
          </a:p>
          <a:p>
            <a:pPr lvl="1"/>
            <a:r>
              <a:rPr lang="en-US" altLang="zh-CN" dirty="0">
                <a:hlinkClick r:id="rId6"/>
              </a:rPr>
              <a:t>gopher://gopher.myiste.com/</a:t>
            </a:r>
            <a:endParaRPr lang="en-US" altLang="zh-CN" dirty="0"/>
          </a:p>
        </p:txBody>
      </p:sp>
    </p:spTree>
    <p:extLst>
      <p:ext uri="{BB962C8B-B14F-4D97-AF65-F5344CB8AC3E}">
        <p14:creationId xmlns:p14="http://schemas.microsoft.com/office/powerpoint/2010/main" val="283459520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9170" name="Rectangle 2"/>
          <p:cNvSpPr>
            <a:spLocks noGrp="1" noChangeArrowheads="1"/>
          </p:cNvSpPr>
          <p:nvPr>
            <p:ph type="title"/>
          </p:nvPr>
        </p:nvSpPr>
        <p:spPr/>
        <p:txBody>
          <a:bodyPr/>
          <a:lstStyle/>
          <a:p>
            <a:r>
              <a:rPr lang="zh-CN" altLang="en-US"/>
              <a:t>用于</a:t>
            </a:r>
            <a:r>
              <a:rPr lang="en-US" altLang="zh-CN"/>
              <a:t>URL</a:t>
            </a:r>
            <a:r>
              <a:rPr lang="zh-CN" altLang="en-US"/>
              <a:t>中的其他一些协议</a:t>
            </a:r>
          </a:p>
        </p:txBody>
      </p:sp>
      <p:sp>
        <p:nvSpPr>
          <p:cNvPr id="1159171" name="Rectangle 3" descr="Rectangle: Click to edit Master text styles&#10;Second level&#10;Third level&#10;Fourth level&#10;Fifth level"/>
          <p:cNvSpPr>
            <a:spLocks noGrp="1" noChangeArrowheads="1"/>
          </p:cNvSpPr>
          <p:nvPr>
            <p:ph type="body" idx="1"/>
          </p:nvPr>
        </p:nvSpPr>
        <p:spPr/>
        <p:txBody>
          <a:bodyPr/>
          <a:lstStyle/>
          <a:p>
            <a:r>
              <a:rPr lang="en-US" altLang="zh-CN" dirty="0" smtClean="0"/>
              <a:t>Mailto</a:t>
            </a:r>
            <a:r>
              <a:rPr lang="zh-CN" altLang="en-US" dirty="0" smtClean="0"/>
              <a:t>（</a:t>
            </a:r>
            <a:r>
              <a:rPr lang="en-US" altLang="zh-CN" dirty="0" smtClean="0"/>
              <a:t>email</a:t>
            </a:r>
            <a:r>
              <a:rPr lang="zh-CN" altLang="en-US" dirty="0" smtClean="0"/>
              <a:t>地址</a:t>
            </a:r>
            <a:r>
              <a:rPr lang="zh-CN" altLang="en-US" dirty="0"/>
              <a:t>）</a:t>
            </a:r>
            <a:endParaRPr lang="en-US" altLang="zh-CN" dirty="0"/>
          </a:p>
          <a:p>
            <a:pPr lvl="1"/>
            <a:r>
              <a:rPr lang="en-US" altLang="zh-CN" dirty="0">
                <a:hlinkClick r:id="rId3"/>
              </a:rPr>
              <a:t>mailto:zhudl@fudan.edu.cn</a:t>
            </a:r>
            <a:endParaRPr lang="en-US" altLang="zh-CN" dirty="0"/>
          </a:p>
          <a:p>
            <a:pPr lvl="1"/>
            <a:r>
              <a:rPr lang="zh-CN" altLang="en-US" dirty="0"/>
              <a:t>参数</a:t>
            </a:r>
            <a:r>
              <a:rPr lang="en-US" altLang="zh-CN" dirty="0"/>
              <a:t>:</a:t>
            </a:r>
          </a:p>
          <a:p>
            <a:pPr lvl="2"/>
            <a:r>
              <a:rPr lang="en-US" altLang="zh-CN" dirty="0"/>
              <a:t>cc:</a:t>
            </a:r>
            <a:r>
              <a:rPr lang="zh-CN" altLang="en-US" dirty="0"/>
              <a:t>抄送</a:t>
            </a:r>
          </a:p>
          <a:p>
            <a:pPr lvl="2"/>
            <a:r>
              <a:rPr lang="en-US" altLang="zh-CN" dirty="0"/>
              <a:t>subject:</a:t>
            </a:r>
            <a:r>
              <a:rPr lang="zh-CN" altLang="en-US" dirty="0"/>
              <a:t>主题</a:t>
            </a:r>
          </a:p>
          <a:p>
            <a:pPr lvl="2"/>
            <a:r>
              <a:rPr lang="en-US" altLang="zh-CN" dirty="0"/>
              <a:t>body:</a:t>
            </a:r>
            <a:r>
              <a:rPr lang="zh-CN" altLang="en-US" dirty="0"/>
              <a:t>正文默认文本</a:t>
            </a:r>
          </a:p>
          <a:p>
            <a:pPr lvl="2"/>
            <a:r>
              <a:rPr lang="en-US" altLang="zh-CN" dirty="0">
                <a:hlinkClick r:id="rId4"/>
              </a:rPr>
              <a:t>mailto:zhudl@fudan.edu.cn?cc=try@yahoo.com&amp;subject=“i_love_u”&amp;body=“not_true</a:t>
            </a:r>
            <a:r>
              <a:rPr lang="en-US" altLang="zh-CN" dirty="0"/>
              <a:t>”</a:t>
            </a:r>
          </a:p>
        </p:txBody>
      </p:sp>
    </p:spTree>
    <p:extLst>
      <p:ext uri="{BB962C8B-B14F-4D97-AF65-F5344CB8AC3E}">
        <p14:creationId xmlns:p14="http://schemas.microsoft.com/office/powerpoint/2010/main" val="130651688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0194" name="Rectangle 2"/>
          <p:cNvSpPr>
            <a:spLocks noGrp="1" noChangeArrowheads="1"/>
          </p:cNvSpPr>
          <p:nvPr>
            <p:ph type="title"/>
          </p:nvPr>
        </p:nvSpPr>
        <p:spPr/>
        <p:txBody>
          <a:bodyPr/>
          <a:lstStyle/>
          <a:p>
            <a:r>
              <a:rPr lang="zh-CN" altLang="en-US"/>
              <a:t>用于</a:t>
            </a:r>
            <a:r>
              <a:rPr lang="en-US" altLang="zh-CN"/>
              <a:t>URL</a:t>
            </a:r>
            <a:r>
              <a:rPr lang="zh-CN" altLang="en-US"/>
              <a:t>中的其他一些协议</a:t>
            </a:r>
          </a:p>
        </p:txBody>
      </p:sp>
      <p:sp>
        <p:nvSpPr>
          <p:cNvPr id="1160195" name="Rectangle 3" descr="Rectangle: Click to edit Master text styles&#10;Second level&#10;Third level&#10;Fourth level&#10;Fifth level"/>
          <p:cNvSpPr>
            <a:spLocks noGrp="1" noChangeArrowheads="1"/>
          </p:cNvSpPr>
          <p:nvPr>
            <p:ph type="body" idx="1"/>
          </p:nvPr>
        </p:nvSpPr>
        <p:spPr/>
        <p:txBody>
          <a:bodyPr/>
          <a:lstStyle/>
          <a:p>
            <a:r>
              <a:rPr lang="en-US" altLang="zh-CN" dirty="0" smtClean="0"/>
              <a:t>News</a:t>
            </a:r>
            <a:r>
              <a:rPr lang="zh-CN" altLang="en-US" dirty="0" smtClean="0"/>
              <a:t>（</a:t>
            </a:r>
            <a:r>
              <a:rPr lang="en-US" altLang="zh-CN" dirty="0" smtClean="0"/>
              <a:t>Usenet</a:t>
            </a:r>
            <a:r>
              <a:rPr lang="zh-CN" altLang="en-US" dirty="0"/>
              <a:t>，</a:t>
            </a:r>
            <a:r>
              <a:rPr lang="zh-CN" altLang="en-US" dirty="0" smtClean="0"/>
              <a:t>新闻组</a:t>
            </a:r>
            <a:r>
              <a:rPr lang="zh-CN" altLang="en-US" dirty="0"/>
              <a:t>）</a:t>
            </a:r>
            <a:endParaRPr lang="en-US" altLang="zh-CN" dirty="0"/>
          </a:p>
          <a:p>
            <a:pPr lvl="1"/>
            <a:r>
              <a:rPr lang="en-US" altLang="zh-CN" dirty="0">
                <a:hlinkClick r:id="rId3"/>
              </a:rPr>
              <a:t>news:groupname</a:t>
            </a:r>
            <a:r>
              <a:rPr lang="zh-CN" altLang="en-US" dirty="0">
                <a:hlinkClick r:id="rId3"/>
              </a:rPr>
              <a:t>或</a:t>
            </a:r>
            <a:r>
              <a:rPr lang="en-US" altLang="zh-CN" dirty="0">
                <a:hlinkClick r:id="rId3"/>
              </a:rPr>
              <a:t>news:messageID</a:t>
            </a:r>
            <a:endParaRPr lang="en-US" altLang="zh-CN" dirty="0"/>
          </a:p>
          <a:p>
            <a:pPr lvl="1"/>
            <a:r>
              <a:rPr lang="en-US" altLang="zh-CN" dirty="0">
                <a:hlinkClick r:id="rId4"/>
              </a:rPr>
              <a:t>news:news.newsusers.questions</a:t>
            </a:r>
            <a:endParaRPr lang="en-US" altLang="zh-CN" dirty="0"/>
          </a:p>
          <a:p>
            <a:r>
              <a:rPr lang="en-US" altLang="zh-CN" dirty="0" smtClean="0"/>
              <a:t>Telnet</a:t>
            </a:r>
            <a:r>
              <a:rPr lang="zh-CN" altLang="en-US" dirty="0" smtClean="0"/>
              <a:t>（远程终端</a:t>
            </a:r>
            <a:r>
              <a:rPr lang="zh-CN" altLang="en-US" dirty="0"/>
              <a:t>）</a:t>
            </a:r>
            <a:endParaRPr lang="en-US" altLang="zh-CN" dirty="0"/>
          </a:p>
          <a:p>
            <a:pPr lvl="1"/>
            <a:r>
              <a:rPr lang="en-US" altLang="zh-CN" dirty="0">
                <a:hlinkClick r:id="rId5"/>
              </a:rPr>
              <a:t>telnet://202.120.225.9:2323</a:t>
            </a:r>
            <a:endParaRPr lang="en-US" altLang="zh-CN" dirty="0"/>
          </a:p>
          <a:p>
            <a:r>
              <a:rPr lang="en-US" altLang="zh-CN" dirty="0" smtClean="0"/>
              <a:t>WAIS</a:t>
            </a:r>
            <a:r>
              <a:rPr lang="zh-CN" altLang="en-US" dirty="0" smtClean="0"/>
              <a:t>（</a:t>
            </a:r>
            <a:r>
              <a:rPr lang="en-US" altLang="zh-CN" dirty="0" smtClean="0"/>
              <a:t>Wide </a:t>
            </a:r>
            <a:r>
              <a:rPr lang="en-US" altLang="zh-CN" dirty="0"/>
              <a:t>Area Information </a:t>
            </a:r>
            <a:r>
              <a:rPr lang="en-US" altLang="zh-CN" dirty="0" smtClean="0"/>
              <a:t>System</a:t>
            </a:r>
            <a:r>
              <a:rPr lang="zh-CN" altLang="en-US" dirty="0" smtClean="0"/>
              <a:t>）</a:t>
            </a:r>
            <a:endParaRPr lang="en-US" altLang="zh-CN" dirty="0"/>
          </a:p>
          <a:p>
            <a:pPr lvl="1"/>
            <a:r>
              <a:rPr lang="en-US" altLang="zh-CN" dirty="0">
                <a:hlinkClick r:id="rId6"/>
              </a:rPr>
              <a:t>wais://wais.mysite.com</a:t>
            </a:r>
            <a:endParaRPr lang="en-US" altLang="zh-CN" dirty="0"/>
          </a:p>
        </p:txBody>
      </p:sp>
    </p:spTree>
    <p:extLst>
      <p:ext uri="{BB962C8B-B14F-4D97-AF65-F5344CB8AC3E}">
        <p14:creationId xmlns:p14="http://schemas.microsoft.com/office/powerpoint/2010/main" val="343399896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2242" name="Rectangle 2"/>
          <p:cNvSpPr>
            <a:spLocks noGrp="1" noChangeArrowheads="1"/>
          </p:cNvSpPr>
          <p:nvPr>
            <p:ph type="title"/>
          </p:nvPr>
        </p:nvSpPr>
        <p:spPr/>
        <p:txBody>
          <a:bodyPr/>
          <a:lstStyle/>
          <a:p>
            <a:r>
              <a:rPr lang="en-US" altLang="zh-CN"/>
              <a:t>base</a:t>
            </a:r>
            <a:r>
              <a:rPr lang="zh-CN" altLang="en-US"/>
              <a:t>元素</a:t>
            </a:r>
          </a:p>
        </p:txBody>
      </p:sp>
      <p:sp>
        <p:nvSpPr>
          <p:cNvPr id="1162243" name="Rectangle 3" descr="Rectangle: Click to edit Master text styles&#10;Second level&#10;Third level&#10;Fourth level&#10;Fifth level"/>
          <p:cNvSpPr>
            <a:spLocks noGrp="1" noChangeArrowheads="1"/>
          </p:cNvSpPr>
          <p:nvPr>
            <p:ph sz="half" idx="1"/>
          </p:nvPr>
        </p:nvSpPr>
        <p:spPr/>
        <p:txBody>
          <a:bodyPr/>
          <a:lstStyle/>
          <a:p>
            <a:r>
              <a:rPr lang="zh-CN" altLang="en-US" dirty="0"/>
              <a:t>元信息的一种</a:t>
            </a:r>
          </a:p>
          <a:p>
            <a:r>
              <a:rPr lang="zh-CN" altLang="en-US" dirty="0"/>
              <a:t>某</a:t>
            </a:r>
            <a:r>
              <a:rPr lang="zh-CN" altLang="en-US" dirty="0" smtClean="0"/>
              <a:t>一</a:t>
            </a:r>
            <a:r>
              <a:rPr lang="en-US" altLang="zh-CN" dirty="0" smtClean="0"/>
              <a:t>HTML</a:t>
            </a:r>
            <a:r>
              <a:rPr lang="zh-CN" altLang="en-US" dirty="0" smtClean="0"/>
              <a:t>页面</a:t>
            </a:r>
            <a:r>
              <a:rPr lang="zh-CN" altLang="en-US" dirty="0"/>
              <a:t>上所有相对</a:t>
            </a:r>
            <a:r>
              <a:rPr lang="en-US" altLang="zh-CN" dirty="0"/>
              <a:t>URL</a:t>
            </a:r>
            <a:r>
              <a:rPr lang="zh-CN" altLang="en-US" dirty="0"/>
              <a:t>的基地址</a:t>
            </a:r>
          </a:p>
          <a:p>
            <a:r>
              <a:rPr lang="en-US" altLang="zh-CN" dirty="0">
                <a:hlinkClick r:id="rId3" action="ppaction://hlinkfile"/>
              </a:rPr>
              <a:t>example</a:t>
            </a:r>
            <a:endParaRPr lang="en-US" altLang="zh-CN" dirty="0"/>
          </a:p>
        </p:txBody>
      </p:sp>
      <p:pic>
        <p:nvPicPr>
          <p:cNvPr id="3" name="内容占位符 2"/>
          <p:cNvPicPr>
            <a:picLocks noGrp="1" noChangeAspect="1"/>
          </p:cNvPicPr>
          <p:nvPr>
            <p:ph sz="half" idx="2"/>
          </p:nvPr>
        </p:nvPicPr>
        <p:blipFill>
          <a:blip r:embed="rId4"/>
          <a:stretch>
            <a:fillRect/>
          </a:stretch>
        </p:blipFill>
        <p:spPr>
          <a:xfrm>
            <a:off x="6312024" y="1880512"/>
            <a:ext cx="5080000" cy="2124552"/>
          </a:xfrm>
          <a:prstGeom prst="rect">
            <a:avLst/>
          </a:prstGeom>
        </p:spPr>
      </p:pic>
    </p:spTree>
    <p:extLst>
      <p:ext uri="{BB962C8B-B14F-4D97-AF65-F5344CB8AC3E}">
        <p14:creationId xmlns:p14="http://schemas.microsoft.com/office/powerpoint/2010/main" val="191722718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IX</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smtClean="0"/>
              <a:t>元数据</a:t>
            </a:r>
            <a:endParaRPr lang="en-US" altLang="zh-CN" dirty="0"/>
          </a:p>
        </p:txBody>
      </p:sp>
    </p:spTree>
    <p:extLst>
      <p:ext uri="{BB962C8B-B14F-4D97-AF65-F5344CB8AC3E}">
        <p14:creationId xmlns:p14="http://schemas.microsoft.com/office/powerpoint/2010/main" val="357731715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3266" name="Rectangle 2"/>
          <p:cNvSpPr>
            <a:spLocks noGrp="1" noChangeArrowheads="1"/>
          </p:cNvSpPr>
          <p:nvPr>
            <p:ph type="title"/>
          </p:nvPr>
        </p:nvSpPr>
        <p:spPr/>
        <p:txBody>
          <a:bodyPr/>
          <a:lstStyle/>
          <a:p>
            <a:r>
              <a:rPr lang="zh-CN" altLang="en-US"/>
              <a:t>元信息</a:t>
            </a:r>
          </a:p>
        </p:txBody>
      </p:sp>
      <p:sp>
        <p:nvSpPr>
          <p:cNvPr id="1163267"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元信息是指关于文档本身的信息</a:t>
            </a:r>
          </a:p>
          <a:p>
            <a:r>
              <a:rPr lang="en-US" altLang="zh-CN" dirty="0"/>
              <a:t>Web</a:t>
            </a:r>
            <a:r>
              <a:rPr lang="zh-CN" altLang="en-US" dirty="0"/>
              <a:t>文档的元信息</a:t>
            </a:r>
            <a:r>
              <a:rPr lang="zh-CN" altLang="en-US" dirty="0" smtClean="0"/>
              <a:t>包括</a:t>
            </a:r>
            <a:endParaRPr lang="en-US" altLang="zh-CN" dirty="0"/>
          </a:p>
          <a:p>
            <a:pPr lvl="1"/>
            <a:r>
              <a:rPr lang="zh-CN" altLang="en-US" dirty="0"/>
              <a:t>文档的种类</a:t>
            </a:r>
          </a:p>
          <a:p>
            <a:pPr lvl="1"/>
            <a:r>
              <a:rPr lang="zh-CN" altLang="en-US" dirty="0" smtClean="0"/>
              <a:t>名称</a:t>
            </a:r>
            <a:r>
              <a:rPr lang="zh-CN" altLang="en-US" dirty="0"/>
              <a:t>或标题</a:t>
            </a:r>
          </a:p>
          <a:p>
            <a:pPr lvl="1"/>
            <a:r>
              <a:rPr lang="zh-CN" altLang="en-US" dirty="0"/>
              <a:t>内容总结</a:t>
            </a:r>
          </a:p>
          <a:p>
            <a:pPr lvl="1"/>
            <a:r>
              <a:rPr lang="zh-CN" altLang="en-US" dirty="0"/>
              <a:t>与其他文档的关系</a:t>
            </a:r>
          </a:p>
          <a:p>
            <a:pPr lvl="1"/>
            <a:r>
              <a:rPr lang="zh-CN" altLang="en-US" dirty="0"/>
              <a:t>文档的</a:t>
            </a:r>
            <a:r>
              <a:rPr lang="zh-CN" altLang="en-US" dirty="0" smtClean="0"/>
              <a:t>样式</a:t>
            </a:r>
            <a:endParaRPr lang="en-US" altLang="zh-CN" dirty="0" smtClean="0"/>
          </a:p>
          <a:p>
            <a:pPr lvl="1"/>
            <a:r>
              <a:rPr lang="zh-CN" altLang="en-US" dirty="0" smtClean="0"/>
              <a:t>文档的脚本</a:t>
            </a:r>
            <a:endParaRPr lang="zh-CN" altLang="en-US" dirty="0"/>
          </a:p>
          <a:p>
            <a:pPr lvl="1"/>
            <a:r>
              <a:rPr lang="en-US" altLang="zh-CN" dirty="0"/>
              <a:t>……</a:t>
            </a:r>
          </a:p>
        </p:txBody>
      </p:sp>
    </p:spTree>
    <p:extLst>
      <p:ext uri="{BB962C8B-B14F-4D97-AF65-F5344CB8AC3E}">
        <p14:creationId xmlns:p14="http://schemas.microsoft.com/office/powerpoint/2010/main" val="2584207055"/>
      </p:ext>
    </p:extLst>
  </p:cSld>
  <p:clrMapOvr>
    <a:masterClrMapping/>
  </p:clrMapOvr>
  <p:timing>
    <p:tnLst>
      <p:par>
        <p:cTn id="1" dur="indefinite" restart="never" nodeType="tmRoot"/>
      </p:par>
    </p:tnLst>
  </p:timing>
</p:sld>
</file>

<file path=ppt/theme/theme1.xml><?xml version="1.0" encoding="utf-8"?>
<a:theme xmlns:a="http://schemas.openxmlformats.org/drawingml/2006/main" name="Blueprint">
  <a:themeElements>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Blueprint">
      <a:majorFont>
        <a:latin typeface="Arial"/>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47266</TotalTime>
  <Words>15175</Words>
  <Application>Microsoft Office PowerPoint</Application>
  <PresentationFormat>宽屏</PresentationFormat>
  <Paragraphs>1691</Paragraphs>
  <Slides>206</Slides>
  <Notes>144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206</vt:i4>
      </vt:variant>
    </vt:vector>
  </HeadingPairs>
  <TitlesOfParts>
    <vt:vector size="213" baseType="lpstr">
      <vt:lpstr>华文行楷</vt:lpstr>
      <vt:lpstr>宋体</vt:lpstr>
      <vt:lpstr>Arial</vt:lpstr>
      <vt:lpstr>Tahoma</vt:lpstr>
      <vt:lpstr>Times New Roman</vt:lpstr>
      <vt:lpstr>Wingdings</vt:lpstr>
      <vt:lpstr>Blueprint</vt:lpstr>
      <vt:lpstr>Outstanding Ability of Software Development</vt:lpstr>
      <vt:lpstr>Lecture 3</vt:lpstr>
      <vt:lpstr>知识脉络</vt:lpstr>
      <vt:lpstr>Part I</vt:lpstr>
      <vt:lpstr>HTML</vt:lpstr>
      <vt:lpstr>HTML</vt:lpstr>
      <vt:lpstr>HTML文档基本概念</vt:lpstr>
      <vt:lpstr>标记和标记语言</vt:lpstr>
      <vt:lpstr>HTML简史</vt:lpstr>
      <vt:lpstr>HTML简史</vt:lpstr>
      <vt:lpstr>什么是HTML5</vt:lpstr>
      <vt:lpstr>HTML5的改进</vt:lpstr>
      <vt:lpstr>HTML5的改进</vt:lpstr>
      <vt:lpstr>HTML5的好处</vt:lpstr>
      <vt:lpstr>从HTML5看标准与标准实现</vt:lpstr>
      <vt:lpstr>Part II</vt:lpstr>
      <vt:lpstr>HTML基本语法</vt:lpstr>
      <vt:lpstr>HTML基本语法</vt:lpstr>
      <vt:lpstr>HTML基本语法</vt:lpstr>
      <vt:lpstr>Hello World</vt:lpstr>
      <vt:lpstr>HTML文档基本组成结构</vt:lpstr>
      <vt:lpstr>HTML文档基本组成结构</vt:lpstr>
      <vt:lpstr>HTML文档基本组成结构</vt:lpstr>
      <vt:lpstr>输出更多的文字</vt:lpstr>
      <vt:lpstr>按我们的意愿换行</vt:lpstr>
      <vt:lpstr>按我们的意愿换行</vt:lpstr>
      <vt:lpstr>按我们的意愿换行</vt:lpstr>
      <vt:lpstr>按我们的意愿换行</vt:lpstr>
      <vt:lpstr>元素概览</vt:lpstr>
      <vt:lpstr>元素概览</vt:lpstr>
      <vt:lpstr>Part III</vt:lpstr>
      <vt:lpstr>新结构元素</vt:lpstr>
      <vt:lpstr>新结构元素</vt:lpstr>
      <vt:lpstr>新结构元素</vt:lpstr>
      <vt:lpstr>页面结构元素</vt:lpstr>
      <vt:lpstr>页面结构元素</vt:lpstr>
      <vt:lpstr>Part IV</vt:lpstr>
      <vt:lpstr>内容结构元素</vt:lpstr>
      <vt:lpstr>内容结构元素</vt:lpstr>
      <vt:lpstr>文档标题</vt:lpstr>
      <vt:lpstr>文档段落划分</vt:lpstr>
      <vt:lpstr>文档段落划分</vt:lpstr>
      <vt:lpstr>文档图表</vt:lpstr>
      <vt:lpstr>结构语义元素的选择</vt:lpstr>
      <vt:lpstr>Part V</vt:lpstr>
      <vt:lpstr>显示特殊的字符</vt:lpstr>
      <vt:lpstr>显示特殊的字符</vt:lpstr>
      <vt:lpstr>显示特殊的字符</vt:lpstr>
      <vt:lpstr>给文本加入更多语义</vt:lpstr>
      <vt:lpstr>给文本加入更多语义</vt:lpstr>
      <vt:lpstr>百搭标记</vt:lpstr>
      <vt:lpstr>百搭标记</vt:lpstr>
      <vt:lpstr>百搭标记</vt:lpstr>
      <vt:lpstr>Part VI</vt:lpstr>
      <vt:lpstr>列表</vt:lpstr>
      <vt:lpstr>有序列表</vt:lpstr>
      <vt:lpstr>有序列表</vt:lpstr>
      <vt:lpstr>无序列表</vt:lpstr>
      <vt:lpstr>定义列表</vt:lpstr>
      <vt:lpstr>列表的嵌套</vt:lpstr>
      <vt:lpstr>特性的分类</vt:lpstr>
      <vt:lpstr>通用特性</vt:lpstr>
      <vt:lpstr>通用特性</vt:lpstr>
      <vt:lpstr>通用特性</vt:lpstr>
      <vt:lpstr>自定义数据特性</vt:lpstr>
      <vt:lpstr>Part VII</vt:lpstr>
      <vt:lpstr>表格</vt:lpstr>
      <vt:lpstr>表格</vt:lpstr>
      <vt:lpstr>基本表格</vt:lpstr>
      <vt:lpstr>表格标题与列标题</vt:lpstr>
      <vt:lpstr>表格标题与列标题</vt:lpstr>
      <vt:lpstr>跨行与跨列</vt:lpstr>
      <vt:lpstr>跨行与跨列</vt:lpstr>
      <vt:lpstr>跨行与跨列</vt:lpstr>
      <vt:lpstr>跨行与跨列</vt:lpstr>
      <vt:lpstr>跨行与跨列</vt:lpstr>
      <vt:lpstr>分组和格式化行</vt:lpstr>
      <vt:lpstr>分组和格式化行</vt:lpstr>
      <vt:lpstr>分组和格式化列</vt:lpstr>
      <vt:lpstr>在表格中放置其他内容</vt:lpstr>
      <vt:lpstr>表格嵌套</vt:lpstr>
      <vt:lpstr>浏览器中表格的显示</vt:lpstr>
      <vt:lpstr>Part VIII</vt:lpstr>
      <vt:lpstr>超链接</vt:lpstr>
      <vt:lpstr>超链接</vt:lpstr>
      <vt:lpstr>URL</vt:lpstr>
      <vt:lpstr>URL</vt:lpstr>
      <vt:lpstr>URL</vt:lpstr>
      <vt:lpstr>URL</vt:lpstr>
      <vt:lpstr>URL</vt:lpstr>
      <vt:lpstr>a元素</vt:lpstr>
      <vt:lpstr>a元素</vt:lpstr>
      <vt:lpstr>a元素</vt:lpstr>
      <vt:lpstr>用于URL中的其他一些协议</vt:lpstr>
      <vt:lpstr>用于URL中的其他一些协议</vt:lpstr>
      <vt:lpstr>用于URL中的其他一些协议</vt:lpstr>
      <vt:lpstr>base元素</vt:lpstr>
      <vt:lpstr>Part IX</vt:lpstr>
      <vt:lpstr>元信息</vt:lpstr>
      <vt:lpstr>元信息</vt:lpstr>
      <vt:lpstr>head元素</vt:lpstr>
      <vt:lpstr>head元素</vt:lpstr>
      <vt:lpstr>link元素</vt:lpstr>
      <vt:lpstr>link元素</vt:lpstr>
      <vt:lpstr>meta元素</vt:lpstr>
      <vt:lpstr>meta元素</vt:lpstr>
      <vt:lpstr>meta元素</vt:lpstr>
      <vt:lpstr>meta元素</vt:lpstr>
      <vt:lpstr>meta元素</vt:lpstr>
      <vt:lpstr>meta元素</vt:lpstr>
      <vt:lpstr>指定页面语言</vt:lpstr>
      <vt:lpstr>Part X</vt:lpstr>
      <vt:lpstr>表单概览</vt:lpstr>
      <vt:lpstr>表单工作机制</vt:lpstr>
      <vt:lpstr>表单元素</vt:lpstr>
      <vt:lpstr>表单元素</vt:lpstr>
      <vt:lpstr>控件元素</vt:lpstr>
      <vt:lpstr>控件元素</vt:lpstr>
      <vt:lpstr>按钮类控件</vt:lpstr>
      <vt:lpstr>按钮类控件</vt:lpstr>
      <vt:lpstr>按钮类控件</vt:lpstr>
      <vt:lpstr>文本类控件</vt:lpstr>
      <vt:lpstr>文本类控件</vt:lpstr>
      <vt:lpstr>文本类控件</vt:lpstr>
      <vt:lpstr>文本类控件</vt:lpstr>
      <vt:lpstr>文本类控件</vt:lpstr>
      <vt:lpstr>文本类控件</vt:lpstr>
      <vt:lpstr>文本类控件</vt:lpstr>
      <vt:lpstr>文本类控件</vt:lpstr>
      <vt:lpstr>选择类控件</vt:lpstr>
      <vt:lpstr>选择类控件</vt:lpstr>
      <vt:lpstr>选择类控件</vt:lpstr>
      <vt:lpstr>选择类控件</vt:lpstr>
      <vt:lpstr>文件上载类控件</vt:lpstr>
      <vt:lpstr>其他类控件</vt:lpstr>
      <vt:lpstr>控件组合类控件</vt:lpstr>
      <vt:lpstr>控件组合类控件</vt:lpstr>
      <vt:lpstr>控件组合类控件</vt:lpstr>
      <vt:lpstr>控件元素特性</vt:lpstr>
      <vt:lpstr>便捷性特性</vt:lpstr>
      <vt:lpstr>便捷性特性</vt:lpstr>
      <vt:lpstr>限制性特性</vt:lpstr>
      <vt:lpstr>验证性特性</vt:lpstr>
      <vt:lpstr>验证性特性</vt:lpstr>
      <vt:lpstr>其他特性</vt:lpstr>
      <vt:lpstr>使用多个表单的页面</vt:lpstr>
      <vt:lpstr>Part XI</vt:lpstr>
      <vt:lpstr>图像</vt:lpstr>
      <vt:lpstr>常见位图格式</vt:lpstr>
      <vt:lpstr>常见位图格式</vt:lpstr>
      <vt:lpstr>常见位图格式</vt:lpstr>
      <vt:lpstr>img元素</vt:lpstr>
      <vt:lpstr>img元素</vt:lpstr>
      <vt:lpstr>Part XII</vt:lpstr>
      <vt:lpstr>富语义数据标准</vt:lpstr>
      <vt:lpstr>Microformat</vt:lpstr>
      <vt:lpstr>Part XIII</vt:lpstr>
      <vt:lpstr>宽松的HTML5语法规则</vt:lpstr>
      <vt:lpstr>格式书写建议</vt:lpstr>
      <vt:lpstr>标记和特性选择建议</vt:lpstr>
      <vt:lpstr>标记废弃和变更情况</vt:lpstr>
      <vt:lpstr>HTML5验证和检测</vt:lpstr>
      <vt:lpstr>Part XIV</vt:lpstr>
      <vt:lpstr>课后阅读</vt:lpstr>
      <vt:lpstr>网上资源</vt:lpstr>
      <vt:lpstr>参考书籍</vt:lpstr>
      <vt:lpstr>参考书籍</vt:lpstr>
      <vt:lpstr>Q &amp; A</vt:lpstr>
      <vt:lpstr>附录I</vt:lpstr>
      <vt:lpstr>标记与标记语言</vt:lpstr>
      <vt:lpstr>标记与标记语言</vt:lpstr>
      <vt:lpstr>标记与元素</vt:lpstr>
      <vt:lpstr>标记与元素</vt:lpstr>
      <vt:lpstr>标记特性</vt:lpstr>
      <vt:lpstr>超文本（HyperText）</vt:lpstr>
      <vt:lpstr>超文本（HyperText）</vt:lpstr>
      <vt:lpstr>超文本（HyperText）</vt:lpstr>
      <vt:lpstr>HTML</vt:lpstr>
      <vt:lpstr>HTML</vt:lpstr>
      <vt:lpstr>HTML简史</vt:lpstr>
      <vt:lpstr>HTML简史</vt:lpstr>
      <vt:lpstr>HTML简史</vt:lpstr>
      <vt:lpstr>PowerPoint 演示文稿</vt:lpstr>
      <vt:lpstr>PowerPoint 演示文稿</vt:lpstr>
      <vt:lpstr>标准与标准实现</vt:lpstr>
      <vt:lpstr>HTML设计原则</vt:lpstr>
      <vt:lpstr>SGML与HTML、XML</vt:lpstr>
      <vt:lpstr>SGML与HTML、XML</vt:lpstr>
      <vt:lpstr>SGML与HTML、XML</vt:lpstr>
      <vt:lpstr>SGML与HTML、XML</vt:lpstr>
      <vt:lpstr>SGML与HTML、XML</vt:lpstr>
      <vt:lpstr>HTML、XML和XHTML</vt:lpstr>
      <vt:lpstr>SGML、HTML、XML、XHTML之间关系</vt:lpstr>
      <vt:lpstr>附录II</vt:lpstr>
      <vt:lpstr>框架</vt:lpstr>
      <vt:lpstr>frameset元素</vt:lpstr>
      <vt:lpstr>frameset元素</vt:lpstr>
      <vt:lpstr>frame元素</vt:lpstr>
      <vt:lpstr>框架嵌套</vt:lpstr>
      <vt:lpstr>行内框架</vt:lpstr>
      <vt:lpstr>noframes元素</vt:lpstr>
      <vt:lpstr>框架中的超链接</vt:lpstr>
      <vt:lpstr>框架间的超链接</vt:lpstr>
      <vt:lpstr>使用关键字实现超链接</vt:lpstr>
      <vt:lpstr>打开新的浏览器窗口</vt:lpstr>
      <vt:lpstr>框架样式化</vt:lpstr>
    </vt:vector>
  </TitlesOfParts>
  <Company>113-501</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Web Application</dc:title>
  <dc:creator>robin</dc:creator>
  <cp:lastModifiedBy>zhudl</cp:lastModifiedBy>
  <cp:revision>1670</cp:revision>
  <dcterms:created xsi:type="dcterms:W3CDTF">2002-06-03T10:03:09Z</dcterms:created>
  <dcterms:modified xsi:type="dcterms:W3CDTF">2022-02-21T15:35:02Z</dcterms:modified>
</cp:coreProperties>
</file>